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2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3.xml" ContentType="application/vnd.openxmlformats-officedocument.presentationml.notesSlide+xml"/>
  <Override PartName="/ppt/charts/chart26.xml" ContentType="application/vnd.openxmlformats-officedocument.drawingml.chart+xml"/>
  <Override PartName="/ppt/notesSlides/notesSlide4.xml" ContentType="application/vnd.openxmlformats-officedocument.presentationml.notesSlide+xml"/>
  <Override PartName="/ppt/charts/chart27.xml" ContentType="application/vnd.openxmlformats-officedocument.drawingml.chart+xml"/>
  <Override PartName="/ppt/notesSlides/notesSlide5.xml" ContentType="application/vnd.openxmlformats-officedocument.presentationml.notesSlide+xml"/>
  <Override PartName="/ppt/charts/chart28.xml" ContentType="application/vnd.openxmlformats-officedocument.drawingml.chart+xml"/>
  <Override PartName="/ppt/notesSlides/notesSlide6.xml" ContentType="application/vnd.openxmlformats-officedocument.presentationml.notesSlide+xml"/>
  <Override PartName="/ppt/charts/chart29.xml" ContentType="application/vnd.openxmlformats-officedocument.drawingml.chart+xml"/>
  <Override PartName="/ppt/notesSlides/notesSlide7.xml" ContentType="application/vnd.openxmlformats-officedocument.presentationml.notesSlide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notesSlides/notesSlide8.xml" ContentType="application/vnd.openxmlformats-officedocument.presentationml.notesSlide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notesSlides/notesSlide9.xml" ContentType="application/vnd.openxmlformats-officedocument.presentationml.notesSlide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notesSlides/notesSlide10.xml" ContentType="application/vnd.openxmlformats-officedocument.presentationml.notesSlide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notesSlides/notesSlide11.xml" ContentType="application/vnd.openxmlformats-officedocument.presentationml.notesSlide+xml"/>
  <Override PartName="/ppt/charts/chart38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notesSlides/notesSlide14.xml" ContentType="application/vnd.openxmlformats-officedocument.presentationml.notesSlide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notesSlides/notesSlide15.xml" ContentType="application/vnd.openxmlformats-officedocument.presentationml.notesSlide+xml"/>
  <Override PartName="/ppt/charts/chart4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2"/>
  </p:notesMasterIdLst>
  <p:sldIdLst>
    <p:sldId id="257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7" r:id="rId28"/>
    <p:sldId id="286" r:id="rId29"/>
    <p:sldId id="288" r:id="rId30"/>
    <p:sldId id="260" r:id="rId3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HorvathCs\Documents\saj&#225;t\PhD\CLLD%20k&#233;rd&#337;&#237;v_tisztitott_v1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goman\Desktop\Csilla\PhD\CLLD%20k&#233;rd&#337;&#237;v_tisztitott_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Munka2!$A$1:$A$18</c:f>
              <c:strCache>
                <c:ptCount val="18"/>
                <c:pt idx="0">
                  <c:v>Zala</c:v>
                </c:pt>
                <c:pt idx="1">
                  <c:v>Csongrád</c:v>
                </c:pt>
                <c:pt idx="2">
                  <c:v>Borsod-Abaúj-Zemplén</c:v>
                </c:pt>
                <c:pt idx="3">
                  <c:v>Győr-Moson-Sopron</c:v>
                </c:pt>
                <c:pt idx="4">
                  <c:v>Nógrád</c:v>
                </c:pt>
                <c:pt idx="5">
                  <c:v>Békés</c:v>
                </c:pt>
                <c:pt idx="6">
                  <c:v>Heves</c:v>
                </c:pt>
                <c:pt idx="7">
                  <c:v>Komárom-Esztergom</c:v>
                </c:pt>
                <c:pt idx="8">
                  <c:v>Tolna</c:v>
                </c:pt>
                <c:pt idx="9">
                  <c:v>Fejér</c:v>
                </c:pt>
                <c:pt idx="10">
                  <c:v>Hajdú-Bihar</c:v>
                </c:pt>
                <c:pt idx="11">
                  <c:v>Baranya</c:v>
                </c:pt>
                <c:pt idx="12">
                  <c:v>Jász-Nagykun-Szolnok</c:v>
                </c:pt>
                <c:pt idx="13">
                  <c:v>Somogy</c:v>
                </c:pt>
                <c:pt idx="14">
                  <c:v>Szabolcs-Szatmár-Bereg</c:v>
                </c:pt>
                <c:pt idx="15">
                  <c:v>Vas</c:v>
                </c:pt>
                <c:pt idx="16">
                  <c:v>Veszprém</c:v>
                </c:pt>
                <c:pt idx="17">
                  <c:v>Bács-Kiskun</c:v>
                </c:pt>
              </c:strCache>
            </c:strRef>
          </c:cat>
          <c:val>
            <c:numRef>
              <c:f>Munka2!$B$1:$B$18</c:f>
              <c:numCache>
                <c:formatCode>General</c:formatCode>
                <c:ptCount val="18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96336256"/>
        <c:axId val="196510080"/>
      </c:barChart>
      <c:catAx>
        <c:axId val="1963362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hu-HU"/>
          </a:p>
        </c:txPr>
        <c:crossAx val="196510080"/>
        <c:crosses val="autoZero"/>
        <c:auto val="1"/>
        <c:lblAlgn val="ctr"/>
        <c:lblOffset val="100"/>
        <c:noMultiLvlLbl val="0"/>
      </c:catAx>
      <c:valAx>
        <c:axId val="1965100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hu-HU"/>
          </a:p>
        </c:txPr>
        <c:crossAx val="1963362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1966400643679"/>
          <c:y val="0.11348983411637253"/>
          <c:w val="0.62113734832161172"/>
          <c:h val="0.8610939968289103"/>
        </c:manualLayout>
      </c:layout>
      <c:doughnut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Munka1!$B$95:$B$98</c:f>
              <c:numCache>
                <c:formatCode>0%</c:formatCode>
                <c:ptCount val="4"/>
                <c:pt idx="0">
                  <c:v>0.63000000000000023</c:v>
                </c:pt>
                <c:pt idx="1">
                  <c:v>0.32000000000000012</c:v>
                </c:pt>
                <c:pt idx="2">
                  <c:v>4.0000000000000015E-2</c:v>
                </c:pt>
                <c:pt idx="3">
                  <c:v>1.0000000000000004E-2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22495442893176"/>
          <c:y val="0.11342592592592596"/>
          <c:w val="0.60749422903627992"/>
          <c:h val="0.86111111111111138"/>
        </c:manualLayout>
      </c:layout>
      <c:doughnutChart>
        <c:varyColors val="1"/>
        <c:ser>
          <c:idx val="0"/>
          <c:order val="0"/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Munka1!$C$111:$C$114</c:f>
              <c:numCache>
                <c:formatCode>0%</c:formatCode>
                <c:ptCount val="4"/>
                <c:pt idx="0">
                  <c:v>0.55000000000000004</c:v>
                </c:pt>
                <c:pt idx="1">
                  <c:v>0.4</c:v>
                </c:pt>
                <c:pt idx="2">
                  <c:v>0.05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322827766611789"/>
          <c:y val="0.10761756445666247"/>
          <c:w val="0.6424038743169953"/>
          <c:h val="0.82167937412638925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</c:spPr>
          </c:dPt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Munka1!$D$137:$D$139</c:f>
              <c:numCache>
                <c:formatCode>0%</c:formatCode>
                <c:ptCount val="3"/>
                <c:pt idx="0">
                  <c:v>0.46</c:v>
                </c:pt>
                <c:pt idx="1">
                  <c:v>0.21000000000000005</c:v>
                </c:pt>
                <c:pt idx="2">
                  <c:v>0.33000000000000013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242316416"/>
        <c:axId val="242317952"/>
      </c:barChart>
      <c:catAx>
        <c:axId val="242316416"/>
        <c:scaling>
          <c:orientation val="minMax"/>
        </c:scaling>
        <c:delete val="1"/>
        <c:axPos val="b"/>
        <c:majorTickMark val="none"/>
        <c:minorTickMark val="none"/>
        <c:tickLblPos val="none"/>
        <c:crossAx val="242317952"/>
        <c:crosses val="autoZero"/>
        <c:auto val="1"/>
        <c:lblAlgn val="ctr"/>
        <c:lblOffset val="100"/>
        <c:noMultiLvlLbl val="0"/>
      </c:catAx>
      <c:valAx>
        <c:axId val="24231795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hu-HU"/>
          </a:p>
        </c:txPr>
        <c:crossAx val="242316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Munka1!$D$126:$D$127</c:f>
              <c:numCache>
                <c:formatCode>0%</c:formatCode>
                <c:ptCount val="2"/>
                <c:pt idx="0">
                  <c:v>0.47000000000000008</c:v>
                </c:pt>
                <c:pt idx="1">
                  <c:v>0.53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Munka1!$C$153:$C$154</c:f>
              <c:numCache>
                <c:formatCode>0%</c:formatCode>
                <c:ptCount val="2"/>
                <c:pt idx="0">
                  <c:v>0.51</c:v>
                </c:pt>
                <c:pt idx="1">
                  <c:v>0.4900000000000001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Munka1!$A$3:$D$3</c:f>
              <c:numCache>
                <c:formatCode>0%</c:formatCode>
                <c:ptCount val="4"/>
                <c:pt idx="0">
                  <c:v>0.26</c:v>
                </c:pt>
                <c:pt idx="1">
                  <c:v>0.34</c:v>
                </c:pt>
                <c:pt idx="2">
                  <c:v>0.31</c:v>
                </c:pt>
                <c:pt idx="3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dLbl>
              <c:idx val="2"/>
              <c:layout>
                <c:manualLayout>
                  <c:x val="-1.1111111111111112E-2"/>
                  <c:y val="-4.62962962962962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7777777777777779E-3"/>
                  <c:y val="3.240740740740740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Munka1!$A$26:$D$26</c:f>
              <c:numCache>
                <c:formatCode>0%</c:formatCode>
                <c:ptCount val="4"/>
                <c:pt idx="0">
                  <c:v>0.53</c:v>
                </c:pt>
                <c:pt idx="1">
                  <c:v>0.42</c:v>
                </c:pt>
                <c:pt idx="2">
                  <c:v>0.04</c:v>
                </c:pt>
                <c:pt idx="3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Munka1!$A$38:$D$38</c:f>
              <c:numCache>
                <c:formatCode>0%</c:formatCode>
                <c:ptCount val="4"/>
                <c:pt idx="0">
                  <c:v>0.1</c:v>
                </c:pt>
                <c:pt idx="1">
                  <c:v>0.26</c:v>
                </c:pt>
                <c:pt idx="2">
                  <c:v>0.45</c:v>
                </c:pt>
                <c:pt idx="3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Munka1!$A$51:$D$51</c:f>
              <c:numCache>
                <c:formatCode>0%</c:formatCode>
                <c:ptCount val="4"/>
                <c:pt idx="0">
                  <c:v>0.17</c:v>
                </c:pt>
                <c:pt idx="1">
                  <c:v>0.34</c:v>
                </c:pt>
                <c:pt idx="2">
                  <c:v>0.38</c:v>
                </c:pt>
                <c:pt idx="3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Munka1!$A$25:$A$26</c:f>
              <c:strCache>
                <c:ptCount val="2"/>
                <c:pt idx="0">
                  <c:v>Konzorcium</c:v>
                </c:pt>
                <c:pt idx="1">
                  <c:v>Egyesület</c:v>
                </c:pt>
              </c:strCache>
            </c:strRef>
          </c:cat>
          <c:val>
            <c:numRef>
              <c:f>Munka1!$B$25:$B$26</c:f>
              <c:numCache>
                <c:formatCode>0%</c:formatCode>
                <c:ptCount val="2"/>
                <c:pt idx="0">
                  <c:v>0.8441558441558441</c:v>
                </c:pt>
                <c:pt idx="1">
                  <c:v>0.15584415584415584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Munka1!$A$63:$D$63</c:f>
              <c:numCache>
                <c:formatCode>0%</c:formatCode>
                <c:ptCount val="4"/>
                <c:pt idx="0">
                  <c:v>0.52</c:v>
                </c:pt>
                <c:pt idx="1">
                  <c:v>0.38</c:v>
                </c:pt>
                <c:pt idx="2">
                  <c:v>0.08</c:v>
                </c:pt>
                <c:pt idx="3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Munka1!$A$78:$D$78</c:f>
              <c:numCache>
                <c:formatCode>0%</c:formatCode>
                <c:ptCount val="4"/>
                <c:pt idx="0">
                  <c:v>0.16</c:v>
                </c:pt>
                <c:pt idx="1">
                  <c:v>0.31</c:v>
                </c:pt>
                <c:pt idx="2">
                  <c:v>0.4</c:v>
                </c:pt>
                <c:pt idx="3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Munka1!$A$88:$C$88</c:f>
              <c:numCache>
                <c:formatCode>0%</c:formatCode>
                <c:ptCount val="3"/>
                <c:pt idx="0">
                  <c:v>0.81</c:v>
                </c:pt>
                <c:pt idx="1">
                  <c:v>0.01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72222222222223"/>
          <c:y val="0.10879629629629629"/>
          <c:w val="0.46388888888888891"/>
          <c:h val="0.77314814814814814"/>
        </c:manualLayout>
      </c:layout>
      <c:doughnutChart>
        <c:varyColors val="1"/>
        <c:ser>
          <c:idx val="0"/>
          <c:order val="0"/>
          <c:dPt>
            <c:idx val="3"/>
            <c:bubble3D val="0"/>
            <c:spPr>
              <a:solidFill>
                <a:srgbClr val="F5BD09"/>
              </a:solidFill>
            </c:spPr>
          </c:dPt>
          <c:dLbls>
            <c:dLbl>
              <c:idx val="9"/>
              <c:layout>
                <c:manualLayout>
                  <c:x val="2.7777777777777779E-3"/>
                  <c:y val="-5.555555555555555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2.7777777777777779E-3"/>
                  <c:y val="2.314814814814814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1"/>
              <c:delete val="1"/>
            </c:dLbl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Munka1!$A$102:$A$113</c:f>
              <c:numCache>
                <c:formatCode>0%</c:formatCode>
                <c:ptCount val="12"/>
                <c:pt idx="0">
                  <c:v>0.15</c:v>
                </c:pt>
                <c:pt idx="1">
                  <c:v>0.14000000000000001</c:v>
                </c:pt>
                <c:pt idx="2">
                  <c:v>0.14000000000000001</c:v>
                </c:pt>
                <c:pt idx="3">
                  <c:v>0.12</c:v>
                </c:pt>
                <c:pt idx="4">
                  <c:v>0.11</c:v>
                </c:pt>
                <c:pt idx="5">
                  <c:v>0.11</c:v>
                </c:pt>
                <c:pt idx="6">
                  <c:v>0.09</c:v>
                </c:pt>
                <c:pt idx="7">
                  <c:v>0.06</c:v>
                </c:pt>
                <c:pt idx="8">
                  <c:v>0.05</c:v>
                </c:pt>
                <c:pt idx="9">
                  <c:v>0.02</c:v>
                </c:pt>
                <c:pt idx="10">
                  <c:v>0.01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Munka1!$A$117:$A$118</c:f>
              <c:numCache>
                <c:formatCode>0%</c:formatCode>
                <c:ptCount val="2"/>
                <c:pt idx="0">
                  <c:v>0.67</c:v>
                </c:pt>
                <c:pt idx="1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Munka1!$A$128:$A$131</c:f>
              <c:numCache>
                <c:formatCode>0%</c:formatCode>
                <c:ptCount val="4"/>
                <c:pt idx="0">
                  <c:v>0.36</c:v>
                </c:pt>
                <c:pt idx="1">
                  <c:v>0.36</c:v>
                </c:pt>
                <c:pt idx="2">
                  <c:v>0.22</c:v>
                </c:pt>
                <c:pt idx="3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Munka1!$A$146:$A$149</c:f>
              <c:numCache>
                <c:formatCode>0%</c:formatCode>
                <c:ptCount val="4"/>
                <c:pt idx="0">
                  <c:v>0.49</c:v>
                </c:pt>
                <c:pt idx="1">
                  <c:v>0.16</c:v>
                </c:pt>
                <c:pt idx="2">
                  <c:v>0.17</c:v>
                </c:pt>
                <c:pt idx="3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4"/>
            <c:bubble3D val="0"/>
            <c:spPr>
              <a:solidFill>
                <a:schemeClr val="accent5"/>
              </a:solidFill>
            </c:spPr>
          </c:dPt>
          <c:dPt>
            <c:idx val="5"/>
            <c:bubble3D val="0"/>
            <c:spPr>
              <a:solidFill>
                <a:schemeClr val="accent6"/>
              </a:solidFill>
            </c:spPr>
          </c:dPt>
          <c:dPt>
            <c:idx val="6"/>
            <c:bubble3D val="0"/>
            <c:spPr>
              <a:solidFill>
                <a:schemeClr val="bg2"/>
              </a:solidFill>
            </c:spPr>
          </c:dPt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Munka1!$B$262:$B$268</c:f>
              <c:numCache>
                <c:formatCode>0%</c:formatCode>
                <c:ptCount val="7"/>
                <c:pt idx="0">
                  <c:v>0.24000000000000005</c:v>
                </c:pt>
                <c:pt idx="1">
                  <c:v>0.19</c:v>
                </c:pt>
                <c:pt idx="2">
                  <c:v>0.19</c:v>
                </c:pt>
                <c:pt idx="3">
                  <c:v>0.13</c:v>
                </c:pt>
                <c:pt idx="4">
                  <c:v>0.1</c:v>
                </c:pt>
                <c:pt idx="5">
                  <c:v>9.0000000000000024E-2</c:v>
                </c:pt>
                <c:pt idx="6">
                  <c:v>6.0000000000000019E-2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3888888888889"/>
          <c:y val="2.0833333333333343E-2"/>
          <c:w val="0.58611111111111092"/>
          <c:h val="0.97685185185185208"/>
        </c:manualLayout>
      </c:layout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Munka1!$D$279:$D$282</c:f>
              <c:numCache>
                <c:formatCode>0%</c:formatCode>
                <c:ptCount val="4"/>
                <c:pt idx="0">
                  <c:v>0.34</c:v>
                </c:pt>
                <c:pt idx="1">
                  <c:v>0.3000000000000001</c:v>
                </c:pt>
                <c:pt idx="2">
                  <c:v>0.29000000000000009</c:v>
                </c:pt>
                <c:pt idx="3">
                  <c:v>8.0000000000000029E-2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27777777777777"/>
          <c:y val="0"/>
          <c:w val="0.60138888888888908"/>
          <c:h val="1"/>
        </c:manualLayout>
      </c:layout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Munka1!$D$317:$D$320</c:f>
              <c:numCache>
                <c:formatCode>0%</c:formatCode>
                <c:ptCount val="4"/>
                <c:pt idx="0">
                  <c:v>0.16</c:v>
                </c:pt>
                <c:pt idx="1">
                  <c:v>0.31000000000000011</c:v>
                </c:pt>
                <c:pt idx="2">
                  <c:v>0.4</c:v>
                </c:pt>
                <c:pt idx="3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Munka1!$A$46:$A$47</c:f>
              <c:strCache>
                <c:ptCount val="2"/>
                <c:pt idx="0">
                  <c:v>Igen</c:v>
                </c:pt>
                <c:pt idx="1">
                  <c:v>Nem</c:v>
                </c:pt>
              </c:strCache>
            </c:strRef>
          </c:cat>
          <c:val>
            <c:numRef>
              <c:f>Munka1!$B$46:$B$47</c:f>
              <c:numCache>
                <c:formatCode>0%</c:formatCode>
                <c:ptCount val="2"/>
                <c:pt idx="0">
                  <c:v>0.28985507246376818</c:v>
                </c:pt>
                <c:pt idx="1">
                  <c:v>0.71014492753623193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hu-HU"/>
          </a:p>
        </c:txPr>
      </c:legendEntry>
      <c:legendEntry>
        <c:idx val="1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hu-HU"/>
          </a:p>
        </c:txPr>
      </c:legendEntry>
      <c:layout>
        <c:manualLayout>
          <c:xMode val="edge"/>
          <c:yMode val="edge"/>
          <c:x val="0.72574300087489052"/>
          <c:y val="0.5983555701370662"/>
          <c:w val="0.1687014435695538"/>
          <c:h val="0.25699256342957133"/>
        </c:manualLayout>
      </c:layout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Munka1!$A$155:$A$161</c:f>
              <c:numCache>
                <c:formatCode>0%</c:formatCode>
                <c:ptCount val="7"/>
                <c:pt idx="0">
                  <c:v>0.02</c:v>
                </c:pt>
                <c:pt idx="1">
                  <c:v>0.36</c:v>
                </c:pt>
                <c:pt idx="2">
                  <c:v>0.01</c:v>
                </c:pt>
                <c:pt idx="3">
                  <c:v>0.28000000000000003</c:v>
                </c:pt>
                <c:pt idx="4">
                  <c:v>0.16</c:v>
                </c:pt>
                <c:pt idx="5">
                  <c:v>0.05</c:v>
                </c:pt>
                <c:pt idx="6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Munka1!$A$175:$A$183</c:f>
              <c:numCache>
                <c:formatCode>General</c:formatCode>
                <c:ptCount val="9"/>
                <c:pt idx="0">
                  <c:v>3.5</c:v>
                </c:pt>
                <c:pt idx="1">
                  <c:v>3.81</c:v>
                </c:pt>
                <c:pt idx="2">
                  <c:v>3.84</c:v>
                </c:pt>
                <c:pt idx="3">
                  <c:v>3.84</c:v>
                </c:pt>
                <c:pt idx="4">
                  <c:v>3.9</c:v>
                </c:pt>
                <c:pt idx="5">
                  <c:v>4.0999999999999996</c:v>
                </c:pt>
                <c:pt idx="6">
                  <c:v>4.2</c:v>
                </c:pt>
                <c:pt idx="7">
                  <c:v>4.2</c:v>
                </c:pt>
                <c:pt idx="8">
                  <c:v>4.4000000000000004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43105152"/>
        <c:axId val="243135616"/>
        <c:axId val="0"/>
      </c:bar3DChart>
      <c:catAx>
        <c:axId val="2431051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hu-HU"/>
          </a:p>
        </c:txPr>
        <c:crossAx val="243135616"/>
        <c:crosses val="autoZero"/>
        <c:auto val="1"/>
        <c:lblAlgn val="ctr"/>
        <c:lblOffset val="100"/>
        <c:noMultiLvlLbl val="0"/>
      </c:catAx>
      <c:valAx>
        <c:axId val="243135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hu-HU"/>
          </a:p>
        </c:txPr>
        <c:crossAx val="243105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hu-H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munkaszervezet</a:t>
            </a:r>
            <a:r>
              <a:rPr lang="hu-HU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időráfordításának megoszlása az egyes feladatai között</a:t>
            </a:r>
            <a:endParaRPr lang="hu-H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feldolgozas!$A$339</c:f>
              <c:strCache>
                <c:ptCount val="1"/>
                <c:pt idx="0">
                  <c:v>Pályázati ügyintézés, adminisztráció (helyi pályázók segítése)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feldolgozas!$C$339</c:f>
              <c:numCache>
                <c:formatCode>0%</c:formatCode>
                <c:ptCount val="1"/>
                <c:pt idx="0">
                  <c:v>0.36823508206243505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6E-44E6-BA50-6AC4CD491E0B}"/>
            </c:ext>
          </c:extLst>
        </c:ser>
        <c:ser>
          <c:idx val="1"/>
          <c:order val="1"/>
          <c:tx>
            <c:strRef>
              <c:f>feldolgozas!$A$340</c:f>
              <c:strCache>
                <c:ptCount val="1"/>
                <c:pt idx="0">
                  <c:v>CLLD pályázat lebonyolításával kapcsolatos adminisztratív, pénzügyi feladatok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feldolgozas!$C$340</c:f>
              <c:numCache>
                <c:formatCode>0%</c:formatCode>
                <c:ptCount val="1"/>
                <c:pt idx="0">
                  <c:v>0.30184325499913361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36E-44E6-BA50-6AC4CD491E0B}"/>
            </c:ext>
          </c:extLst>
        </c:ser>
        <c:ser>
          <c:idx val="2"/>
          <c:order val="2"/>
          <c:tx>
            <c:strRef>
              <c:f>feldolgozas!$A$341</c:f>
              <c:strCache>
                <c:ptCount val="1"/>
                <c:pt idx="0">
                  <c:v>Projektgenerálási feladatok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feldolgozas!$C$341</c:f>
              <c:numCache>
                <c:formatCode>0%</c:formatCode>
                <c:ptCount val="1"/>
                <c:pt idx="0">
                  <c:v>0.16411590311653573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36E-44E6-BA50-6AC4CD491E0B}"/>
            </c:ext>
          </c:extLst>
        </c:ser>
        <c:ser>
          <c:idx val="3"/>
          <c:order val="3"/>
          <c:tx>
            <c:strRef>
              <c:f>feldolgozas!$A$342</c:f>
              <c:strCache>
                <c:ptCount val="1"/>
                <c:pt idx="0">
                  <c:v>Közösségfejlesztési feladatok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feldolgozas!$C$342</c:f>
              <c:numCache>
                <c:formatCode>0%</c:formatCode>
                <c:ptCount val="1"/>
                <c:pt idx="0">
                  <c:v>0.10843868048562978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36E-44E6-BA50-6AC4CD491E0B}"/>
            </c:ext>
          </c:extLst>
        </c:ser>
        <c:ser>
          <c:idx val="4"/>
          <c:order val="4"/>
          <c:tx>
            <c:strRef>
              <c:f>feldolgozas!$A$343</c:f>
              <c:strCache>
                <c:ptCount val="1"/>
                <c:pt idx="0">
                  <c:v>Egyéb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feldolgozas!$C$343</c:f>
              <c:numCache>
                <c:formatCode>0%</c:formatCode>
                <c:ptCount val="1"/>
                <c:pt idx="0">
                  <c:v>5.7367079336265843E-2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36E-44E6-BA50-6AC4CD491E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3214208"/>
        <c:axId val="243215744"/>
      </c:barChart>
      <c:catAx>
        <c:axId val="2432142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3215744"/>
        <c:crosses val="autoZero"/>
        <c:auto val="1"/>
        <c:lblAlgn val="ctr"/>
        <c:lblOffset val="100"/>
        <c:noMultiLvlLbl val="0"/>
      </c:catAx>
      <c:valAx>
        <c:axId val="24321574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4321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hu-H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Munka1!$A$199:$A$200</c:f>
              <c:numCache>
                <c:formatCode>0%</c:formatCode>
                <c:ptCount val="2"/>
                <c:pt idx="0">
                  <c:v>0.64</c:v>
                </c:pt>
                <c:pt idx="1">
                  <c:v>0.36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77831977002568"/>
          <c:y val="3.0092416632070129E-2"/>
          <c:w val="0.58503401360544238"/>
          <c:h val="0.9699074074074076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84C-4D70-A2A4-F2FBAACE36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84C-4D70-A2A4-F2FBAACE36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84C-4D70-A2A4-F2FBAACE36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feldolgozas!$A$184:$A$186</c:f>
              <c:strCache>
                <c:ptCount val="3"/>
                <c:pt idx="0">
                  <c:v>Maximálisan</c:v>
                </c:pt>
                <c:pt idx="1">
                  <c:v>Némileg</c:v>
                </c:pt>
                <c:pt idx="2">
                  <c:v>Egyáltalán nem</c:v>
                </c:pt>
              </c:strCache>
            </c:strRef>
          </c:cat>
          <c:val>
            <c:numRef>
              <c:f>feldolgozas!$C$184:$C$186</c:f>
              <c:numCache>
                <c:formatCode>0%</c:formatCode>
                <c:ptCount val="3"/>
                <c:pt idx="0">
                  <c:v>0.32432432432432456</c:v>
                </c:pt>
                <c:pt idx="1">
                  <c:v>0.55405405405405428</c:v>
                </c:pt>
                <c:pt idx="2">
                  <c:v>0.12162162162162168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24-4ACE-A80F-9BEA5487D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>
        <a:alpha val="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27777777777777"/>
          <c:y val="2.0833333333333343E-2"/>
          <c:w val="0.59722222222222199"/>
          <c:h val="0.97916666666666652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Munka1!$D$336:$D$337</c:f>
              <c:numCache>
                <c:formatCode>0%</c:formatCode>
                <c:ptCount val="2"/>
                <c:pt idx="0">
                  <c:v>0.9700000000000002</c:v>
                </c:pt>
                <c:pt idx="1">
                  <c:v>3.0000000000000002E-2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effectLst>
      <a:glow rad="127000">
        <a:schemeClr val="accent1">
          <a:alpha val="0"/>
        </a:schemeClr>
      </a:glow>
    </a:effectLst>
  </c:sp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Munka1!$A$234:$A$237</c:f>
              <c:numCache>
                <c:formatCode>0%</c:formatCode>
                <c:ptCount val="4"/>
                <c:pt idx="0">
                  <c:v>0.31</c:v>
                </c:pt>
                <c:pt idx="1">
                  <c:v>0.56000000000000005</c:v>
                </c:pt>
                <c:pt idx="2">
                  <c:v>0.09</c:v>
                </c:pt>
                <c:pt idx="3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explosion val="5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Munka1!$A$217:$A$219</c:f>
              <c:numCache>
                <c:formatCode>0%</c:formatCode>
                <c:ptCount val="3"/>
                <c:pt idx="0">
                  <c:v>0.32</c:v>
                </c:pt>
                <c:pt idx="1">
                  <c:v>0.11</c:v>
                </c:pt>
                <c:pt idx="2">
                  <c:v>0.56999999999999995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05555555555557"/>
          <c:y val="2.3148148148148147E-3"/>
          <c:w val="0.63055555555555565"/>
          <c:h val="0.99768518518518523"/>
        </c:manualLayout>
      </c:layout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Munka1!$D$354:$D$358</c:f>
              <c:numCache>
                <c:formatCode>0%</c:formatCode>
                <c:ptCount val="5"/>
                <c:pt idx="0">
                  <c:v>0.3600000000000001</c:v>
                </c:pt>
                <c:pt idx="1">
                  <c:v>7.0000000000000021E-2</c:v>
                </c:pt>
                <c:pt idx="2">
                  <c:v>0.22</c:v>
                </c:pt>
                <c:pt idx="3">
                  <c:v>0.28000000000000008</c:v>
                </c:pt>
                <c:pt idx="4">
                  <c:v>7.0000000000000021E-2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3888888888889"/>
          <c:y val="2.5462962962962968E-2"/>
          <c:w val="0.58333333333333337"/>
          <c:h val="0.97222222222222221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Munka1!$D$379:$D$381</c:f>
              <c:numCache>
                <c:formatCode>0%</c:formatCode>
                <c:ptCount val="3"/>
                <c:pt idx="0">
                  <c:v>0.81</c:v>
                </c:pt>
                <c:pt idx="1">
                  <c:v>1.0000000000000004E-2</c:v>
                </c:pt>
                <c:pt idx="2">
                  <c:v>0.18000000000000005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Munka1!$A$35:$A$36</c:f>
              <c:strCache>
                <c:ptCount val="2"/>
                <c:pt idx="0">
                  <c:v>Igen</c:v>
                </c:pt>
                <c:pt idx="1">
                  <c:v>Nem</c:v>
                </c:pt>
              </c:strCache>
            </c:strRef>
          </c:cat>
          <c:val>
            <c:numRef>
              <c:f>Munka1!$B$35:$B$36</c:f>
              <c:numCache>
                <c:formatCode>0%</c:formatCode>
                <c:ptCount val="2"/>
                <c:pt idx="0">
                  <c:v>0.47142857142857153</c:v>
                </c:pt>
                <c:pt idx="1">
                  <c:v>0.52857142857142869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hu-HU"/>
          </a:p>
        </c:txPr>
      </c:legendEntry>
      <c:legendEntry>
        <c:idx val="1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hu-HU"/>
          </a:p>
        </c:txPr>
      </c:legendEntry>
      <c:layout/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94444444444454"/>
          <c:y val="0"/>
          <c:w val="0.59722222222222199"/>
          <c:h val="0.99537037037037035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Munka1!$C$396:$C$399</c:f>
              <c:numCache>
                <c:formatCode>0%</c:formatCode>
                <c:ptCount val="4"/>
                <c:pt idx="0">
                  <c:v>0.47000000000000008</c:v>
                </c:pt>
                <c:pt idx="1">
                  <c:v>0.41000000000000009</c:v>
                </c:pt>
                <c:pt idx="2">
                  <c:v>9.0000000000000024E-2</c:v>
                </c:pt>
                <c:pt idx="3">
                  <c:v>3.0000000000000002E-2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05555555555556"/>
          <c:y val="0"/>
          <c:w val="0.58333333333333337"/>
          <c:h val="0.9722222222222222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D82-440B-BDCE-552BD7B6ED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D82-440B-BDCE-552BD7B6ED1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D82-440B-BDCE-552BD7B6ED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feldolgozas!$A$418:$A$420</c:f>
              <c:strCache>
                <c:ptCount val="3"/>
                <c:pt idx="0">
                  <c:v>Igen</c:v>
                </c:pt>
                <c:pt idx="1">
                  <c:v>Igen, de csak vállalkozások esetében</c:v>
                </c:pt>
                <c:pt idx="2">
                  <c:v>Nem</c:v>
                </c:pt>
              </c:strCache>
            </c:strRef>
          </c:cat>
          <c:val>
            <c:numRef>
              <c:f>feldolgozas!$C$418:$C$420</c:f>
              <c:numCache>
                <c:formatCode>0%</c:formatCode>
                <c:ptCount val="3"/>
                <c:pt idx="0">
                  <c:v>2.8571428571428581E-2</c:v>
                </c:pt>
                <c:pt idx="1">
                  <c:v>0.27142857142857152</c:v>
                </c:pt>
                <c:pt idx="2">
                  <c:v>0.70000000000000018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D82-440B-BDCE-552BD7B6ED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>
          <a:outerShdw blurRad="50800" dist="50800" dir="5400000" algn="ctr" rotWithShape="0">
            <a:srgbClr val="000000">
              <a:alpha val="0"/>
            </a:srgbClr>
          </a:outerShdw>
        </a:effectLst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>
        <a:alpha val="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83333333333338"/>
          <c:y val="0"/>
          <c:w val="0.58333333333333337"/>
          <c:h val="0.9722222222222222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970-4073-BDAD-CCE97219E5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970-4073-BDAD-CCE97219E5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970-4073-BDAD-CCE97219E5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feldolgozas!$A$475:$A$478</c:f>
              <c:strCache>
                <c:ptCount val="4"/>
                <c:pt idx="0">
                  <c:v>Igen, de csak infrastrukturális tevékenységekre</c:v>
                </c:pt>
                <c:pt idx="1">
                  <c:v>Igen, de csak szoft tevékenységekre</c:v>
                </c:pt>
                <c:pt idx="2">
                  <c:v>Igen, infrastrukturális és szoft tevékenységekre egyaránt</c:v>
                </c:pt>
                <c:pt idx="3">
                  <c:v>Nem</c:v>
                </c:pt>
              </c:strCache>
            </c:strRef>
          </c:cat>
          <c:val>
            <c:numRef>
              <c:f>feldolgozas!$C$475:$C$478</c:f>
              <c:numCache>
                <c:formatCode>0%</c:formatCode>
                <c:ptCount val="4"/>
                <c:pt idx="0">
                  <c:v>5.7142857142857141E-2</c:v>
                </c:pt>
                <c:pt idx="1">
                  <c:v>0.32857142857142857</c:v>
                </c:pt>
                <c:pt idx="2">
                  <c:v>0.44285714285714284</c:v>
                </c:pt>
                <c:pt idx="3">
                  <c:v>0.17142857142857137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970-4073-BDAD-CCE97219E5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>
        <a:alpha val="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673412516722332"/>
          <c:y val="3.8889486816279684E-2"/>
          <c:w val="0.59722222222222199"/>
          <c:h val="0.99537037037037035"/>
        </c:manualLayout>
      </c:layout>
      <c:doughnutChart>
        <c:varyColors val="1"/>
        <c:ser>
          <c:idx val="0"/>
          <c:order val="0"/>
          <c:dLbls>
            <c:dLbl>
              <c:idx val="3"/>
              <c:layout>
                <c:manualLayout>
                  <c:x val="1.1837986252276248E-2"/>
                  <c:y val="8.083592563789218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Munka1!$D$421:$D$424</c:f>
              <c:numCache>
                <c:formatCode>0%</c:formatCode>
                <c:ptCount val="4"/>
                <c:pt idx="0">
                  <c:v>0.83000000000000018</c:v>
                </c:pt>
                <c:pt idx="1">
                  <c:v>0.13</c:v>
                </c:pt>
                <c:pt idx="2">
                  <c:v>3.0000000000000002E-2</c:v>
                </c:pt>
                <c:pt idx="3">
                  <c:v>1.0000000000000004E-2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dLbl>
              <c:idx val="2"/>
              <c:layout>
                <c:manualLayout>
                  <c:x val="6.1353368348232053E-3"/>
                  <c:y val="-2.300469030011158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1353368348232053E-3"/>
                  <c:y val="4.21752655502045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Munka1!$A$55:$A$58</c:f>
              <c:strCache>
                <c:ptCount val="4"/>
                <c:pt idx="0">
                  <c:v>Egyetértek</c:v>
                </c:pt>
                <c:pt idx="1">
                  <c:v>Inkább egyetértek</c:v>
                </c:pt>
                <c:pt idx="2">
                  <c:v>Inkább nem értek egyet</c:v>
                </c:pt>
                <c:pt idx="3">
                  <c:v>Nem értek egyet</c:v>
                </c:pt>
              </c:strCache>
            </c:strRef>
          </c:cat>
          <c:val>
            <c:numRef>
              <c:f>Munka1!$B$55:$B$58</c:f>
              <c:numCache>
                <c:formatCode>0%</c:formatCode>
                <c:ptCount val="4"/>
                <c:pt idx="0">
                  <c:v>0.52439024390243882</c:v>
                </c:pt>
                <c:pt idx="1">
                  <c:v>0.45121951219512185</c:v>
                </c:pt>
                <c:pt idx="2">
                  <c:v>1.2195121951219513E-2</c:v>
                </c:pt>
                <c:pt idx="3">
                  <c:v>1.2195121951219513E-2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dLbl>
              <c:idx val="2"/>
              <c:layout>
                <c:manualLayout>
                  <c:x val="-9.7096582811917031E-3"/>
                  <c:y val="-4.0083930068376275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9419316562383469E-2"/>
                  <c:y val="4.008393006837630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Munka1!$B$60:$B$63</c:f>
              <c:numCache>
                <c:formatCode>0%</c:formatCode>
                <c:ptCount val="4"/>
                <c:pt idx="0">
                  <c:v>0.57317073170731681</c:v>
                </c:pt>
                <c:pt idx="1">
                  <c:v>0.3902439024390244</c:v>
                </c:pt>
                <c:pt idx="2">
                  <c:v>2.4390243902439025E-2</c:v>
                </c:pt>
                <c:pt idx="3">
                  <c:v>1.2195121951219513E-2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615202958004965"/>
          <c:y val="0"/>
          <c:w val="0.57047977617042733"/>
          <c:h val="0.90210046376646658"/>
        </c:manualLayout>
      </c:layout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Munka1!$C$77:$C$80</c:f>
              <c:numCache>
                <c:formatCode>0%</c:formatCode>
                <c:ptCount val="4"/>
                <c:pt idx="0">
                  <c:v>0.76000000000000023</c:v>
                </c:pt>
                <c:pt idx="1">
                  <c:v>0.16</c:v>
                </c:pt>
                <c:pt idx="2">
                  <c:v>7.0000000000000021E-2</c:v>
                </c:pt>
                <c:pt idx="3">
                  <c:v>1.0000000000000004E-2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322827766611789"/>
          <c:y val="0.10761756445666247"/>
          <c:w val="0.6424038743169953"/>
          <c:h val="0.82167937412638925"/>
        </c:manualLayout>
      </c:layout>
      <c:doughnut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Munka1!$C$86:$C$89</c:f>
              <c:numCache>
                <c:formatCode>0%</c:formatCode>
                <c:ptCount val="4"/>
                <c:pt idx="0">
                  <c:v>0.46</c:v>
                </c:pt>
                <c:pt idx="1">
                  <c:v>0.4900000000000001</c:v>
                </c:pt>
                <c:pt idx="2">
                  <c:v>4.0000000000000015E-2</c:v>
                </c:pt>
                <c:pt idx="3">
                  <c:v>1.0000000000000004E-2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322827766611789"/>
          <c:y val="0.10761756445666247"/>
          <c:w val="0.6424038743169953"/>
          <c:h val="0.82167937412638925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1EF45-ED15-46EC-980C-112BAAAADCBC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AAC26-9EA3-46F5-AB69-6E5A4A21DB2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191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7E3A78-C37F-457D-BAA7-EF535DA1CF38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9641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AAC26-9EA3-46F5-AB69-6E5A4A21DB2E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429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630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108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0033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zentacio_2020_borito_bg_M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5" y="0"/>
            <a:ext cx="9142569" cy="6857999"/>
          </a:xfrm>
          <a:prstGeom prst="rect">
            <a:avLst/>
          </a:prstGeom>
        </p:spPr>
      </p:pic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999108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018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23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076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57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9462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183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08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740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658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08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8495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0584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zentacio_2020_borito_bg_M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5" y="0"/>
            <a:ext cx="9142569" cy="6857999"/>
          </a:xfrm>
          <a:prstGeom prst="rect">
            <a:avLst/>
          </a:prstGeom>
        </p:spPr>
      </p:pic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792294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Click to edit Master text styles</a:t>
            </a:r>
          </a:p>
          <a:p>
            <a:pPr lvl="1"/>
            <a:r>
              <a:rPr lang="hu-HU" dirty="0" smtClean="0"/>
              <a:t>Second level</a:t>
            </a:r>
          </a:p>
          <a:p>
            <a:pPr lvl="2"/>
            <a:r>
              <a:rPr lang="hu-HU" dirty="0" smtClean="0"/>
              <a:t>Third level</a:t>
            </a:r>
          </a:p>
          <a:p>
            <a:pPr lvl="3"/>
            <a:r>
              <a:rPr lang="hu-HU" dirty="0" smtClean="0"/>
              <a:t>Fourth level</a:t>
            </a:r>
          </a:p>
          <a:p>
            <a:pPr lvl="4"/>
            <a:r>
              <a:rPr lang="hu-HU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334000" y="1600200"/>
            <a:ext cx="33528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502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7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142871-7357-434F-A8F3-CECC6D136A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2C4939-F161-2245-8138-B1FA9F0D34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hu-HU" sz="2400" b="1" cap="all">
                <a:solidFill>
                  <a:srgbClr val="FFFFFF"/>
                </a:solidFill>
                <a:latin typeface="Arial"/>
                <a:cs typeface="Arial"/>
              </a:rPr>
              <a:t>Click to edit Master title style</a:t>
            </a:r>
            <a:endParaRPr lang="en-US" sz="2400" b="1" cap="all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214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619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005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510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798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835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115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145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7FFF8-36F9-484C-B00B-191630ABBA11}" type="datetimeFigureOut">
              <a:rPr lang="hu-HU" smtClean="0"/>
              <a:t>2020.12.08.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EB9D-F132-4823-93F6-425AA88C30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094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 defTabSz="457200"/>
              <a:t>2020.12.08.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 descr="prezentacio_2020_beliv_bg_ME.jp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15" y="0"/>
            <a:ext cx="9142569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2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3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3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3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4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4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5.xml"/><Relationship Id="rId4" Type="http://schemas.openxmlformats.org/officeDocument/2006/relationships/chart" Target="../charts/char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4261048" y="3789040"/>
            <a:ext cx="4847456" cy="2448272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endParaRPr lang="hu-HU" sz="800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ts val="0"/>
              </a:spcBef>
              <a:spcAft>
                <a:spcPts val="0"/>
              </a:spcAft>
            </a:pPr>
            <a:r>
              <a:rPr lang="hu-HU" sz="2000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Horváth Csilla</a:t>
            </a:r>
          </a:p>
          <a:p>
            <a:pPr lvl="0" algn="r">
              <a:spcBef>
                <a:spcPts val="0"/>
              </a:spcBef>
              <a:spcAft>
                <a:spcPts val="0"/>
              </a:spcAft>
            </a:pPr>
            <a:r>
              <a:rPr lang="hu-HU" sz="2000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Pénzügyminisztérium</a:t>
            </a:r>
            <a:endParaRPr lang="hu-HU" sz="2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ts val="0"/>
              </a:spcBef>
              <a:spcAft>
                <a:spcPts val="0"/>
              </a:spcAft>
            </a:pPr>
            <a:r>
              <a:rPr lang="hu-HU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Regionális fejlesztési programokért </a:t>
            </a:r>
          </a:p>
          <a:p>
            <a:pPr lvl="0" algn="r">
              <a:spcBef>
                <a:spcPts val="0"/>
              </a:spcBef>
              <a:spcAft>
                <a:spcPts val="0"/>
              </a:spcAft>
            </a:pPr>
            <a:r>
              <a:rPr lang="hu-HU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felelős helyettes </a:t>
            </a:r>
            <a:r>
              <a:rPr lang="hu-HU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államtitkárság</a:t>
            </a:r>
          </a:p>
          <a:p>
            <a:pPr lvl="0" algn="r">
              <a:spcBef>
                <a:spcPts val="0"/>
              </a:spcBef>
              <a:spcAft>
                <a:spcPts val="0"/>
              </a:spcAft>
            </a:pPr>
            <a:r>
              <a:rPr lang="hu-HU" sz="2000" cap="small" dirty="0" smtClean="0">
                <a:latin typeface="+mj-lt"/>
              </a:rPr>
              <a:t>Stratégiai Tervezési és Értékelési Főosztály</a:t>
            </a:r>
          </a:p>
          <a:p>
            <a:pPr lvl="0" algn="r">
              <a:spcBef>
                <a:spcPts val="0"/>
              </a:spcBef>
              <a:spcAft>
                <a:spcPts val="0"/>
              </a:spcAft>
            </a:pPr>
            <a:r>
              <a:rPr lang="hu-HU" sz="18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 Osztályvezető</a:t>
            </a:r>
            <a:endParaRPr lang="hu-HU" sz="1800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ts val="0"/>
              </a:spcBef>
              <a:spcAft>
                <a:spcPts val="0"/>
              </a:spcAft>
            </a:pPr>
            <a:endParaRPr lang="hu-HU" sz="1800" cap="sm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ts val="0"/>
              </a:spcBef>
              <a:spcAft>
                <a:spcPts val="0"/>
              </a:spcAft>
            </a:pPr>
            <a:endParaRPr lang="hu-HU" sz="1800" cap="sm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spcBef>
                <a:spcPts val="0"/>
              </a:spcBef>
              <a:spcAft>
                <a:spcPts val="0"/>
              </a:spcAft>
            </a:pPr>
            <a:r>
              <a:rPr lang="hu-HU" sz="1800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URBACT Várostalálkozó</a:t>
            </a:r>
          </a:p>
          <a:p>
            <a:pPr lvl="0" algn="r">
              <a:spcBef>
                <a:spcPts val="0"/>
              </a:spcBef>
              <a:spcAft>
                <a:spcPts val="0"/>
              </a:spcAft>
            </a:pPr>
            <a:r>
              <a:rPr lang="hu-HU" sz="1800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2020. december 8.</a:t>
            </a:r>
            <a:endParaRPr lang="hu-HU" sz="1600" cap="small" dirty="0"/>
          </a:p>
        </p:txBody>
      </p:sp>
      <p:sp>
        <p:nvSpPr>
          <p:cNvPr id="2" name="Téglalap 1"/>
          <p:cNvSpPr/>
          <p:nvPr/>
        </p:nvSpPr>
        <p:spPr>
          <a:xfrm>
            <a:off x="1763688" y="3325768"/>
            <a:ext cx="1872208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8" name="Kép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93" r="31523"/>
          <a:stretch/>
        </p:blipFill>
        <p:spPr bwMode="auto">
          <a:xfrm>
            <a:off x="1907704" y="3325768"/>
            <a:ext cx="2033270" cy="1264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ím 3"/>
          <p:cNvSpPr>
            <a:spLocks noGrp="1"/>
          </p:cNvSpPr>
          <p:nvPr>
            <p:ph type="title"/>
          </p:nvPr>
        </p:nvSpPr>
        <p:spPr>
          <a:xfrm>
            <a:off x="4495800" y="404664"/>
            <a:ext cx="4419600" cy="2160240"/>
          </a:xfrm>
        </p:spPr>
        <p:txBody>
          <a:bodyPr/>
          <a:lstStyle/>
          <a:p>
            <a:pPr algn="ctr"/>
            <a:r>
              <a:rPr lang="hu-HU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Összefoglaló tapasztalatok a </a:t>
            </a:r>
            <a:r>
              <a:rPr lang="hu-HU" sz="2800" cap="sm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Terület- </a:t>
            </a:r>
            <a:r>
              <a:rPr lang="hu-HU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Településfejlesztési </a:t>
            </a:r>
            <a:r>
              <a:rPr lang="hu-HU" sz="2800" cap="sm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operatív program (TOP) </a:t>
            </a:r>
            <a:br>
              <a:rPr lang="hu-HU" sz="2800" cap="sm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Közösségvezérelt helyi fejlesztéseiről (CLLD)</a:t>
            </a:r>
            <a:r>
              <a:rPr lang="hu-HU" sz="2800" cap="sm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800" cap="sm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4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helyi fejlesztési stratégia készítése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Csoportba foglalás 8"/>
          <p:cNvGrpSpPr/>
          <p:nvPr/>
        </p:nvGrpSpPr>
        <p:grpSpPr>
          <a:xfrm>
            <a:off x="1187624" y="1386642"/>
            <a:ext cx="3240360" cy="1754326"/>
            <a:chOff x="827584" y="1268760"/>
            <a:chExt cx="3240360" cy="1754326"/>
          </a:xfrm>
        </p:grpSpPr>
        <p:sp>
          <p:nvSpPr>
            <p:cNvPr id="10" name="Szövegdoboz 9"/>
            <p:cNvSpPr txBox="1"/>
            <p:nvPr/>
          </p:nvSpPr>
          <p:spPr>
            <a:xfrm>
              <a:off x="827584" y="1268760"/>
              <a:ext cx="324036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készítésére rendelkezésre álló idő nagyon rövid volt</a:t>
              </a:r>
            </a:p>
            <a:p>
              <a:pPr marL="365125"/>
              <a:r>
                <a:rPr lang="hu-HU" sz="17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egyetért</a:t>
              </a:r>
            </a:p>
            <a:p>
              <a:pPr marL="365125"/>
              <a:r>
                <a:rPr lang="hu-HU" sz="17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egyetért</a:t>
              </a:r>
            </a:p>
            <a:p>
              <a:pPr marL="365125"/>
              <a:r>
                <a:rPr lang="hu-HU" sz="17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nem ért egyet</a:t>
              </a:r>
            </a:p>
            <a:p>
              <a:pPr marL="365125"/>
              <a:r>
                <a:rPr lang="hu-HU" sz="17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egyáltalán nem ért egyet</a:t>
              </a:r>
              <a:endParaRPr lang="hu-H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églalap 10"/>
            <p:cNvSpPr/>
            <p:nvPr/>
          </p:nvSpPr>
          <p:spPr>
            <a:xfrm>
              <a:off x="971600" y="2204864"/>
              <a:ext cx="216024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2" name="Téglalap 11"/>
            <p:cNvSpPr/>
            <p:nvPr/>
          </p:nvSpPr>
          <p:spPr>
            <a:xfrm>
              <a:off x="971600" y="1916832"/>
              <a:ext cx="21602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4" name="Téglalap 13"/>
            <p:cNvSpPr/>
            <p:nvPr/>
          </p:nvSpPr>
          <p:spPr>
            <a:xfrm>
              <a:off x="971600" y="2447022"/>
              <a:ext cx="216024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5" name="Téglalap 14"/>
            <p:cNvSpPr/>
            <p:nvPr/>
          </p:nvSpPr>
          <p:spPr>
            <a:xfrm>
              <a:off x="971600" y="2735054"/>
              <a:ext cx="216024" cy="14401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19" name="Diagram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116084"/>
              </p:ext>
            </p:extLst>
          </p:nvPr>
        </p:nvGraphicFramePr>
        <p:xfrm>
          <a:off x="4211960" y="119675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0" name="Csoportba foglalás 19"/>
          <p:cNvGrpSpPr/>
          <p:nvPr/>
        </p:nvGrpSpPr>
        <p:grpSpPr>
          <a:xfrm>
            <a:off x="3851920" y="4149080"/>
            <a:ext cx="4320480" cy="2520280"/>
            <a:chOff x="4283968" y="3861048"/>
            <a:chExt cx="3024336" cy="2585323"/>
          </a:xfrm>
        </p:grpSpPr>
        <p:sp>
          <p:nvSpPr>
            <p:cNvPr id="21" name="Szövegdoboz 20"/>
            <p:cNvSpPr txBox="1"/>
            <p:nvPr/>
          </p:nvSpPr>
          <p:spPr>
            <a:xfrm>
              <a:off x="4283968" y="3861048"/>
              <a:ext cx="3024336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az </a:t>
              </a:r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alulról jövő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kezdeményezések maximálisan figyelembevételre kerültek</a:t>
              </a: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egyetért</a:t>
              </a: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egyetért</a:t>
              </a: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nem ért egyet</a:t>
              </a: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egyáltalán nem ért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</a:t>
              </a:r>
              <a:endParaRPr lang="hu-H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églalap 21"/>
            <p:cNvSpPr/>
            <p:nvPr/>
          </p:nvSpPr>
          <p:spPr>
            <a:xfrm>
              <a:off x="4355976" y="4797152"/>
              <a:ext cx="216024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3" name="Téglalap 22"/>
            <p:cNvSpPr/>
            <p:nvPr/>
          </p:nvSpPr>
          <p:spPr>
            <a:xfrm>
              <a:off x="4355976" y="4509119"/>
              <a:ext cx="21602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4" name="Téglalap 23"/>
            <p:cNvSpPr/>
            <p:nvPr/>
          </p:nvSpPr>
          <p:spPr>
            <a:xfrm>
              <a:off x="4355976" y="5085184"/>
              <a:ext cx="216024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5" name="Téglalap 24"/>
            <p:cNvSpPr/>
            <p:nvPr/>
          </p:nvSpPr>
          <p:spPr>
            <a:xfrm>
              <a:off x="4355976" y="5373216"/>
              <a:ext cx="216024" cy="14401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6" name="Diagram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2594770"/>
              </p:ext>
            </p:extLst>
          </p:nvPr>
        </p:nvGraphicFramePr>
        <p:xfrm>
          <a:off x="123443" y="345871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67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helyi fejlesztési stratégia készítése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Csoportba foglalás 16"/>
          <p:cNvGrpSpPr/>
          <p:nvPr/>
        </p:nvGrpSpPr>
        <p:grpSpPr>
          <a:xfrm>
            <a:off x="827584" y="1386642"/>
            <a:ext cx="3672408" cy="2031325"/>
            <a:chOff x="827584" y="1242626"/>
            <a:chExt cx="3456384" cy="2031325"/>
          </a:xfrm>
        </p:grpSpPr>
        <p:sp>
          <p:nvSpPr>
            <p:cNvPr id="18" name="Szövegdoboz 17"/>
            <p:cNvSpPr txBox="1"/>
            <p:nvPr/>
          </p:nvSpPr>
          <p:spPr>
            <a:xfrm>
              <a:off x="827584" y="1242626"/>
              <a:ext cx="345638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nagyobb mértékben a városvezetés céljai érvényesültek</a:t>
              </a:r>
            </a:p>
            <a:p>
              <a:pPr marL="365125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egyetért</a:t>
              </a: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egyetért</a:t>
              </a: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nem ért egyet</a:t>
              </a: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egyáltalán nem ért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</a:t>
              </a:r>
              <a:endParaRPr lang="hu-H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églalap 26"/>
            <p:cNvSpPr/>
            <p:nvPr/>
          </p:nvSpPr>
          <p:spPr>
            <a:xfrm>
              <a:off x="971600" y="2204864"/>
              <a:ext cx="216024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8" name="Téglalap 27"/>
            <p:cNvSpPr/>
            <p:nvPr/>
          </p:nvSpPr>
          <p:spPr>
            <a:xfrm>
              <a:off x="971600" y="1916832"/>
              <a:ext cx="21602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9" name="Téglalap 28"/>
            <p:cNvSpPr/>
            <p:nvPr/>
          </p:nvSpPr>
          <p:spPr>
            <a:xfrm>
              <a:off x="971600" y="2492896"/>
              <a:ext cx="216024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30" name="Téglalap 29"/>
            <p:cNvSpPr/>
            <p:nvPr/>
          </p:nvSpPr>
          <p:spPr>
            <a:xfrm>
              <a:off x="971600" y="2780928"/>
              <a:ext cx="216024" cy="14401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1" name="Diagram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777968"/>
              </p:ext>
            </p:extLst>
          </p:nvPr>
        </p:nvGraphicFramePr>
        <p:xfrm>
          <a:off x="4139952" y="12687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2" name="Diagram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25595"/>
              </p:ext>
            </p:extLst>
          </p:nvPr>
        </p:nvGraphicFramePr>
        <p:xfrm>
          <a:off x="-72482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3" name="Csoportba foglalás 32"/>
          <p:cNvGrpSpPr/>
          <p:nvPr/>
        </p:nvGrpSpPr>
        <p:grpSpPr>
          <a:xfrm>
            <a:off x="3347864" y="3989963"/>
            <a:ext cx="3960440" cy="2308324"/>
            <a:chOff x="4067944" y="3903439"/>
            <a:chExt cx="3600400" cy="2308324"/>
          </a:xfrm>
        </p:grpSpPr>
        <p:sp>
          <p:nvSpPr>
            <p:cNvPr id="34" name="Szövegdoboz 33"/>
            <p:cNvSpPr txBox="1"/>
            <p:nvPr/>
          </p:nvSpPr>
          <p:spPr>
            <a:xfrm>
              <a:off x="4067944" y="3903439"/>
              <a:ext cx="36004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lang="hu-HU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HKFS-nek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csak a hosszabb távú célokat, stratégiai irányvonalakat kellene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meghatároznia</a:t>
              </a: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egyetért</a:t>
              </a:r>
              <a:endParaRPr lang="hu-H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egyetért</a:t>
              </a: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nem ért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</a:t>
              </a:r>
            </a:p>
            <a:p>
              <a:pPr marL="365125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egyáltalán nem ért egyet</a:t>
              </a:r>
            </a:p>
          </p:txBody>
        </p:sp>
        <p:sp>
          <p:nvSpPr>
            <p:cNvPr id="35" name="Téglalap 34"/>
            <p:cNvSpPr/>
            <p:nvPr/>
          </p:nvSpPr>
          <p:spPr>
            <a:xfrm>
              <a:off x="4211960" y="5142676"/>
              <a:ext cx="216024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36" name="Téglalap 35"/>
            <p:cNvSpPr/>
            <p:nvPr/>
          </p:nvSpPr>
          <p:spPr>
            <a:xfrm>
              <a:off x="4211960" y="4869160"/>
              <a:ext cx="21602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37" name="Téglalap 36"/>
            <p:cNvSpPr/>
            <p:nvPr/>
          </p:nvSpPr>
          <p:spPr>
            <a:xfrm>
              <a:off x="4211960" y="5373216"/>
              <a:ext cx="216024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38" name="Téglalap 37"/>
            <p:cNvSpPr/>
            <p:nvPr/>
          </p:nvSpPr>
          <p:spPr>
            <a:xfrm>
              <a:off x="4211960" y="5661248"/>
              <a:ext cx="216024" cy="14401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99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helyi fejlesztési stratégia készítése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Csoportba foglalás 18"/>
          <p:cNvGrpSpPr/>
          <p:nvPr/>
        </p:nvGrpSpPr>
        <p:grpSpPr>
          <a:xfrm>
            <a:off x="827584" y="1735648"/>
            <a:ext cx="4104456" cy="1754326"/>
            <a:chOff x="899592" y="1484784"/>
            <a:chExt cx="3816424" cy="1754326"/>
          </a:xfrm>
        </p:grpSpPr>
        <p:sp>
          <p:nvSpPr>
            <p:cNvPr id="20" name="Szövegdoboz 19"/>
            <p:cNvSpPr txBox="1"/>
            <p:nvPr/>
          </p:nvSpPr>
          <p:spPr>
            <a:xfrm>
              <a:off x="899592" y="1484784"/>
              <a:ext cx="3816424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HKFS jó alap a következő időszakra</a:t>
              </a:r>
            </a:p>
            <a:p>
              <a:pPr marL="2746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gyetért</a:t>
              </a:r>
            </a:p>
            <a:p>
              <a:pPr marL="2746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egyetért</a:t>
              </a:r>
            </a:p>
            <a:p>
              <a:pPr marL="2746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nem ért egyet</a:t>
              </a:r>
            </a:p>
            <a:p>
              <a:pPr marL="2746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egyáltalán nem ért egyet</a:t>
              </a:r>
            </a:p>
          </p:txBody>
        </p:sp>
        <p:sp>
          <p:nvSpPr>
            <p:cNvPr id="21" name="Téglalap 20"/>
            <p:cNvSpPr/>
            <p:nvPr/>
          </p:nvSpPr>
          <p:spPr>
            <a:xfrm>
              <a:off x="971600" y="2132856"/>
              <a:ext cx="216024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2" name="Téglalap 21"/>
            <p:cNvSpPr/>
            <p:nvPr/>
          </p:nvSpPr>
          <p:spPr>
            <a:xfrm>
              <a:off x="971600" y="1844824"/>
              <a:ext cx="21602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3" name="Téglalap 22"/>
            <p:cNvSpPr/>
            <p:nvPr/>
          </p:nvSpPr>
          <p:spPr>
            <a:xfrm>
              <a:off x="971600" y="2420888"/>
              <a:ext cx="216024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4" name="Téglalap 23"/>
            <p:cNvSpPr/>
            <p:nvPr/>
          </p:nvSpPr>
          <p:spPr>
            <a:xfrm>
              <a:off x="971600" y="2708920"/>
              <a:ext cx="216024" cy="14401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5" name="Diagram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02779"/>
              </p:ext>
            </p:extLst>
          </p:nvPr>
        </p:nvGraphicFramePr>
        <p:xfrm>
          <a:off x="4355976" y="13407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Diagram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01476"/>
              </p:ext>
            </p:extLst>
          </p:nvPr>
        </p:nvGraphicFramePr>
        <p:xfrm>
          <a:off x="107504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9" name="Csoportba foglalás 38"/>
          <p:cNvGrpSpPr/>
          <p:nvPr/>
        </p:nvGrpSpPr>
        <p:grpSpPr>
          <a:xfrm>
            <a:off x="3707904" y="4149080"/>
            <a:ext cx="4032448" cy="2031325"/>
            <a:chOff x="5004048" y="4797152"/>
            <a:chExt cx="3528392" cy="2031325"/>
          </a:xfrm>
        </p:grpSpPr>
        <p:sp>
          <p:nvSpPr>
            <p:cNvPr id="40" name="Szövegdoboz 39"/>
            <p:cNvSpPr txBox="1"/>
            <p:nvPr/>
          </p:nvSpPr>
          <p:spPr>
            <a:xfrm>
              <a:off x="5004048" y="4797152"/>
              <a:ext cx="3528392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átdolgozásakor sokkal </a:t>
              </a:r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intenzívebb közösségi tervezésre lenne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szükség</a:t>
              </a:r>
            </a:p>
            <a:p>
              <a:pPr marL="2746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gyetért</a:t>
              </a:r>
            </a:p>
            <a:p>
              <a:pPr marL="2746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egyetért</a:t>
              </a:r>
            </a:p>
            <a:p>
              <a:pPr marL="2746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inkább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nem ért egyet</a:t>
              </a:r>
            </a:p>
            <a:p>
              <a:pPr marL="2746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egyáltalán nem ért egyet</a:t>
              </a:r>
            </a:p>
          </p:txBody>
        </p:sp>
        <p:sp>
          <p:nvSpPr>
            <p:cNvPr id="41" name="Téglalap 40"/>
            <p:cNvSpPr/>
            <p:nvPr/>
          </p:nvSpPr>
          <p:spPr>
            <a:xfrm>
              <a:off x="5076056" y="5733256"/>
              <a:ext cx="216024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2" name="Téglalap 41"/>
            <p:cNvSpPr/>
            <p:nvPr/>
          </p:nvSpPr>
          <p:spPr>
            <a:xfrm>
              <a:off x="5076056" y="5445224"/>
              <a:ext cx="21602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3" name="Téglalap 42"/>
            <p:cNvSpPr/>
            <p:nvPr/>
          </p:nvSpPr>
          <p:spPr>
            <a:xfrm>
              <a:off x="5076056" y="6021288"/>
              <a:ext cx="216024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4" name="Téglalap 43"/>
            <p:cNvSpPr/>
            <p:nvPr/>
          </p:nvSpPr>
          <p:spPr>
            <a:xfrm>
              <a:off x="5076056" y="6309320"/>
              <a:ext cx="216024" cy="14401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059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helyi fejlesztési stratégia tartalma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Diagram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943391"/>
              </p:ext>
            </p:extLst>
          </p:nvPr>
        </p:nvGraphicFramePr>
        <p:xfrm>
          <a:off x="467544" y="1248360"/>
          <a:ext cx="442798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8" name="Csoportba foglalás 27"/>
          <p:cNvGrpSpPr/>
          <p:nvPr/>
        </p:nvGrpSpPr>
        <p:grpSpPr>
          <a:xfrm>
            <a:off x="4067944" y="1303600"/>
            <a:ext cx="4032448" cy="1477328"/>
            <a:chOff x="1115616" y="1835532"/>
            <a:chExt cx="3282790" cy="1477328"/>
          </a:xfrm>
        </p:grpSpPr>
        <p:sp>
          <p:nvSpPr>
            <p:cNvPr id="29" name="Szövegdoboz 28"/>
            <p:cNvSpPr txBox="1"/>
            <p:nvPr/>
          </p:nvSpPr>
          <p:spPr>
            <a:xfrm>
              <a:off x="1115616" y="1835532"/>
              <a:ext cx="328279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kulturális </a:t>
              </a:r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közösségfejlesztés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célzás megfelelő volt</a:t>
              </a:r>
            </a:p>
            <a:p>
              <a:pPr marL="360363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gen</a:t>
              </a:r>
            </a:p>
            <a:p>
              <a:pPr marL="360363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nem </a:t>
              </a:r>
            </a:p>
            <a:p>
              <a:pPr marL="360363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részben</a:t>
              </a:r>
              <a:endParaRPr lang="hu-H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églalap 29"/>
            <p:cNvSpPr/>
            <p:nvPr/>
          </p:nvSpPr>
          <p:spPr>
            <a:xfrm>
              <a:off x="1187624" y="2780928"/>
              <a:ext cx="216024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31" name="Téglalap 30"/>
            <p:cNvSpPr/>
            <p:nvPr/>
          </p:nvSpPr>
          <p:spPr>
            <a:xfrm>
              <a:off x="1187624" y="2492896"/>
              <a:ext cx="21602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32" name="Téglalap 31"/>
            <p:cNvSpPr/>
            <p:nvPr/>
          </p:nvSpPr>
          <p:spPr>
            <a:xfrm>
              <a:off x="1187624" y="3068960"/>
              <a:ext cx="216024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pSp>
        <p:nvGrpSpPr>
          <p:cNvPr id="33" name="Csoportba foglalás 32"/>
          <p:cNvGrpSpPr/>
          <p:nvPr/>
        </p:nvGrpSpPr>
        <p:grpSpPr>
          <a:xfrm>
            <a:off x="179512" y="3789040"/>
            <a:ext cx="4968552" cy="2308324"/>
            <a:chOff x="395536" y="3928988"/>
            <a:chExt cx="4464496" cy="2308324"/>
          </a:xfrm>
        </p:grpSpPr>
        <p:sp>
          <p:nvSpPr>
            <p:cNvPr id="34" name="Szövegdoboz 33"/>
            <p:cNvSpPr txBox="1"/>
            <p:nvPr/>
          </p:nvSpPr>
          <p:spPr>
            <a:xfrm>
              <a:off x="467544" y="3928988"/>
              <a:ext cx="4392488" cy="2308324"/>
            </a:xfrm>
            <a:prstGeom prst="rect">
              <a:avLst/>
            </a:prstGeom>
            <a:noFill/>
          </p:spPr>
          <p:txBody>
            <a:bodyPr wrap="square" numCol="2" rtlCol="0">
              <a:spAutoFit/>
            </a:bodyPr>
            <a:lstStyle/>
            <a:p>
              <a:pPr marL="1778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Közösségfejlesztés</a:t>
              </a:r>
            </a:p>
            <a:p>
              <a:pPr marL="1778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Ifjúság</a:t>
              </a:r>
            </a:p>
            <a:p>
              <a:pPr marL="1778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Kultúra</a:t>
              </a:r>
            </a:p>
            <a:p>
              <a:pPr marL="1778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Környezet- természetvédelem</a:t>
              </a:r>
            </a:p>
            <a:p>
              <a:pPr marL="1778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Sport</a:t>
              </a:r>
            </a:p>
            <a:p>
              <a:pPr marL="1778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Okos város / digitális város</a:t>
              </a:r>
            </a:p>
            <a:p>
              <a:pPr marL="3556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Egészség</a:t>
              </a:r>
            </a:p>
            <a:p>
              <a:pPr marL="3556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Gazdaságfejlesztés</a:t>
              </a:r>
            </a:p>
            <a:p>
              <a:pPr marL="3556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KKV fejlesztés</a:t>
              </a:r>
            </a:p>
            <a:p>
              <a:pPr marL="3556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Szociális témák</a:t>
              </a:r>
            </a:p>
            <a:p>
              <a:pPr marL="35560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IKT fejlesztés</a:t>
              </a:r>
              <a:endParaRPr lang="hu-H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églalap 34"/>
            <p:cNvSpPr/>
            <p:nvPr/>
          </p:nvSpPr>
          <p:spPr>
            <a:xfrm>
              <a:off x="395536" y="4032354"/>
              <a:ext cx="144016" cy="18466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36" name="Téglalap 35"/>
            <p:cNvSpPr/>
            <p:nvPr/>
          </p:nvSpPr>
          <p:spPr>
            <a:xfrm>
              <a:off x="395536" y="4320386"/>
              <a:ext cx="144016" cy="1846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37" name="Téglalap 36"/>
            <p:cNvSpPr/>
            <p:nvPr/>
          </p:nvSpPr>
          <p:spPr>
            <a:xfrm>
              <a:off x="395536" y="4608418"/>
              <a:ext cx="144016" cy="18466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38" name="Téglalap 37"/>
            <p:cNvSpPr/>
            <p:nvPr/>
          </p:nvSpPr>
          <p:spPr>
            <a:xfrm>
              <a:off x="395536" y="4896450"/>
              <a:ext cx="144016" cy="18466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5" name="Téglalap 44"/>
            <p:cNvSpPr/>
            <p:nvPr/>
          </p:nvSpPr>
          <p:spPr>
            <a:xfrm>
              <a:off x="395536" y="5400506"/>
              <a:ext cx="144016" cy="18466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6" name="Téglalap 45"/>
            <p:cNvSpPr/>
            <p:nvPr/>
          </p:nvSpPr>
          <p:spPr>
            <a:xfrm>
              <a:off x="395536" y="5688538"/>
              <a:ext cx="144016" cy="18466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7" name="Téglalap 46"/>
            <p:cNvSpPr/>
            <p:nvPr/>
          </p:nvSpPr>
          <p:spPr>
            <a:xfrm>
              <a:off x="2699792" y="4032354"/>
              <a:ext cx="144016" cy="18466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8" name="Téglalap 47"/>
            <p:cNvSpPr/>
            <p:nvPr/>
          </p:nvSpPr>
          <p:spPr>
            <a:xfrm>
              <a:off x="2699792" y="4320386"/>
              <a:ext cx="144016" cy="18466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9" name="Téglalap 48"/>
            <p:cNvSpPr/>
            <p:nvPr/>
          </p:nvSpPr>
          <p:spPr>
            <a:xfrm>
              <a:off x="2699792" y="4536410"/>
              <a:ext cx="144016" cy="18466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50" name="Téglalap 49"/>
            <p:cNvSpPr/>
            <p:nvPr/>
          </p:nvSpPr>
          <p:spPr>
            <a:xfrm>
              <a:off x="2699792" y="4824442"/>
              <a:ext cx="144016" cy="18466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51" name="Téglalap 50"/>
            <p:cNvSpPr/>
            <p:nvPr/>
          </p:nvSpPr>
          <p:spPr>
            <a:xfrm>
              <a:off x="2699792" y="5112474"/>
              <a:ext cx="144016" cy="18466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52" name="Diagram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379237"/>
              </p:ext>
            </p:extLst>
          </p:nvPr>
        </p:nvGraphicFramePr>
        <p:xfrm>
          <a:off x="3779912" y="2780928"/>
          <a:ext cx="5709730" cy="3500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8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helyi fejlesztési stratégia tartalma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Csoportba foglalás 22"/>
          <p:cNvGrpSpPr/>
          <p:nvPr/>
        </p:nvGrpSpPr>
        <p:grpSpPr>
          <a:xfrm>
            <a:off x="1043608" y="1556792"/>
            <a:ext cx="3672408" cy="923330"/>
            <a:chOff x="1403648" y="1556792"/>
            <a:chExt cx="3312368" cy="923330"/>
          </a:xfrm>
        </p:grpSpPr>
        <p:sp>
          <p:nvSpPr>
            <p:cNvPr id="24" name="Szövegdoboz 23"/>
            <p:cNvSpPr txBox="1"/>
            <p:nvPr/>
          </p:nvSpPr>
          <p:spPr>
            <a:xfrm>
              <a:off x="1403648" y="1556792"/>
              <a:ext cx="331236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innováció és kreativitás:</a:t>
              </a:r>
            </a:p>
            <a:p>
              <a:pPr marL="363538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maximálisan szolgálja</a:t>
              </a:r>
            </a:p>
            <a:p>
              <a:pPr marL="3635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csak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minimálisan szolgálja</a:t>
              </a:r>
              <a:endParaRPr lang="hu-H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églalap 24"/>
            <p:cNvSpPr/>
            <p:nvPr/>
          </p:nvSpPr>
          <p:spPr>
            <a:xfrm>
              <a:off x="1475656" y="1916832"/>
              <a:ext cx="288032" cy="1864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6" name="Téglalap 25"/>
            <p:cNvSpPr/>
            <p:nvPr/>
          </p:nvSpPr>
          <p:spPr>
            <a:xfrm>
              <a:off x="1475656" y="2170857"/>
              <a:ext cx="288032" cy="18640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9" name="Diagram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8770126"/>
              </p:ext>
            </p:extLst>
          </p:nvPr>
        </p:nvGraphicFramePr>
        <p:xfrm>
          <a:off x="3995936" y="12687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0" name="Diagram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163991"/>
              </p:ext>
            </p:extLst>
          </p:nvPr>
        </p:nvGraphicFramePr>
        <p:xfrm>
          <a:off x="251520" y="3011760"/>
          <a:ext cx="482453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41" name="Csoportba foglalás 40"/>
          <p:cNvGrpSpPr/>
          <p:nvPr/>
        </p:nvGrpSpPr>
        <p:grpSpPr>
          <a:xfrm>
            <a:off x="4138262" y="4183920"/>
            <a:ext cx="4898234" cy="1477328"/>
            <a:chOff x="4138262" y="3751872"/>
            <a:chExt cx="4610202" cy="1477328"/>
          </a:xfrm>
        </p:grpSpPr>
        <p:sp>
          <p:nvSpPr>
            <p:cNvPr id="42" name="Szövegdoboz 41"/>
            <p:cNvSpPr txBox="1"/>
            <p:nvPr/>
          </p:nvSpPr>
          <p:spPr>
            <a:xfrm>
              <a:off x="4138262" y="3751872"/>
              <a:ext cx="461020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kulcsprojekt:</a:t>
              </a:r>
            </a:p>
            <a:p>
              <a:pPr marL="363538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van, az eredeti tervek szerinti tartalommal</a:t>
              </a:r>
            </a:p>
            <a:p>
              <a:pPr marL="363538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van, de némileg megváltozott tartalommal</a:t>
              </a:r>
            </a:p>
            <a:p>
              <a:pPr marL="363538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nem volt tervezett</a:t>
              </a:r>
            </a:p>
            <a:p>
              <a:pPr marL="363538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tervezett volt, de végül nem valósult meg</a:t>
              </a:r>
              <a:endParaRPr lang="hu-H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églalap 42"/>
            <p:cNvSpPr/>
            <p:nvPr/>
          </p:nvSpPr>
          <p:spPr>
            <a:xfrm>
              <a:off x="4211960" y="4106689"/>
              <a:ext cx="288032" cy="1864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44" name="Téglalap 43"/>
            <p:cNvSpPr/>
            <p:nvPr/>
          </p:nvSpPr>
          <p:spPr>
            <a:xfrm>
              <a:off x="4213289" y="4682753"/>
              <a:ext cx="288032" cy="186407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53" name="Téglalap 52"/>
            <p:cNvSpPr/>
            <p:nvPr/>
          </p:nvSpPr>
          <p:spPr>
            <a:xfrm>
              <a:off x="4211960" y="4362492"/>
              <a:ext cx="288032" cy="18640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54" name="Téglalap 53"/>
            <p:cNvSpPr/>
            <p:nvPr/>
          </p:nvSpPr>
          <p:spPr>
            <a:xfrm>
              <a:off x="4213289" y="4970785"/>
              <a:ext cx="288032" cy="186407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367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helyi fejlesztési stratégia követése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Csoportba foglalás 16"/>
          <p:cNvGrpSpPr/>
          <p:nvPr/>
        </p:nvGrpSpPr>
        <p:grpSpPr>
          <a:xfrm>
            <a:off x="755576" y="1923797"/>
            <a:ext cx="4536504" cy="2585323"/>
            <a:chOff x="755576" y="1844824"/>
            <a:chExt cx="4320480" cy="2585323"/>
          </a:xfrm>
        </p:grpSpPr>
        <p:sp>
          <p:nvSpPr>
            <p:cNvPr id="19" name="Szövegdoboz 18"/>
            <p:cNvSpPr txBox="1"/>
            <p:nvPr/>
          </p:nvSpPr>
          <p:spPr>
            <a:xfrm>
              <a:off x="755576" y="1844824"/>
              <a:ext cx="432048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635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nincs közvetlen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rálátása a munkaszervezetnek</a:t>
              </a:r>
            </a:p>
            <a:p>
              <a:pPr marL="363538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helyi </a:t>
              </a:r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pályázók nem igazán együttműködők az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adatszolgáltatásban</a:t>
              </a:r>
            </a:p>
            <a:p>
              <a:pPr marL="363538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nincs megfelelő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információ </a:t>
              </a:r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munkaszervezetnél az éves jelentéshez</a:t>
              </a:r>
            </a:p>
            <a:p>
              <a:pPr marL="363538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nincs ilyen probléma</a:t>
              </a:r>
              <a:endParaRPr lang="hu-H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églalap 19"/>
            <p:cNvSpPr/>
            <p:nvPr/>
          </p:nvSpPr>
          <p:spPr>
            <a:xfrm>
              <a:off x="827584" y="1988840"/>
              <a:ext cx="288032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1" name="Téglalap 20"/>
            <p:cNvSpPr/>
            <p:nvPr/>
          </p:nvSpPr>
          <p:spPr>
            <a:xfrm>
              <a:off x="827584" y="2492896"/>
              <a:ext cx="288032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2" name="Téglalap 21"/>
            <p:cNvSpPr/>
            <p:nvPr/>
          </p:nvSpPr>
          <p:spPr>
            <a:xfrm>
              <a:off x="827584" y="3140968"/>
              <a:ext cx="288032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7" name="Téglalap 26"/>
            <p:cNvSpPr/>
            <p:nvPr/>
          </p:nvSpPr>
          <p:spPr>
            <a:xfrm>
              <a:off x="827584" y="3573016"/>
              <a:ext cx="288032" cy="14401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8" name="Diagram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87796"/>
              </p:ext>
            </p:extLst>
          </p:nvPr>
        </p:nvGraphicFramePr>
        <p:xfrm>
          <a:off x="4283968" y="199235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814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részvételi tervezés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artalom helye 3"/>
          <p:cNvSpPr>
            <a:spLocks noGrp="1"/>
          </p:cNvSpPr>
          <p:nvPr>
            <p:ph sz="quarter" idx="1"/>
          </p:nvPr>
        </p:nvSpPr>
        <p:spPr>
          <a:xfrm>
            <a:off x="323528" y="1867272"/>
            <a:ext cx="5040560" cy="37939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alkalmazott technikák:</a:t>
            </a:r>
          </a:p>
          <a:p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ötletbörze 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brainstorming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problémafa- 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és </a:t>
            </a:r>
            <a:r>
              <a:rPr lang="hu-H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célfaelemzés</a:t>
            </a:r>
            <a:endParaRPr lang="hu-HU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fizikai/helyi 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feltérképezés</a:t>
            </a:r>
          </a:p>
          <a:p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kártya-technika 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(információ-rendezés </a:t>
            </a:r>
            <a:r>
              <a:rPr lang="hu-H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post-it-okkal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helyzetrajz 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rich picture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gondolati 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térkép vagy elmetérképezés (mind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mapping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egyéb 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technikák</a:t>
            </a:r>
            <a:endParaRPr lang="hu-HU" dirty="0" smtClean="0"/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93974850"/>
              </p:ext>
            </p:extLst>
          </p:nvPr>
        </p:nvGraphicFramePr>
        <p:xfrm>
          <a:off x="4499992" y="1196752"/>
          <a:ext cx="51845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763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részvételi tervezés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artalom helye 3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4968552" cy="321791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helyi szereplők érdekeltségének növekedése</a:t>
            </a:r>
          </a:p>
          <a:p>
            <a:pPr marL="547687" indent="-285750"/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érezhetően megnőtt a településen az érdeklődés a helyi közélet illetve a  program iránt</a:t>
            </a:r>
          </a:p>
          <a:p>
            <a:pPr marL="547687" indent="-285750"/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csak a bevont szereplők követik tovább a megvalósítást</a:t>
            </a:r>
          </a:p>
          <a:p>
            <a:pPr marL="547687" indent="-285750"/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program megvalósulását aktívabban követi a település közvéleménye</a:t>
            </a:r>
          </a:p>
          <a:p>
            <a:pPr marL="547687" indent="-285750"/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nem változtatott a helyi szereplők aktivitásán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88361105"/>
              </p:ext>
            </p:extLst>
          </p:nvPr>
        </p:nvGraphicFramePr>
        <p:xfrm>
          <a:off x="4572000" y="1844824"/>
          <a:ext cx="486003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006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részvételi tervezés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artalom helye 3"/>
          <p:cNvSpPr>
            <a:spLocks noGrp="1"/>
          </p:cNvSpPr>
          <p:nvPr>
            <p:ph sz="quarter" idx="1"/>
          </p:nvPr>
        </p:nvSpPr>
        <p:spPr>
          <a:xfrm>
            <a:off x="673224" y="1651248"/>
            <a:ext cx="5482952" cy="1921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korábbinál sokkal intenzívebb közösségi tervezésre lenne szükség a HKFS átdolgozásakor </a:t>
            </a:r>
          </a:p>
        </p:txBody>
      </p:sp>
      <p:grpSp>
        <p:nvGrpSpPr>
          <p:cNvPr id="9" name="Csoportba foglalás 8"/>
          <p:cNvGrpSpPr/>
          <p:nvPr/>
        </p:nvGrpSpPr>
        <p:grpSpPr>
          <a:xfrm>
            <a:off x="395536" y="4495040"/>
            <a:ext cx="3960440" cy="1238802"/>
            <a:chOff x="5236823" y="4541275"/>
            <a:chExt cx="3007585" cy="649800"/>
          </a:xfrm>
        </p:grpSpPr>
        <p:sp>
          <p:nvSpPr>
            <p:cNvPr id="10" name="Szövegdoboz 9"/>
            <p:cNvSpPr txBox="1"/>
            <p:nvPr/>
          </p:nvSpPr>
          <p:spPr>
            <a:xfrm>
              <a:off x="5236823" y="4541275"/>
              <a:ext cx="3007585" cy="649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61950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egyetért</a:t>
              </a:r>
            </a:p>
            <a:p>
              <a:pPr marL="361950">
                <a:spcAft>
                  <a:spcPts val="300"/>
                </a:spcAft>
              </a:pPr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inkább egyetért</a:t>
              </a:r>
            </a:p>
            <a:p>
              <a:pPr marL="361950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inkább nem ért egyet</a:t>
              </a:r>
            </a:p>
            <a:p>
              <a:pPr marL="361950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nem ért egyet</a:t>
              </a:r>
              <a:endParaRPr lang="hu-HU" sz="2600" dirty="0"/>
            </a:p>
          </p:txBody>
        </p:sp>
        <p:sp>
          <p:nvSpPr>
            <p:cNvPr id="11" name="Téglalap 10"/>
            <p:cNvSpPr/>
            <p:nvPr/>
          </p:nvSpPr>
          <p:spPr>
            <a:xfrm>
              <a:off x="5299481" y="4586434"/>
              <a:ext cx="210759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2" name="Téglalap 11"/>
            <p:cNvSpPr/>
            <p:nvPr/>
          </p:nvSpPr>
          <p:spPr>
            <a:xfrm>
              <a:off x="5299481" y="4737518"/>
              <a:ext cx="210759" cy="72008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3" name="Téglalap 12"/>
            <p:cNvSpPr/>
            <p:nvPr/>
          </p:nvSpPr>
          <p:spPr>
            <a:xfrm>
              <a:off x="5299481" y="4926373"/>
              <a:ext cx="210759" cy="72008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4" name="Téglalap 13"/>
            <p:cNvSpPr/>
            <p:nvPr/>
          </p:nvSpPr>
          <p:spPr>
            <a:xfrm>
              <a:off x="5299481" y="5077455"/>
              <a:ext cx="210759" cy="7200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</p:grp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431055345"/>
              </p:ext>
            </p:extLst>
          </p:nvPr>
        </p:nvGraphicFramePr>
        <p:xfrm>
          <a:off x="3635896" y="2132856"/>
          <a:ext cx="482453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482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munkaszervezet nehézségei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Csoportba foglalás 17"/>
          <p:cNvGrpSpPr/>
          <p:nvPr/>
        </p:nvGrpSpPr>
        <p:grpSpPr>
          <a:xfrm>
            <a:off x="395536" y="1268760"/>
            <a:ext cx="6120680" cy="2308324"/>
            <a:chOff x="611560" y="1268760"/>
            <a:chExt cx="5904656" cy="2308324"/>
          </a:xfrm>
        </p:grpSpPr>
        <p:sp>
          <p:nvSpPr>
            <p:cNvPr id="19" name="Szövegdoboz 18"/>
            <p:cNvSpPr txBox="1"/>
            <p:nvPr/>
          </p:nvSpPr>
          <p:spPr>
            <a:xfrm>
              <a:off x="611560" y="1268760"/>
              <a:ext cx="590465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munkaszervezet formája:</a:t>
              </a:r>
            </a:p>
            <a:p>
              <a:pPr marL="363538"/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egyéb, jogi személyiségű szervezet</a:t>
              </a:r>
            </a:p>
            <a:p>
              <a:pPr marL="363538"/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egyesület</a:t>
              </a:r>
              <a:r>
                <a:rPr lang="hu-H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szövetség, alapítvány, </a:t>
              </a:r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közalapítvány</a:t>
              </a:r>
            </a:p>
            <a:p>
              <a:pPr marL="363538"/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EGTC</a:t>
              </a:r>
            </a:p>
            <a:p>
              <a:pPr marL="363538"/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helyi </a:t>
              </a:r>
              <a:r>
                <a:rPr lang="hu-H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önkormányzat / polgármesteri </a:t>
              </a:r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hivatal</a:t>
              </a:r>
            </a:p>
            <a:p>
              <a:pPr marL="363538"/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nonprofit </a:t>
              </a:r>
              <a:r>
                <a:rPr lang="hu-H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gazdasági </a:t>
              </a:r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társaság</a:t>
              </a:r>
            </a:p>
            <a:p>
              <a:pPr marL="363538"/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önkormányzati intézmény</a:t>
              </a:r>
            </a:p>
            <a:p>
              <a:pPr marL="363538"/>
              <a:r>
                <a:rPr lang="hu-HU" sz="16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önkormányzati </a:t>
              </a:r>
              <a:r>
                <a:rPr lang="hu-HU" sz="1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vagy önkormányzati többségi tulajdonú gazdasági társaság / nonprofit gazdasági társaság</a:t>
              </a:r>
            </a:p>
          </p:txBody>
        </p:sp>
        <p:sp>
          <p:nvSpPr>
            <p:cNvPr id="20" name="Téglalap 19"/>
            <p:cNvSpPr/>
            <p:nvPr/>
          </p:nvSpPr>
          <p:spPr>
            <a:xfrm>
              <a:off x="755576" y="1628800"/>
              <a:ext cx="21602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1" name="Téglalap 20"/>
            <p:cNvSpPr/>
            <p:nvPr/>
          </p:nvSpPr>
          <p:spPr>
            <a:xfrm>
              <a:off x="755576" y="2204864"/>
              <a:ext cx="216024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2" name="Téglalap 21"/>
            <p:cNvSpPr/>
            <p:nvPr/>
          </p:nvSpPr>
          <p:spPr>
            <a:xfrm>
              <a:off x="755576" y="2492896"/>
              <a:ext cx="216024" cy="14401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3" name="Téglalap 22"/>
            <p:cNvSpPr/>
            <p:nvPr/>
          </p:nvSpPr>
          <p:spPr>
            <a:xfrm>
              <a:off x="755576" y="2780928"/>
              <a:ext cx="216024" cy="14401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4" name="Téglalap 23"/>
            <p:cNvSpPr/>
            <p:nvPr/>
          </p:nvSpPr>
          <p:spPr>
            <a:xfrm>
              <a:off x="755576" y="3068960"/>
              <a:ext cx="216024" cy="144016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5" name="Téglalap 24"/>
            <p:cNvSpPr/>
            <p:nvPr/>
          </p:nvSpPr>
          <p:spPr>
            <a:xfrm>
              <a:off x="755576" y="3284984"/>
              <a:ext cx="216024" cy="14401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6" name="Téglalap 25"/>
            <p:cNvSpPr/>
            <p:nvPr/>
          </p:nvSpPr>
          <p:spPr>
            <a:xfrm>
              <a:off x="755576" y="1916832"/>
              <a:ext cx="216024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7" name="Diagram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640742"/>
              </p:ext>
            </p:extLst>
          </p:nvPr>
        </p:nvGraphicFramePr>
        <p:xfrm>
          <a:off x="4416549" y="10051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Diagram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5920365"/>
              </p:ext>
            </p:extLst>
          </p:nvPr>
        </p:nvGraphicFramePr>
        <p:xfrm>
          <a:off x="544821" y="3645024"/>
          <a:ext cx="430145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Szövegdoboz 28"/>
          <p:cNvSpPr txBox="1"/>
          <p:nvPr/>
        </p:nvSpPr>
        <p:spPr>
          <a:xfrm>
            <a:off x="4644008" y="3501008"/>
            <a:ext cx="46805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HACS tagságának aktivizálása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határidők betartása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kézikönyvben foglaltak követése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érdekszférák aránya a </a:t>
            </a:r>
            <a:r>
              <a:rPr lang="hu-HU" sz="16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HBB-ben</a:t>
            </a:r>
            <a:endParaRPr lang="hu-HU" sz="16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helyi érdekeltek aránya a </a:t>
            </a:r>
            <a:r>
              <a:rPr lang="hu-HU" sz="16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HACS-on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belül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HKFS módosítása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helyi közösség érdekeinek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érvényesítése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munkaszervezet kompetenciáinak biztosítása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demokratikus döntéshozatal </a:t>
            </a:r>
            <a:r>
              <a:rPr lang="hu-H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biztosítása</a:t>
            </a:r>
            <a:endParaRPr lang="hu-H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48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609600" y="3048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 CLLD eszköz a </a:t>
            </a:r>
            <a:r>
              <a:rPr kumimoji="0" lang="hu-H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TOP-ban</a:t>
            </a:r>
            <a:endParaRPr kumimoji="0" lang="hu-HU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artalom helye 2"/>
          <p:cNvSpPr>
            <a:spLocks noGrp="1"/>
          </p:cNvSpPr>
          <p:nvPr>
            <p:ph sz="quarter" idx="1"/>
          </p:nvPr>
        </p:nvSpPr>
        <p:spPr>
          <a:xfrm>
            <a:off x="457200" y="1507232"/>
            <a:ext cx="8229600" cy="3937992"/>
          </a:xfrm>
        </p:spPr>
        <p:txBody>
          <a:bodyPr>
            <a:normAutofit lnSpcReduction="10000"/>
          </a:bodyPr>
          <a:lstStyle/>
          <a:p>
            <a:pPr marL="1166813" indent="-1166813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hu-H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CLLD – </a:t>
            </a:r>
            <a:r>
              <a:rPr lang="hu-HU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hu-H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Led Local </a:t>
            </a:r>
            <a:r>
              <a:rPr lang="hu-HU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hu-H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azaz Közösségvezérelt helyi fejlesztések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 18 kevésbé fejlett régióban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ERFA-ESZA források felhasználásával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10 ezer fő feletti városokban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LEADER mintára, de nem annak kiegészítéseként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2017: stratégiák készítése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hu-H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2019: első projektek</a:t>
            </a: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801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munkaszervezet működése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5EEBCED3-9CFD-4B62-AD15-C48D5E375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704513"/>
              </p:ext>
            </p:extLst>
          </p:nvPr>
        </p:nvGraphicFramePr>
        <p:xfrm>
          <a:off x="683568" y="1268760"/>
          <a:ext cx="46672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6" name="Csoportba foglalás 15"/>
          <p:cNvGrpSpPr/>
          <p:nvPr/>
        </p:nvGrpSpPr>
        <p:grpSpPr>
          <a:xfrm>
            <a:off x="1403648" y="4437112"/>
            <a:ext cx="4752528" cy="923330"/>
            <a:chOff x="683568" y="4437112"/>
            <a:chExt cx="4608512" cy="923330"/>
          </a:xfrm>
        </p:grpSpPr>
        <p:sp>
          <p:nvSpPr>
            <p:cNvPr id="30" name="Szövegdoboz 29"/>
            <p:cNvSpPr txBox="1"/>
            <p:nvPr/>
          </p:nvSpPr>
          <p:spPr>
            <a:xfrm>
              <a:off x="683568" y="4437112"/>
              <a:ext cx="460851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munkaszervezet költségráfordításai:</a:t>
              </a:r>
            </a:p>
            <a:p>
              <a:pPr marL="365125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munkabérek</a:t>
              </a:r>
            </a:p>
            <a:p>
              <a:pPr marL="365125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egyéb költségek</a:t>
              </a:r>
              <a:endParaRPr lang="hu-H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églalap 30"/>
            <p:cNvSpPr/>
            <p:nvPr/>
          </p:nvSpPr>
          <p:spPr>
            <a:xfrm>
              <a:off x="827584" y="4869160"/>
              <a:ext cx="144016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32" name="Téglalap 31"/>
            <p:cNvSpPr/>
            <p:nvPr/>
          </p:nvSpPr>
          <p:spPr>
            <a:xfrm>
              <a:off x="827584" y="5157192"/>
              <a:ext cx="144016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3" name="Diagram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550120"/>
              </p:ext>
            </p:extLst>
          </p:nvPr>
        </p:nvGraphicFramePr>
        <p:xfrm>
          <a:off x="4788024" y="32849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7213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doboz 8"/>
          <p:cNvSpPr txBox="1"/>
          <p:nvPr/>
        </p:nvSpPr>
        <p:spPr>
          <a:xfrm>
            <a:off x="1547664" y="1412776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jó kezdeményezés volt a két alap forrásainak ötvözése</a:t>
            </a:r>
          </a:p>
          <a:p>
            <a:pPr marL="266700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igen</a:t>
            </a:r>
          </a:p>
          <a:p>
            <a:pPr marL="266700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nem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az ERFA-ESZA források alkalmazása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Diagram 13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FE0891A0-73EB-4DEC-948C-6E6B22144F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5474548"/>
              </p:ext>
            </p:extLst>
          </p:nvPr>
        </p:nvGraphicFramePr>
        <p:xfrm>
          <a:off x="2411760" y="3429000"/>
          <a:ext cx="432048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artalom helye 3"/>
          <p:cNvSpPr>
            <a:spLocks noGrp="1"/>
          </p:cNvSpPr>
          <p:nvPr>
            <p:ph sz="quarter" idx="1"/>
          </p:nvPr>
        </p:nvSpPr>
        <p:spPr>
          <a:xfrm>
            <a:off x="251520" y="3284984"/>
            <a:ext cx="4114800" cy="1728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egymásra épültek-e az ERFA és ESZA kezdeményezések</a:t>
            </a:r>
          </a:p>
          <a:p>
            <a:pPr marL="273050" indent="90488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maximálisan</a:t>
            </a:r>
          </a:p>
          <a:p>
            <a:pPr marL="273050" indent="90488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némileg</a:t>
            </a:r>
          </a:p>
          <a:p>
            <a:pPr marL="273050" indent="90488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egyáltalán nem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240706753"/>
              </p:ext>
            </p:extLst>
          </p:nvPr>
        </p:nvGraphicFramePr>
        <p:xfrm>
          <a:off x="5004048" y="1121296"/>
          <a:ext cx="43924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églalap 2"/>
          <p:cNvSpPr/>
          <p:nvPr/>
        </p:nvSpPr>
        <p:spPr>
          <a:xfrm>
            <a:off x="1691680" y="2060848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Téglalap 17"/>
          <p:cNvSpPr/>
          <p:nvPr/>
        </p:nvSpPr>
        <p:spPr>
          <a:xfrm>
            <a:off x="1691680" y="2348880"/>
            <a:ext cx="144016" cy="1440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15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projektek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827584" y="1340555"/>
            <a:ext cx="4295328" cy="2031325"/>
            <a:chOff x="5004048" y="1456323"/>
            <a:chExt cx="4139952" cy="2031325"/>
          </a:xfrm>
        </p:grpSpPr>
        <p:sp>
          <p:nvSpPr>
            <p:cNvPr id="16" name="Szövegdoboz 15"/>
            <p:cNvSpPr txBox="1"/>
            <p:nvPr/>
          </p:nvSpPr>
          <p:spPr>
            <a:xfrm>
              <a:off x="5004048" y="1456323"/>
              <a:ext cx="4139952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fenntarthatók-e a projektek:</a:t>
              </a:r>
            </a:p>
            <a:p>
              <a:pPr marL="361950"/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jövedelemtermelő funkciók hiánya 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miatt nehézkes</a:t>
              </a:r>
            </a:p>
            <a:p>
              <a:pPr marL="36195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közszféra beruházások igen, a magánszektoré nem</a:t>
              </a:r>
            </a:p>
            <a:p>
              <a:pPr marL="36195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fenntarthatók</a:t>
              </a:r>
            </a:p>
            <a:p>
              <a:pPr marL="361950"/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egyéb</a:t>
              </a:r>
              <a:endParaRPr lang="hu-H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églalap 16"/>
            <p:cNvSpPr/>
            <p:nvPr/>
          </p:nvSpPr>
          <p:spPr>
            <a:xfrm>
              <a:off x="5159048" y="1844824"/>
              <a:ext cx="136725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19" name="Téglalap 18"/>
            <p:cNvSpPr/>
            <p:nvPr/>
          </p:nvSpPr>
          <p:spPr>
            <a:xfrm>
              <a:off x="5148064" y="2420888"/>
              <a:ext cx="136725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0" name="Téglalap 19"/>
            <p:cNvSpPr/>
            <p:nvPr/>
          </p:nvSpPr>
          <p:spPr>
            <a:xfrm>
              <a:off x="5148064" y="2924944"/>
              <a:ext cx="136725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1" name="Téglalap 20"/>
            <p:cNvSpPr/>
            <p:nvPr/>
          </p:nvSpPr>
          <p:spPr>
            <a:xfrm>
              <a:off x="5148064" y="3212976"/>
              <a:ext cx="136725" cy="14401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2" name="Diagram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768441"/>
              </p:ext>
            </p:extLst>
          </p:nvPr>
        </p:nvGraphicFramePr>
        <p:xfrm>
          <a:off x="4572000" y="1039647"/>
          <a:ext cx="4572000" cy="2818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Diagram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708657"/>
              </p:ext>
            </p:extLst>
          </p:nvPr>
        </p:nvGraphicFramePr>
        <p:xfrm>
          <a:off x="-31204" y="3429000"/>
          <a:ext cx="4572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4" name="Csoportba foglalás 23"/>
          <p:cNvGrpSpPr/>
          <p:nvPr/>
        </p:nvGrpSpPr>
        <p:grpSpPr>
          <a:xfrm>
            <a:off x="3140526" y="3626275"/>
            <a:ext cx="5544617" cy="1845658"/>
            <a:chOff x="715757" y="3606536"/>
            <a:chExt cx="5840278" cy="1845658"/>
          </a:xfrm>
        </p:grpSpPr>
        <p:sp>
          <p:nvSpPr>
            <p:cNvPr id="25" name="Szövegdoboz 24"/>
            <p:cNvSpPr txBox="1"/>
            <p:nvPr/>
          </p:nvSpPr>
          <p:spPr>
            <a:xfrm>
              <a:off x="715757" y="3606536"/>
              <a:ext cx="58402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hu-H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ó gyakorlat volt meg a két alap 2/3 – 1/3-os megoszlása</a:t>
              </a:r>
              <a:endParaRPr lang="hu-H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Szövegdoboz 25"/>
            <p:cNvSpPr txBox="1"/>
            <p:nvPr/>
          </p:nvSpPr>
          <p:spPr>
            <a:xfrm>
              <a:off x="2803852" y="4221088"/>
              <a:ext cx="3439641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63538"/>
              <a:r>
                <a:rPr lang="hu-HU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igen</a:t>
              </a:r>
              <a:r>
                <a:rPr lang="hu-H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érdemes lenne ezt folytatni</a:t>
              </a:r>
            </a:p>
            <a:p>
              <a:pPr marL="363538"/>
              <a:r>
                <a:rPr lang="hu-HU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egyáltalán </a:t>
              </a:r>
              <a:r>
                <a:rPr lang="hu-H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nem</a:t>
              </a:r>
            </a:p>
            <a:p>
              <a:pPr marL="363538"/>
              <a:r>
                <a:rPr lang="hu-HU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nem volt </a:t>
              </a:r>
              <a:r>
                <a:rPr lang="hu-H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megfelelő, javasolt lenne más arányt alkalmazni</a:t>
              </a:r>
            </a:p>
            <a:p>
              <a:endParaRPr lang="hu-HU" dirty="0">
                <a:solidFill>
                  <a:prstClr val="black"/>
                </a:solidFill>
              </a:endParaRPr>
            </a:p>
          </p:txBody>
        </p:sp>
        <p:sp>
          <p:nvSpPr>
            <p:cNvPr id="27" name="Téglalap 26"/>
            <p:cNvSpPr/>
            <p:nvPr/>
          </p:nvSpPr>
          <p:spPr>
            <a:xfrm>
              <a:off x="2982040" y="4345365"/>
              <a:ext cx="216024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8" name="Téglalap 27"/>
            <p:cNvSpPr/>
            <p:nvPr/>
          </p:nvSpPr>
          <p:spPr>
            <a:xfrm>
              <a:off x="2982040" y="4561389"/>
              <a:ext cx="216024" cy="14401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  <p:sp>
          <p:nvSpPr>
            <p:cNvPr id="29" name="Téglalap 28"/>
            <p:cNvSpPr/>
            <p:nvPr/>
          </p:nvSpPr>
          <p:spPr>
            <a:xfrm>
              <a:off x="2993560" y="4777413"/>
              <a:ext cx="216024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488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az EMVA források bevonása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artalom helye 3"/>
          <p:cNvSpPr>
            <a:spLocks noGrp="1"/>
          </p:cNvSpPr>
          <p:nvPr>
            <p:ph sz="quarter" idx="1"/>
          </p:nvPr>
        </p:nvSpPr>
        <p:spPr>
          <a:xfrm>
            <a:off x="457200" y="1867272"/>
            <a:ext cx="4690864" cy="47300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érdemes lenne-e bevonni az EMVA forrásait</a:t>
            </a:r>
          </a:p>
          <a:p>
            <a:pPr marL="273050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igen, de a HACS szabadon dönthessen erről a lehetőségről</a:t>
            </a:r>
          </a:p>
          <a:p>
            <a:pPr marL="273050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igen, de csak egy meghatározott mértékig (HKFS költségvetés </a:t>
            </a:r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x%-áig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3050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nem</a:t>
            </a:r>
          </a:p>
          <a:p>
            <a:pPr marL="273050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nem, de érdemes lenne a városi CLLD és a környékbeli LEADER területek stratégiáit összehangoltan tervezni</a:t>
            </a:r>
          </a:p>
          <a:p>
            <a:pPr marL="273050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nem tudja</a:t>
            </a:r>
          </a:p>
          <a:p>
            <a:pPr marL="273050" indent="-11113">
              <a:buNone/>
            </a:pPr>
            <a:endParaRPr lang="hu-HU" dirty="0"/>
          </a:p>
        </p:txBody>
      </p:sp>
      <p:graphicFrame>
        <p:nvGraphicFramePr>
          <p:cNvPr id="31" name="Diagram 30"/>
          <p:cNvGraphicFramePr/>
          <p:nvPr>
            <p:extLst>
              <p:ext uri="{D42A27DB-BD31-4B8C-83A1-F6EECF244321}">
                <p14:modId xmlns:p14="http://schemas.microsoft.com/office/powerpoint/2010/main" val="2812286998"/>
              </p:ext>
            </p:extLst>
          </p:nvPr>
        </p:nvGraphicFramePr>
        <p:xfrm>
          <a:off x="4211960" y="1700808"/>
          <a:ext cx="547260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églalap 2"/>
          <p:cNvSpPr/>
          <p:nvPr/>
        </p:nvSpPr>
        <p:spPr>
          <a:xfrm>
            <a:off x="539552" y="2708920"/>
            <a:ext cx="144016" cy="133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Téglalap 31"/>
          <p:cNvSpPr/>
          <p:nvPr/>
        </p:nvSpPr>
        <p:spPr>
          <a:xfrm>
            <a:off x="539552" y="3284984"/>
            <a:ext cx="144016" cy="13382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539552" y="3933056"/>
            <a:ext cx="144016" cy="133829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/>
          <p:cNvSpPr/>
          <p:nvPr/>
        </p:nvSpPr>
        <p:spPr>
          <a:xfrm>
            <a:off x="539552" y="4221088"/>
            <a:ext cx="144016" cy="13382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Téglalap 34"/>
          <p:cNvSpPr/>
          <p:nvPr/>
        </p:nvSpPr>
        <p:spPr>
          <a:xfrm>
            <a:off x="539552" y="5085184"/>
            <a:ext cx="144016" cy="13382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08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az EMVA források bevonása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artalom helye 3"/>
          <p:cNvSpPr>
            <a:spLocks noGrp="1"/>
          </p:cNvSpPr>
          <p:nvPr>
            <p:ph sz="quarter" idx="1"/>
          </p:nvPr>
        </p:nvSpPr>
        <p:spPr>
          <a:xfrm>
            <a:off x="457200" y="1579240"/>
            <a:ext cx="8229600" cy="321791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milyen tématerületeken lenne célszerű a Vidékfejlesztési Alap (EMVA) forrásait is bevonni?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helyi termékek, borászat, gasztronómia 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tradicionális (pl. kézműves) tevékenységek 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vidék-város kapcsolat erősítése</a:t>
            </a:r>
          </a:p>
          <a:p>
            <a:pPr>
              <a:spcAft>
                <a:spcPts val="600"/>
              </a:spcAft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egyéb területek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48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helyi gazdaság fejlesztése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artalom helye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626968" cy="17057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megfelelő volt-e a programot a kulturális közösségfejlesztés prioritásra szűkíteni</a:t>
            </a:r>
          </a:p>
          <a:p>
            <a:pPr marL="360363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igen</a:t>
            </a:r>
          </a:p>
          <a:p>
            <a:pPr marL="360363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nem</a:t>
            </a:r>
          </a:p>
          <a:p>
            <a:pPr marL="360363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részben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611560" y="1916832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611560" y="2276872"/>
            <a:ext cx="144016" cy="1440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611560" y="2564904"/>
            <a:ext cx="144016" cy="14401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979113113"/>
              </p:ext>
            </p:extLst>
          </p:nvPr>
        </p:nvGraphicFramePr>
        <p:xfrm>
          <a:off x="4788024" y="1124744"/>
          <a:ext cx="4572000" cy="2815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537855497"/>
              </p:ext>
            </p:extLst>
          </p:nvPr>
        </p:nvGraphicFramePr>
        <p:xfrm>
          <a:off x="-756592" y="3397374"/>
          <a:ext cx="4392488" cy="2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4" name="Csoportba foglalás 13"/>
          <p:cNvGrpSpPr/>
          <p:nvPr/>
        </p:nvGrpSpPr>
        <p:grpSpPr>
          <a:xfrm>
            <a:off x="2627784" y="4061971"/>
            <a:ext cx="6264696" cy="2031325"/>
            <a:chOff x="2232248" y="3811012"/>
            <a:chExt cx="7236296" cy="2031325"/>
          </a:xfrm>
        </p:grpSpPr>
        <p:sp>
          <p:nvSpPr>
            <p:cNvPr id="15" name="Szövegdoboz 14"/>
            <p:cNvSpPr txBox="1"/>
            <p:nvPr/>
          </p:nvSpPr>
          <p:spPr>
            <a:xfrm>
              <a:off x="2232248" y="3811012"/>
              <a:ext cx="7236296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7313" indent="-87313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érdemes lenne a helyi vállalkozásokat intenzívebben bekapcsolni a CLLD eszköz megvalósításába</a:t>
              </a:r>
            </a:p>
            <a:p>
              <a:pPr marL="900113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igen</a:t>
              </a:r>
            </a:p>
            <a:p>
              <a:pPr marL="900113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vállalkozások pályázhassanak, de vállalkozási tevékenységgel</a:t>
              </a:r>
            </a:p>
            <a:p>
              <a:pPr marL="900113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nem</a:t>
              </a:r>
            </a:p>
            <a:p>
              <a:pPr marL="900113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más</a:t>
              </a:r>
              <a:endParaRPr lang="hu-H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églalap 15"/>
            <p:cNvSpPr/>
            <p:nvPr/>
          </p:nvSpPr>
          <p:spPr>
            <a:xfrm>
              <a:off x="2931158" y="4437112"/>
              <a:ext cx="216024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Téglalap 16"/>
            <p:cNvSpPr/>
            <p:nvPr/>
          </p:nvSpPr>
          <p:spPr>
            <a:xfrm>
              <a:off x="2931158" y="5301208"/>
              <a:ext cx="216024" cy="216024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2931158" y="4725144"/>
              <a:ext cx="216024" cy="216024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0" name="Téglalap 19"/>
            <p:cNvSpPr/>
            <p:nvPr/>
          </p:nvSpPr>
          <p:spPr>
            <a:xfrm>
              <a:off x="2931158" y="5589240"/>
              <a:ext cx="216024" cy="216024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68064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helyi gazdaság fejlesztése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artalom helye 3"/>
          <p:cNvSpPr>
            <a:spLocks noGrp="1"/>
          </p:cNvSpPr>
          <p:nvPr>
            <p:ph sz="quarter" idx="1"/>
          </p:nvPr>
        </p:nvSpPr>
        <p:spPr>
          <a:xfrm>
            <a:off x="457200" y="1363216"/>
            <a:ext cx="5194920" cy="1777752"/>
          </a:xfrm>
        </p:spPr>
        <p:txBody>
          <a:bodyPr/>
          <a:lstStyle/>
          <a:p>
            <a:pPr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indokolt lenne visszatérítendő támogatási formák alkalmazása a programban</a:t>
            </a:r>
          </a:p>
          <a:p>
            <a:pPr marL="533400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igen</a:t>
            </a:r>
          </a:p>
          <a:p>
            <a:pPr marL="533400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igen, de csak vállalkozások esetében</a:t>
            </a:r>
          </a:p>
          <a:p>
            <a:pPr marL="533400" indent="-11113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nem </a:t>
            </a:r>
          </a:p>
          <a:p>
            <a:pPr marL="533400" indent="-11113">
              <a:buNone/>
            </a:pPr>
            <a:endParaRPr lang="hu-HU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8FAB889-9643-4C94-93C5-E56F8FBEE1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88708"/>
              </p:ext>
            </p:extLst>
          </p:nvPr>
        </p:nvGraphicFramePr>
        <p:xfrm>
          <a:off x="4560168" y="13407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églalap 3"/>
          <p:cNvSpPr/>
          <p:nvPr/>
        </p:nvSpPr>
        <p:spPr>
          <a:xfrm>
            <a:off x="827584" y="213285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827584" y="2420888"/>
            <a:ext cx="144016" cy="1440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827584" y="2780928"/>
            <a:ext cx="144016" cy="14401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13" name="Diagram 12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71CF4439-5930-4FB7-A475-65977B7833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641882"/>
              </p:ext>
            </p:extLst>
          </p:nvPr>
        </p:nvGraphicFramePr>
        <p:xfrm>
          <a:off x="-324544" y="3429000"/>
          <a:ext cx="4283968" cy="259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zövegdoboz 13"/>
          <p:cNvSpPr txBox="1"/>
          <p:nvPr/>
        </p:nvSpPr>
        <p:spPr>
          <a:xfrm>
            <a:off x="3059832" y="3933056"/>
            <a:ext cx="57606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indokolt lenne-e elkülönített kisprojekt alap alkalmazása a programban</a:t>
            </a:r>
          </a:p>
          <a:p>
            <a:pPr marL="261938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igen, de csak infrastrukturális tevékenységekre</a:t>
            </a:r>
          </a:p>
          <a:p>
            <a:pPr marL="261938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igen, de csak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szoft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tevékenységekre</a:t>
            </a:r>
          </a:p>
          <a:p>
            <a:pPr marL="261938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igen, infrastrukturális és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szoft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tevékenységekre egyaránt</a:t>
            </a:r>
          </a:p>
          <a:p>
            <a:pPr marL="261938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nem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203848" y="4581128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Téglalap 14"/>
          <p:cNvSpPr/>
          <p:nvPr/>
        </p:nvSpPr>
        <p:spPr>
          <a:xfrm>
            <a:off x="3203848" y="4869160"/>
            <a:ext cx="144016" cy="14401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/>
          <p:cNvSpPr/>
          <p:nvPr/>
        </p:nvSpPr>
        <p:spPr>
          <a:xfrm>
            <a:off x="3203848" y="5157192"/>
            <a:ext cx="144016" cy="14401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églalap 16"/>
          <p:cNvSpPr/>
          <p:nvPr/>
        </p:nvSpPr>
        <p:spPr>
          <a:xfrm>
            <a:off x="3203848" y="5733256"/>
            <a:ext cx="144016" cy="14401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058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érdemes lenne folytatni a programot a következő EU-s programozási időszakban</a:t>
            </a:r>
          </a:p>
          <a:p>
            <a:pPr marL="533400" indent="-11113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igen</a:t>
            </a:r>
          </a:p>
          <a:p>
            <a:pPr marL="533400" indent="-11113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inkább igen</a:t>
            </a:r>
          </a:p>
          <a:p>
            <a:pPr marL="533400" indent="-11113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inkább nem</a:t>
            </a:r>
          </a:p>
          <a:p>
            <a:pPr marL="533400" indent="-11113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nem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9404118"/>
              </p:ext>
            </p:extLst>
          </p:nvPr>
        </p:nvGraphicFramePr>
        <p:xfrm>
          <a:off x="2123728" y="2259521"/>
          <a:ext cx="536408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églalap 2"/>
          <p:cNvSpPr/>
          <p:nvPr/>
        </p:nvSpPr>
        <p:spPr>
          <a:xfrm>
            <a:off x="755576" y="2132856"/>
            <a:ext cx="21602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55576" y="2492896"/>
            <a:ext cx="216024" cy="216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755576" y="2852936"/>
            <a:ext cx="216024" cy="21602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755576" y="3212976"/>
            <a:ext cx="216024" cy="21602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75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8003232" cy="48245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formálódó jogszabályok és formálódó OP (Versenyképes-Magyarország Operatív Program)</a:t>
            </a:r>
          </a:p>
          <a:p>
            <a:pPr>
              <a:spcAft>
                <a:spcPts val="600"/>
              </a:spcAft>
            </a:pP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Versenyképes megye prioritási tengely – megyei döntéshozatal: új ERFA rendelet 9. cikk – </a:t>
            </a:r>
            <a:r>
              <a:rPr lang="hu-HU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Fenntartható városfejlesztés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tagállami ERFA források legalább 6%-a</a:t>
            </a:r>
          </a:p>
          <a:p>
            <a:pPr lvl="1">
              <a:spcAft>
                <a:spcPts val="600"/>
              </a:spcAft>
            </a:pP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formája: ITI, CLLD vagy „egyéb” tagállami hatáskörben tervezett eszköz</a:t>
            </a:r>
          </a:p>
          <a:p>
            <a:pPr lvl="1">
              <a:spcAft>
                <a:spcPts val="600"/>
              </a:spcAft>
            </a:pPr>
            <a:r>
              <a:rPr lang="hu-HU" sz="19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öldrajzilag egyértelműen lehatárolt térség (város vagy városkörnyék)</a:t>
            </a:r>
          </a:p>
          <a:p>
            <a:pPr lvl="1">
              <a:spcAft>
                <a:spcPts val="600"/>
              </a:spcAft>
            </a:pP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integrált stratégián alapuló fejlesztések</a:t>
            </a:r>
          </a:p>
          <a:p>
            <a:pPr algn="just">
              <a:lnSpc>
                <a:spcPct val="110000"/>
              </a:lnSpc>
            </a:pP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 területi </a:t>
            </a:r>
            <a:r>
              <a:rPr lang="hu-HU" sz="1900" dirty="0">
                <a:latin typeface="Arial" panose="020B0604020202020204" pitchFamily="34" charset="0"/>
                <a:cs typeface="Arial" panose="020B0604020202020204" pitchFamily="34" charset="0"/>
              </a:rPr>
              <a:t>OP-n belül nem 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kifejezetten </a:t>
            </a:r>
            <a:r>
              <a:rPr lang="hu-HU" sz="1900" dirty="0">
                <a:latin typeface="Arial" panose="020B0604020202020204" pitchFamily="34" charset="0"/>
                <a:cs typeface="Arial" panose="020B0604020202020204" pitchFamily="34" charset="0"/>
              </a:rPr>
              <a:t>a városoknak dedikált további 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források a </a:t>
            </a:r>
            <a:r>
              <a:rPr lang="hu-H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TOP-ból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már ismert célokra (szociális </a:t>
            </a:r>
            <a:r>
              <a:rPr lang="hu-H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városrehabilitáció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barnamezős fejlesztések, közszolgáltatás-fejlesztések, energetikai beruházások, egyéb települési infrastruktúra fejlesztések – kerékpárút, belterületi út, csapadékvíz-elvezetés –, helyi gazdaságfejlesztés</a:t>
            </a:r>
            <a:endParaRPr lang="hu-H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új programozási időszak városfejlesztése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230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7984" y="2102061"/>
            <a:ext cx="4176464" cy="1872208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1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Köszönöm A FIGYELMET!</a:t>
            </a:r>
            <a:br>
              <a:rPr lang="hu-HU" sz="3100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felmérés eredményei</a:t>
            </a:r>
            <a:endParaRPr kumimoji="0" lang="hu-HU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artalom helye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46104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felmérésben részt vett </a:t>
            </a:r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HACS-ok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megoszlása az érintett megyék között</a:t>
            </a:r>
          </a:p>
          <a:p>
            <a:pPr marL="0" indent="0">
              <a:spcAft>
                <a:spcPts val="1200"/>
              </a:spcAft>
              <a:buNone/>
            </a:pPr>
            <a:endParaRPr lang="hu-HU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hu-HU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hu-HU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hu-HU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6325" indent="0">
              <a:spcAft>
                <a:spcPts val="1200"/>
              </a:spcAft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működő </a:t>
            </a:r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HACS-ok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formája</a:t>
            </a:r>
          </a:p>
          <a:p>
            <a:pPr marL="1971675" indent="0" defTabSz="1074738">
              <a:spcAft>
                <a:spcPts val="600"/>
              </a:spcAft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konzorcium</a:t>
            </a:r>
          </a:p>
          <a:p>
            <a:pPr marL="1971675" indent="0" defTabSz="1074738">
              <a:spcAft>
                <a:spcPts val="600"/>
              </a:spcAft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egyesület	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355326921"/>
              </p:ext>
            </p:extLst>
          </p:nvPr>
        </p:nvGraphicFramePr>
        <p:xfrm>
          <a:off x="611560" y="1772816"/>
          <a:ext cx="763284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56672799"/>
              </p:ext>
            </p:extLst>
          </p:nvPr>
        </p:nvGraphicFramePr>
        <p:xfrm>
          <a:off x="3203848" y="3933056"/>
          <a:ext cx="4283968" cy="259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églalap 2"/>
          <p:cNvSpPr/>
          <p:nvPr/>
        </p:nvSpPr>
        <p:spPr>
          <a:xfrm>
            <a:off x="2123728" y="4941168"/>
            <a:ext cx="28803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2123728" y="5373216"/>
            <a:ext cx="288032" cy="216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20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felmérés eredményei</a:t>
            </a:r>
            <a:endParaRPr kumimoji="0" lang="hu-HU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artalom helye 3"/>
          <p:cNvSpPr>
            <a:spLocks noGrp="1"/>
          </p:cNvSpPr>
          <p:nvPr>
            <p:ph sz="quarter" idx="1"/>
          </p:nvPr>
        </p:nvSpPr>
        <p:spPr>
          <a:xfrm>
            <a:off x="1979712" y="1268760"/>
            <a:ext cx="4896544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HACS-ok</a:t>
            </a: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közötti kapcsolat</a:t>
            </a:r>
          </a:p>
          <a:p>
            <a:pPr marL="0" indent="0">
              <a:buNone/>
            </a:pPr>
            <a:r>
              <a:rPr lang="hu-H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van-e kapcsolat más TOP CLLD </a:t>
            </a:r>
            <a:r>
              <a:rPr lang="hu-HU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HACS-csal</a:t>
            </a:r>
            <a:endParaRPr lang="hu-HU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243470069"/>
              </p:ext>
            </p:extLst>
          </p:nvPr>
        </p:nvGraphicFramePr>
        <p:xfrm>
          <a:off x="179512" y="344305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721721158"/>
              </p:ext>
            </p:extLst>
          </p:nvPr>
        </p:nvGraphicFramePr>
        <p:xfrm>
          <a:off x="5220072" y="1727051"/>
          <a:ext cx="366062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Szövegdoboz 15"/>
          <p:cNvSpPr txBox="1"/>
          <p:nvPr/>
        </p:nvSpPr>
        <p:spPr>
          <a:xfrm>
            <a:off x="3275856" y="362357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van-e kapcsolat LEADER 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HACS-csal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8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CLLD helyi megítélése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artalom helye 3"/>
          <p:cNvSpPr>
            <a:spLocks noGrp="1"/>
          </p:cNvSpPr>
          <p:nvPr>
            <p:ph sz="quarter" idx="1"/>
          </p:nvPr>
        </p:nvSpPr>
        <p:spPr>
          <a:xfrm>
            <a:off x="755576" y="1268760"/>
            <a:ext cx="5328592" cy="792088"/>
          </a:xfrm>
        </p:spPr>
        <p:txBody>
          <a:bodyPr>
            <a:normAutofit/>
          </a:bodyPr>
          <a:lstStyle/>
          <a:p>
            <a:pPr marL="0" lvl="0" indent="0">
              <a:buClr>
                <a:srgbClr val="727CA3"/>
              </a:buClr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program nagymértékben aktivizálta a helyi szereplőket</a:t>
            </a:r>
          </a:p>
          <a:p>
            <a:pPr marL="0" lvl="0" indent="0">
              <a:buClr>
                <a:srgbClr val="727CA3"/>
              </a:buClr>
              <a:buNone/>
            </a:pPr>
            <a:endParaRPr lang="hu-HU" dirty="0">
              <a:solidFill>
                <a:prstClr val="black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307849774"/>
              </p:ext>
            </p:extLst>
          </p:nvPr>
        </p:nvGraphicFramePr>
        <p:xfrm>
          <a:off x="4788024" y="1124744"/>
          <a:ext cx="413995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707603476"/>
              </p:ext>
            </p:extLst>
          </p:nvPr>
        </p:nvGraphicFramePr>
        <p:xfrm>
          <a:off x="-252536" y="2924944"/>
          <a:ext cx="392392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2987824" y="4006805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program nagyban hozzájárult a helyi közösségfejlesztéshez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Csoportba foglalás 16"/>
          <p:cNvGrpSpPr/>
          <p:nvPr/>
        </p:nvGrpSpPr>
        <p:grpSpPr>
          <a:xfrm>
            <a:off x="6660232" y="4617665"/>
            <a:ext cx="2483768" cy="1446550"/>
            <a:chOff x="5235096" y="4329102"/>
            <a:chExt cx="3007585" cy="1548611"/>
          </a:xfrm>
        </p:grpSpPr>
        <p:sp>
          <p:nvSpPr>
            <p:cNvPr id="18" name="Szövegdoboz 17"/>
            <p:cNvSpPr txBox="1"/>
            <p:nvPr/>
          </p:nvSpPr>
          <p:spPr>
            <a:xfrm>
              <a:off x="5235096" y="4329102"/>
              <a:ext cx="3007585" cy="1548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Jelmagyarázat: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egyetért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inkább egyetért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inkább nem ért egyet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nem ért egyet</a:t>
              </a:r>
            </a:p>
            <a:p>
              <a:endParaRPr lang="hu-HU" dirty="0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5369086" y="4637456"/>
              <a:ext cx="144016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0" name="Téglalap 19"/>
            <p:cNvSpPr/>
            <p:nvPr/>
          </p:nvSpPr>
          <p:spPr>
            <a:xfrm>
              <a:off x="5369086" y="4868723"/>
              <a:ext cx="144016" cy="14401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1" name="Téglalap 20"/>
            <p:cNvSpPr/>
            <p:nvPr/>
          </p:nvSpPr>
          <p:spPr>
            <a:xfrm>
              <a:off x="5369086" y="5110149"/>
              <a:ext cx="144016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2" name="Téglalap 21"/>
            <p:cNvSpPr/>
            <p:nvPr/>
          </p:nvSpPr>
          <p:spPr>
            <a:xfrm>
              <a:off x="5369087" y="5373216"/>
              <a:ext cx="144016" cy="14401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187222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CLLD helyi megítélése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artalom helye 3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6048672" cy="792088"/>
          </a:xfrm>
        </p:spPr>
        <p:txBody>
          <a:bodyPr>
            <a:noAutofit/>
          </a:bodyPr>
          <a:lstStyle/>
          <a:p>
            <a:pPr marL="0" lvl="0" indent="0">
              <a:buClr>
                <a:srgbClr val="727CA3"/>
              </a:buClr>
              <a:buNone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helyi felhívásokra olyan szervezetek is pályáztak, amelyek korábban nem vettek részt EU-s pályázatokban</a:t>
            </a:r>
            <a:endParaRPr lang="hu-HU" sz="1800" dirty="0">
              <a:solidFill>
                <a:prstClr val="black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987824" y="4006805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zömében olyan fejlesztések és programok valósultak meg, amelyekre egyébként nem került volna sor</a:t>
            </a:r>
          </a:p>
        </p:txBody>
      </p:sp>
      <p:grpSp>
        <p:nvGrpSpPr>
          <p:cNvPr id="17" name="Csoportba foglalás 16"/>
          <p:cNvGrpSpPr/>
          <p:nvPr/>
        </p:nvGrpSpPr>
        <p:grpSpPr>
          <a:xfrm>
            <a:off x="6588224" y="4617665"/>
            <a:ext cx="2557139" cy="1446550"/>
            <a:chOff x="5236823" y="4329102"/>
            <a:chExt cx="3007585" cy="1548611"/>
          </a:xfrm>
        </p:grpSpPr>
        <p:sp>
          <p:nvSpPr>
            <p:cNvPr id="18" name="Szövegdoboz 17"/>
            <p:cNvSpPr txBox="1"/>
            <p:nvPr/>
          </p:nvSpPr>
          <p:spPr>
            <a:xfrm>
              <a:off x="5236823" y="4329102"/>
              <a:ext cx="3007585" cy="1548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Jelmagyarázat: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egyetért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inkább egyetért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inkább nem ért egyet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nem ért egyet</a:t>
              </a:r>
            </a:p>
            <a:p>
              <a:endParaRPr lang="hu-HU" dirty="0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5369086" y="4637456"/>
              <a:ext cx="144016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0" name="Téglalap 19"/>
            <p:cNvSpPr/>
            <p:nvPr/>
          </p:nvSpPr>
          <p:spPr>
            <a:xfrm>
              <a:off x="5369086" y="4868723"/>
              <a:ext cx="144016" cy="14401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1" name="Téglalap 20"/>
            <p:cNvSpPr/>
            <p:nvPr/>
          </p:nvSpPr>
          <p:spPr>
            <a:xfrm>
              <a:off x="5369086" y="5110149"/>
              <a:ext cx="144016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2" name="Téglalap 21"/>
            <p:cNvSpPr/>
            <p:nvPr/>
          </p:nvSpPr>
          <p:spPr>
            <a:xfrm>
              <a:off x="5369087" y="5373216"/>
              <a:ext cx="144016" cy="14401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</p:grp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895768218"/>
              </p:ext>
            </p:extLst>
          </p:nvPr>
        </p:nvGraphicFramePr>
        <p:xfrm>
          <a:off x="4355976" y="1412776"/>
          <a:ext cx="4446240" cy="281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913456915"/>
              </p:ext>
            </p:extLst>
          </p:nvPr>
        </p:nvGraphicFramePr>
        <p:xfrm>
          <a:off x="-252536" y="2967871"/>
          <a:ext cx="396044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025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CLLD helyi megítélése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artalom helye 3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6048672" cy="792088"/>
          </a:xfrm>
        </p:spPr>
        <p:txBody>
          <a:bodyPr>
            <a:noAutofit/>
          </a:bodyPr>
          <a:lstStyle/>
          <a:p>
            <a:pPr marL="0" lvl="0" indent="0">
              <a:buClr>
                <a:srgbClr val="727CA3"/>
              </a:buClr>
              <a:buNone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a program 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megvalósítása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kifejezetten eredményesnek tekinthető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3059832" y="4006805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az alulról jövő kezdeményezések becsatornázása kifejezetten sikeres volt</a:t>
            </a:r>
          </a:p>
        </p:txBody>
      </p:sp>
      <p:grpSp>
        <p:nvGrpSpPr>
          <p:cNvPr id="17" name="Csoportba foglalás 16"/>
          <p:cNvGrpSpPr/>
          <p:nvPr/>
        </p:nvGrpSpPr>
        <p:grpSpPr>
          <a:xfrm>
            <a:off x="6516216" y="4617665"/>
            <a:ext cx="2629147" cy="1446550"/>
            <a:chOff x="5236823" y="4329102"/>
            <a:chExt cx="3007585" cy="1548611"/>
          </a:xfrm>
        </p:grpSpPr>
        <p:sp>
          <p:nvSpPr>
            <p:cNvPr id="18" name="Szövegdoboz 17"/>
            <p:cNvSpPr txBox="1"/>
            <p:nvPr/>
          </p:nvSpPr>
          <p:spPr>
            <a:xfrm>
              <a:off x="5236823" y="4329102"/>
              <a:ext cx="3007585" cy="1548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Jelmagyarázat: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egyetért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inkább egyetért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inkább nem ért egyet</a:t>
              </a:r>
            </a:p>
            <a:p>
              <a:r>
                <a:rPr lang="hu-H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nem ért egyet</a:t>
              </a:r>
            </a:p>
            <a:p>
              <a:endParaRPr lang="hu-HU" dirty="0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5369086" y="4637456"/>
              <a:ext cx="144016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0" name="Téglalap 19"/>
            <p:cNvSpPr/>
            <p:nvPr/>
          </p:nvSpPr>
          <p:spPr>
            <a:xfrm>
              <a:off x="5369086" y="4868723"/>
              <a:ext cx="144016" cy="14401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1" name="Téglalap 20"/>
            <p:cNvSpPr/>
            <p:nvPr/>
          </p:nvSpPr>
          <p:spPr>
            <a:xfrm>
              <a:off x="5369086" y="5110149"/>
              <a:ext cx="144016" cy="144016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2" name="Téglalap 21"/>
            <p:cNvSpPr/>
            <p:nvPr/>
          </p:nvSpPr>
          <p:spPr>
            <a:xfrm>
              <a:off x="5369087" y="5373216"/>
              <a:ext cx="144016" cy="14401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</p:grp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860522950"/>
              </p:ext>
            </p:extLst>
          </p:nvPr>
        </p:nvGraphicFramePr>
        <p:xfrm>
          <a:off x="-252536" y="2780928"/>
          <a:ext cx="396044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Diagram 12"/>
          <p:cNvGraphicFramePr/>
          <p:nvPr/>
        </p:nvGraphicFramePr>
        <p:xfrm>
          <a:off x="4644008" y="980728"/>
          <a:ext cx="4032448" cy="2955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2499482562"/>
              </p:ext>
            </p:extLst>
          </p:nvPr>
        </p:nvGraphicFramePr>
        <p:xfrm>
          <a:off x="-180528" y="3177505"/>
          <a:ext cx="428396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786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4027269775"/>
              </p:ext>
            </p:extLst>
          </p:nvPr>
        </p:nvGraphicFramePr>
        <p:xfrm>
          <a:off x="-252536" y="2780928"/>
          <a:ext cx="396044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az akcióterület kijelölése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506230" y="3496941"/>
            <a:ext cx="5040560" cy="2308323"/>
            <a:chOff x="506230" y="2908893"/>
            <a:chExt cx="5040560" cy="2308323"/>
          </a:xfrm>
        </p:grpSpPr>
        <p:sp>
          <p:nvSpPr>
            <p:cNvPr id="25" name="Szövegdoboz 24"/>
            <p:cNvSpPr txBox="1"/>
            <p:nvPr/>
          </p:nvSpPr>
          <p:spPr>
            <a:xfrm>
              <a:off x="506230" y="2908893"/>
              <a:ext cx="5040560" cy="2308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aki változtatna, a következőkön változtatna:</a:t>
              </a:r>
            </a:p>
            <a:p>
              <a:pPr marL="363538" indent="-363538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terjedjen ki a település teljes közigazgatási területére</a:t>
              </a:r>
            </a:p>
            <a:p>
              <a:pPr marL="363538" indent="-363538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terjedjen ki a település teljes területe mellett a környékbeli, szomszédos településekre</a:t>
              </a:r>
            </a:p>
            <a:p>
              <a:pPr marL="363538" indent="-363538"/>
              <a:r>
                <a:rPr lang="hu-H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terjedjen ki környékbeli, szomszédos településekre is, de csak meghatározott mértékben</a:t>
              </a:r>
              <a:endParaRPr lang="hu-H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églalap 25"/>
            <p:cNvSpPr/>
            <p:nvPr/>
          </p:nvSpPr>
          <p:spPr>
            <a:xfrm>
              <a:off x="564818" y="3231775"/>
              <a:ext cx="194548" cy="3040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7" name="Téglalap 26"/>
            <p:cNvSpPr/>
            <p:nvPr/>
          </p:nvSpPr>
          <p:spPr>
            <a:xfrm>
              <a:off x="564818" y="3861046"/>
              <a:ext cx="194548" cy="304083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8" name="Téglalap 27"/>
            <p:cNvSpPr/>
            <p:nvPr/>
          </p:nvSpPr>
          <p:spPr>
            <a:xfrm>
              <a:off x="564818" y="4437112"/>
              <a:ext cx="194548" cy="304083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29" name="Diagram 28"/>
          <p:cNvGraphicFramePr/>
          <p:nvPr>
            <p:extLst>
              <p:ext uri="{D42A27DB-BD31-4B8C-83A1-F6EECF244321}">
                <p14:modId xmlns:p14="http://schemas.microsoft.com/office/powerpoint/2010/main" val="2823161676"/>
              </p:ext>
            </p:extLst>
          </p:nvPr>
        </p:nvGraphicFramePr>
        <p:xfrm>
          <a:off x="5220072" y="3229535"/>
          <a:ext cx="38164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" name="Szövegdoboz 29"/>
          <p:cNvSpPr txBox="1"/>
          <p:nvPr/>
        </p:nvSpPr>
        <p:spPr>
          <a:xfrm>
            <a:off x="1043608" y="1558533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az akcióterület lehatárolási szempontjain a többség változtatna (53%).</a:t>
            </a:r>
            <a:endParaRPr lang="hu-HU" sz="2600" dirty="0"/>
          </a:p>
        </p:txBody>
      </p:sp>
      <p:graphicFrame>
        <p:nvGraphicFramePr>
          <p:cNvPr id="31" name="Tartalom helye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15710388"/>
              </p:ext>
            </p:extLst>
          </p:nvPr>
        </p:nvGraphicFramePr>
        <p:xfrm>
          <a:off x="5435699" y="908720"/>
          <a:ext cx="3816424" cy="2588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1410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ím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felmérés eredményei: a pályázói kör</a:t>
            </a:r>
            <a:endParaRPr lang="hu-H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artalom helye 3"/>
          <p:cNvSpPr>
            <a:spLocks noGrp="1"/>
          </p:cNvSpPr>
          <p:nvPr>
            <p:ph sz="quarter" idx="1"/>
          </p:nvPr>
        </p:nvSpPr>
        <p:spPr>
          <a:xfrm>
            <a:off x="457200" y="1363216"/>
            <a:ext cx="5482952" cy="1705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pályázhassanak olyan szervezetek is:</a:t>
            </a:r>
          </a:p>
          <a:p>
            <a:pPr marL="180975" indent="-95250"/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akiknek nem az akcióterületen van a székhelyük, telephelyük,</a:t>
            </a:r>
          </a:p>
          <a:p>
            <a:pPr marL="180975" indent="-95250"/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 bizonyítható módon az akcióterületeken élők érdekében tevékenykednek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1362449887"/>
              </p:ext>
            </p:extLst>
          </p:nvPr>
        </p:nvGraphicFramePr>
        <p:xfrm>
          <a:off x="5076056" y="1196752"/>
          <a:ext cx="42119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Szövegdoboz 17"/>
          <p:cNvSpPr txBox="1"/>
          <p:nvPr/>
        </p:nvSpPr>
        <p:spPr>
          <a:xfrm>
            <a:off x="539552" y="4149080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A választ nagyban torzíthatja a TOP CLLD tevékenységeinek szűkítése közösségépítésre és kulturális fejlesztésekre</a:t>
            </a:r>
          </a:p>
          <a:p>
            <a:pPr algn="ctr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további vizsgálatokat igényel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34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1242</Words>
  <Application>Microsoft Office PowerPoint</Application>
  <PresentationFormat>Diavetítés a képernyőre (4:3 oldalarány)</PresentationFormat>
  <Paragraphs>265</Paragraphs>
  <Slides>29</Slides>
  <Notes>15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29</vt:i4>
      </vt:variant>
    </vt:vector>
  </HeadingPairs>
  <TitlesOfParts>
    <vt:vector size="31" baseType="lpstr">
      <vt:lpstr>Office-téma</vt:lpstr>
      <vt:lpstr>1_Office-téma</vt:lpstr>
      <vt:lpstr>Összefoglaló tapasztalatok a Terület- és Településfejlesztési operatív program (TOP)  Közösségvezérelt helyi fejlesztéseiről (CLLD) </vt:lpstr>
      <vt:lpstr>PowerPoint bemutató</vt:lpstr>
      <vt:lpstr>PowerPoint bemutató</vt:lpstr>
      <vt:lpstr>PowerPoint bemutató</vt:lpstr>
      <vt:lpstr>A felmérés eredményei: a CLLD helyi megítélése</vt:lpstr>
      <vt:lpstr>A felmérés eredményei: a CLLD helyi megítélése</vt:lpstr>
      <vt:lpstr>A felmérés eredményei: a CLLD helyi megítélése</vt:lpstr>
      <vt:lpstr>A felmérés eredményei: az akcióterület kijelölése</vt:lpstr>
      <vt:lpstr>A felmérés eredményei: a pályázói kör</vt:lpstr>
      <vt:lpstr>A felmérés eredményei: a helyi fejlesztési stratégia készítése</vt:lpstr>
      <vt:lpstr>A felmérés eredményei: a helyi fejlesztési stratégia készítése</vt:lpstr>
      <vt:lpstr>A felmérés eredményei: a helyi fejlesztési stratégia készítése</vt:lpstr>
      <vt:lpstr>A felmérés eredményei: a helyi fejlesztési stratégia tartalma</vt:lpstr>
      <vt:lpstr>A felmérés eredményei: a helyi fejlesztési stratégia tartalma</vt:lpstr>
      <vt:lpstr>A felmérés eredményei: a helyi fejlesztési stratégia követése</vt:lpstr>
      <vt:lpstr>A felmérés eredményei: a részvételi tervezés</vt:lpstr>
      <vt:lpstr>A felmérés eredményei: a részvételi tervezés</vt:lpstr>
      <vt:lpstr>A felmérés eredményei: a részvételi tervezés</vt:lpstr>
      <vt:lpstr>A felmérés eredményei: a munkaszervezet nehézségei</vt:lpstr>
      <vt:lpstr>A felmérés eredményei: a munkaszervezet működése</vt:lpstr>
      <vt:lpstr>A felmérés eredményei: az ERFA-ESZA források alkalmazása</vt:lpstr>
      <vt:lpstr>A felmérés eredményei: a projektek</vt:lpstr>
      <vt:lpstr>A felmérés eredményei: az EMVA források bevonása</vt:lpstr>
      <vt:lpstr>A felmérés eredményei: az EMVA források bevonása</vt:lpstr>
      <vt:lpstr>A felmérés eredményei: a helyi gazdaság fejlesztése</vt:lpstr>
      <vt:lpstr>A felmérés eredményei: a helyi gazdaság fejlesztése</vt:lpstr>
      <vt:lpstr>A felmérés eredményei</vt:lpstr>
      <vt:lpstr>Az új programozási időszak városfejlesztése</vt:lpstr>
      <vt:lpstr> Köszönöm A FIGYELMET! 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Összefoglaló tapasztalatok a Terület- és Településfejlesztési operatív program (TOP)  Közösségvezérelt helyi fejlesztéseiről (CLLD) </dc:title>
  <dc:creator>Horváth Csilla</dc:creator>
  <cp:lastModifiedBy>Horváth Csilla</cp:lastModifiedBy>
  <cp:revision>31</cp:revision>
  <dcterms:created xsi:type="dcterms:W3CDTF">2020-12-07T10:00:11Z</dcterms:created>
  <dcterms:modified xsi:type="dcterms:W3CDTF">2020-12-08T08:03:29Z</dcterms:modified>
</cp:coreProperties>
</file>