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08" r:id="rId2"/>
    <p:sldMasterId id="2147483721" r:id="rId3"/>
    <p:sldMasterId id="2147483750" r:id="rId4"/>
    <p:sldMasterId id="2147483775" r:id="rId5"/>
  </p:sldMasterIdLst>
  <p:notesMasterIdLst>
    <p:notesMasterId r:id="rId32"/>
  </p:notesMasterIdLst>
  <p:handoutMasterIdLst>
    <p:handoutMasterId r:id="rId33"/>
  </p:handoutMasterIdLst>
  <p:sldIdLst>
    <p:sldId id="422" r:id="rId6"/>
    <p:sldId id="694" r:id="rId7"/>
    <p:sldId id="695" r:id="rId8"/>
    <p:sldId id="619" r:id="rId9"/>
    <p:sldId id="614" r:id="rId10"/>
    <p:sldId id="692" r:id="rId11"/>
    <p:sldId id="696" r:id="rId12"/>
    <p:sldId id="616" r:id="rId13"/>
    <p:sldId id="691" r:id="rId14"/>
    <p:sldId id="629" r:id="rId15"/>
    <p:sldId id="630" r:id="rId16"/>
    <p:sldId id="698" r:id="rId17"/>
    <p:sldId id="699" r:id="rId18"/>
    <p:sldId id="700" r:id="rId19"/>
    <p:sldId id="710" r:id="rId20"/>
    <p:sldId id="713" r:id="rId21"/>
    <p:sldId id="709" r:id="rId22"/>
    <p:sldId id="712" r:id="rId23"/>
    <p:sldId id="714" r:id="rId24"/>
    <p:sldId id="716" r:id="rId25"/>
    <p:sldId id="722" r:id="rId26"/>
    <p:sldId id="717" r:id="rId27"/>
    <p:sldId id="718" r:id="rId28"/>
    <p:sldId id="719" r:id="rId29"/>
    <p:sldId id="721" r:id="rId30"/>
    <p:sldId id="687" r:id="rId31"/>
  </p:sldIdLst>
  <p:sldSz cx="9144000" cy="6858000" type="screen4x3"/>
  <p:notesSz cx="6797675" cy="9926638"/>
  <p:custDataLst>
    <p:tags r:id="rId3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DEE7F0"/>
    <a:srgbClr val="E1E9ED"/>
    <a:srgbClr val="AFD07A"/>
    <a:srgbClr val="BBE818"/>
    <a:srgbClr val="CCCC00"/>
    <a:srgbClr val="852319"/>
    <a:srgbClr val="C8E052"/>
    <a:srgbClr val="AEC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51" autoAdjust="0"/>
    <p:restoredTop sz="89247" autoAdjust="0"/>
  </p:normalViewPr>
  <p:slideViewPr>
    <p:cSldViewPr>
      <p:cViewPr varScale="1">
        <p:scale>
          <a:sx n="66" d="100"/>
          <a:sy n="66" d="100"/>
        </p:scale>
        <p:origin x="11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204"/>
    </p:cViewPr>
  </p:sorterViewPr>
  <p:notesViewPr>
    <p:cSldViewPr>
      <p:cViewPr varScale="1">
        <p:scale>
          <a:sx n="51" d="100"/>
          <a:sy n="51" d="100"/>
        </p:scale>
        <p:origin x="-300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4A956-DC70-47AF-8475-390BFA8F3F4C}" type="doc">
      <dgm:prSet loTypeId="urn:microsoft.com/office/officeart/2005/8/layout/cycle8" loCatId="cycle" qsTypeId="urn:microsoft.com/office/officeart/2005/8/quickstyle/3d2" qsCatId="3D" csTypeId="urn:microsoft.com/office/officeart/2005/8/colors/accent1_4" csCatId="accent1" phldr="1"/>
      <dgm:spPr/>
    </dgm:pt>
    <dgm:pt modelId="{806ADF55-229B-409D-B525-1FD801479AB9}">
      <dgm:prSet phldrT="[Text]" custT="1"/>
      <dgm:spPr/>
      <dgm:t>
        <a:bodyPr/>
        <a:lstStyle/>
        <a:p>
          <a:r>
            <a:rPr lang="hu-HU" sz="1800" dirty="0" smtClean="0"/>
            <a:t>Városi adattárház</a:t>
          </a:r>
          <a:endParaRPr lang="de-DE" sz="1800" dirty="0"/>
        </a:p>
      </dgm:t>
    </dgm:pt>
    <dgm:pt modelId="{04373DCB-1FF7-4850-B2BD-155D9AA57DF0}" type="parTrans" cxnId="{BEBB02DB-DB76-4220-90E5-923405D5598D}">
      <dgm:prSet/>
      <dgm:spPr/>
      <dgm:t>
        <a:bodyPr/>
        <a:lstStyle/>
        <a:p>
          <a:endParaRPr lang="de-DE"/>
        </a:p>
      </dgm:t>
    </dgm:pt>
    <dgm:pt modelId="{31FCD051-E5A7-4843-8E28-50524D962539}" type="sibTrans" cxnId="{BEBB02DB-DB76-4220-90E5-923405D5598D}">
      <dgm:prSet/>
      <dgm:spPr/>
      <dgm:t>
        <a:bodyPr/>
        <a:lstStyle/>
        <a:p>
          <a:endParaRPr lang="de-DE"/>
        </a:p>
      </dgm:t>
    </dgm:pt>
    <dgm:pt modelId="{F600DEA1-A55F-465F-8A78-BCC007906E06}">
      <dgm:prSet phldrT="[Text]"/>
      <dgm:spPr/>
      <dgm:t>
        <a:bodyPr/>
        <a:lstStyle/>
        <a:p>
          <a:r>
            <a:rPr lang="de-DE" dirty="0" smtClean="0"/>
            <a:t>Big </a:t>
          </a:r>
          <a:r>
            <a:rPr lang="de-DE" dirty="0" err="1" smtClean="0"/>
            <a:t>data</a:t>
          </a:r>
          <a:r>
            <a:rPr lang="de-DE" dirty="0" smtClean="0"/>
            <a:t> </a:t>
          </a:r>
          <a:r>
            <a:rPr lang="hu-HU" dirty="0" smtClean="0"/>
            <a:t>elemzések </a:t>
          </a:r>
          <a:r>
            <a:rPr lang="de-DE" dirty="0" smtClean="0"/>
            <a:t/>
          </a:r>
          <a:br>
            <a:rPr lang="de-DE" dirty="0" smtClean="0"/>
          </a:br>
          <a:r>
            <a:rPr lang="de-DE" dirty="0" smtClean="0"/>
            <a:t>(real time)</a:t>
          </a:r>
          <a:endParaRPr lang="de-DE" dirty="0"/>
        </a:p>
      </dgm:t>
    </dgm:pt>
    <dgm:pt modelId="{6693E413-6AD9-4C2C-8860-DD9B5DD660AC}" type="parTrans" cxnId="{BF47B8AF-83D6-4ED1-9AC1-D8053E331326}">
      <dgm:prSet/>
      <dgm:spPr/>
      <dgm:t>
        <a:bodyPr/>
        <a:lstStyle/>
        <a:p>
          <a:endParaRPr lang="de-DE"/>
        </a:p>
      </dgm:t>
    </dgm:pt>
    <dgm:pt modelId="{190AD931-D4F9-493A-B8CD-048A8285595F}" type="sibTrans" cxnId="{BF47B8AF-83D6-4ED1-9AC1-D8053E331326}">
      <dgm:prSet/>
      <dgm:spPr/>
      <dgm:t>
        <a:bodyPr/>
        <a:lstStyle/>
        <a:p>
          <a:endParaRPr lang="de-DE"/>
        </a:p>
      </dgm:t>
    </dgm:pt>
    <dgm:pt modelId="{930A8D20-6233-4C7C-8754-B29A7D4767A7}">
      <dgm:prSet phldrT="[Text]" custT="1"/>
      <dgm:spPr/>
      <dgm:t>
        <a:bodyPr/>
        <a:lstStyle/>
        <a:p>
          <a:r>
            <a:rPr lang="hu-HU" sz="1800" dirty="0" smtClean="0"/>
            <a:t>Adat és szolgáltató </a:t>
          </a:r>
          <a:r>
            <a:rPr lang="hu-HU" sz="1800" dirty="0" err="1" smtClean="0"/>
            <a:t>menedzs-ment</a:t>
          </a:r>
          <a:endParaRPr lang="de-DE" sz="1800" dirty="0"/>
        </a:p>
      </dgm:t>
    </dgm:pt>
    <dgm:pt modelId="{6A9FDE1C-12AC-4063-A146-30259258BE2E}" type="parTrans" cxnId="{AD1748A6-8B64-404B-A24B-E84D8134AE92}">
      <dgm:prSet/>
      <dgm:spPr/>
      <dgm:t>
        <a:bodyPr/>
        <a:lstStyle/>
        <a:p>
          <a:endParaRPr lang="de-DE"/>
        </a:p>
      </dgm:t>
    </dgm:pt>
    <dgm:pt modelId="{A611E81D-77B2-4059-8F42-55C9BE7AD6CF}" type="sibTrans" cxnId="{AD1748A6-8B64-404B-A24B-E84D8134AE92}">
      <dgm:prSet/>
      <dgm:spPr/>
      <dgm:t>
        <a:bodyPr/>
        <a:lstStyle/>
        <a:p>
          <a:endParaRPr lang="de-DE"/>
        </a:p>
      </dgm:t>
    </dgm:pt>
    <dgm:pt modelId="{D267F3E7-FC3A-462E-AFBE-BA1139EC55FB}">
      <dgm:prSet phldrT="[Text]" custT="1"/>
      <dgm:spPr/>
      <dgm:t>
        <a:bodyPr/>
        <a:lstStyle/>
        <a:p>
          <a:r>
            <a:rPr lang="hu-HU" sz="1800" dirty="0" smtClean="0"/>
            <a:t>Új okos </a:t>
          </a:r>
          <a:r>
            <a:rPr lang="hu-HU" sz="1800" dirty="0" err="1" smtClean="0"/>
            <a:t>szolgáltatá-sok</a:t>
          </a:r>
          <a:r>
            <a:rPr lang="hu-HU" sz="1800" dirty="0" smtClean="0"/>
            <a:t> kialakítása</a:t>
          </a:r>
          <a:endParaRPr lang="de-DE" sz="1800" dirty="0"/>
        </a:p>
      </dgm:t>
    </dgm:pt>
    <dgm:pt modelId="{506D5B87-1121-4825-8DEA-4666B39BD277}" type="parTrans" cxnId="{434CD9EB-1105-4AD0-8609-D63908AE332A}">
      <dgm:prSet/>
      <dgm:spPr/>
      <dgm:t>
        <a:bodyPr/>
        <a:lstStyle/>
        <a:p>
          <a:endParaRPr lang="de-DE"/>
        </a:p>
      </dgm:t>
    </dgm:pt>
    <dgm:pt modelId="{4ED79E74-5B12-4BD0-B79C-A6FED291F260}" type="sibTrans" cxnId="{434CD9EB-1105-4AD0-8609-D63908AE332A}">
      <dgm:prSet/>
      <dgm:spPr/>
      <dgm:t>
        <a:bodyPr/>
        <a:lstStyle/>
        <a:p>
          <a:endParaRPr lang="de-DE"/>
        </a:p>
      </dgm:t>
    </dgm:pt>
    <dgm:pt modelId="{7BDF879B-79B0-465A-A679-63D226C739AD}">
      <dgm:prSet phldrT="[Text]" custT="1"/>
      <dgm:spPr/>
      <dgm:t>
        <a:bodyPr/>
        <a:lstStyle/>
        <a:p>
          <a:r>
            <a:rPr lang="hu-HU" sz="1800" dirty="0" smtClean="0"/>
            <a:t>E-közigazgatás</a:t>
          </a:r>
          <a:endParaRPr lang="de-DE" sz="1800" dirty="0"/>
        </a:p>
      </dgm:t>
    </dgm:pt>
    <dgm:pt modelId="{F69558C5-D815-40A1-9AC6-F0E7C06EBD0A}" type="parTrans" cxnId="{31381D1A-4655-466D-8C87-4791A77FE656}">
      <dgm:prSet/>
      <dgm:spPr/>
      <dgm:t>
        <a:bodyPr/>
        <a:lstStyle/>
        <a:p>
          <a:endParaRPr lang="de-DE"/>
        </a:p>
      </dgm:t>
    </dgm:pt>
    <dgm:pt modelId="{2D05A379-EBD0-4982-B336-9A0536E729F5}" type="sibTrans" cxnId="{31381D1A-4655-466D-8C87-4791A77FE656}">
      <dgm:prSet/>
      <dgm:spPr/>
      <dgm:t>
        <a:bodyPr/>
        <a:lstStyle/>
        <a:p>
          <a:endParaRPr lang="de-DE"/>
        </a:p>
      </dgm:t>
    </dgm:pt>
    <dgm:pt modelId="{54A9BB8B-7995-43C5-A542-962703C00A94}" type="pres">
      <dgm:prSet presAssocID="{3A24A956-DC70-47AF-8475-390BFA8F3F4C}" presName="compositeShape" presStyleCnt="0">
        <dgm:presLayoutVars>
          <dgm:chMax val="7"/>
          <dgm:dir/>
          <dgm:resizeHandles val="exact"/>
        </dgm:presLayoutVars>
      </dgm:prSet>
      <dgm:spPr/>
    </dgm:pt>
    <dgm:pt modelId="{3926CE34-9254-4D59-9DBE-46F4E18F10B9}" type="pres">
      <dgm:prSet presAssocID="{3A24A956-DC70-47AF-8475-390BFA8F3F4C}" presName="wedge1" presStyleLbl="node1" presStyleIdx="0" presStyleCnt="5"/>
      <dgm:spPr/>
      <dgm:t>
        <a:bodyPr/>
        <a:lstStyle/>
        <a:p>
          <a:endParaRPr lang="de-DE"/>
        </a:p>
      </dgm:t>
    </dgm:pt>
    <dgm:pt modelId="{7E4AA212-5C55-46BD-86F3-3C577F06A8A4}" type="pres">
      <dgm:prSet presAssocID="{3A24A956-DC70-47AF-8475-390BFA8F3F4C}" presName="dummy1a" presStyleCnt="0"/>
      <dgm:spPr/>
    </dgm:pt>
    <dgm:pt modelId="{E6581120-8801-4316-9F6E-66477F72953F}" type="pres">
      <dgm:prSet presAssocID="{3A24A956-DC70-47AF-8475-390BFA8F3F4C}" presName="dummy1b" presStyleCnt="0"/>
      <dgm:spPr/>
    </dgm:pt>
    <dgm:pt modelId="{77808017-97AA-4EA5-B6FE-042F6BE8D032}" type="pres">
      <dgm:prSet presAssocID="{3A24A956-DC70-47AF-8475-390BFA8F3F4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B3D6483-416D-493E-BE2D-F9A0DCDC0808}" type="pres">
      <dgm:prSet presAssocID="{3A24A956-DC70-47AF-8475-390BFA8F3F4C}" presName="wedge2" presStyleLbl="node1" presStyleIdx="1" presStyleCnt="5"/>
      <dgm:spPr/>
      <dgm:t>
        <a:bodyPr/>
        <a:lstStyle/>
        <a:p>
          <a:endParaRPr lang="de-DE"/>
        </a:p>
      </dgm:t>
    </dgm:pt>
    <dgm:pt modelId="{D07C5A76-E9B2-4887-82EB-7A23C8726982}" type="pres">
      <dgm:prSet presAssocID="{3A24A956-DC70-47AF-8475-390BFA8F3F4C}" presName="dummy2a" presStyleCnt="0"/>
      <dgm:spPr/>
    </dgm:pt>
    <dgm:pt modelId="{1A94BFEF-4880-46F9-AA8D-BE5502A8DC58}" type="pres">
      <dgm:prSet presAssocID="{3A24A956-DC70-47AF-8475-390BFA8F3F4C}" presName="dummy2b" presStyleCnt="0"/>
      <dgm:spPr/>
    </dgm:pt>
    <dgm:pt modelId="{1E8747BE-2B26-4CB7-9304-700F1618DD5F}" type="pres">
      <dgm:prSet presAssocID="{3A24A956-DC70-47AF-8475-390BFA8F3F4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C9F382-7629-4EC6-AE9B-5F3E88BB1F15}" type="pres">
      <dgm:prSet presAssocID="{3A24A956-DC70-47AF-8475-390BFA8F3F4C}" presName="wedge3" presStyleLbl="node1" presStyleIdx="2" presStyleCnt="5"/>
      <dgm:spPr/>
      <dgm:t>
        <a:bodyPr/>
        <a:lstStyle/>
        <a:p>
          <a:endParaRPr lang="de-DE"/>
        </a:p>
      </dgm:t>
    </dgm:pt>
    <dgm:pt modelId="{FC8CA7D2-5D31-4818-A8CD-558AD2958D8C}" type="pres">
      <dgm:prSet presAssocID="{3A24A956-DC70-47AF-8475-390BFA8F3F4C}" presName="dummy3a" presStyleCnt="0"/>
      <dgm:spPr/>
    </dgm:pt>
    <dgm:pt modelId="{8B915E29-C165-41D2-BD17-3F1320E3903D}" type="pres">
      <dgm:prSet presAssocID="{3A24A956-DC70-47AF-8475-390BFA8F3F4C}" presName="dummy3b" presStyleCnt="0"/>
      <dgm:spPr/>
    </dgm:pt>
    <dgm:pt modelId="{7EBAA0DA-65DE-4FAE-9C46-89AB1123BC5D}" type="pres">
      <dgm:prSet presAssocID="{3A24A956-DC70-47AF-8475-390BFA8F3F4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76C3194-8D3B-4104-B41E-57CBDC1B6CA6}" type="pres">
      <dgm:prSet presAssocID="{3A24A956-DC70-47AF-8475-390BFA8F3F4C}" presName="wedge4" presStyleLbl="node1" presStyleIdx="3" presStyleCnt="5"/>
      <dgm:spPr/>
      <dgm:t>
        <a:bodyPr/>
        <a:lstStyle/>
        <a:p>
          <a:endParaRPr lang="de-DE"/>
        </a:p>
      </dgm:t>
    </dgm:pt>
    <dgm:pt modelId="{D5B687F0-B884-43DC-A6B0-78B1D53B5530}" type="pres">
      <dgm:prSet presAssocID="{3A24A956-DC70-47AF-8475-390BFA8F3F4C}" presName="dummy4a" presStyleCnt="0"/>
      <dgm:spPr/>
    </dgm:pt>
    <dgm:pt modelId="{F4BEFAA2-8F40-4C19-BA37-7D0991191421}" type="pres">
      <dgm:prSet presAssocID="{3A24A956-DC70-47AF-8475-390BFA8F3F4C}" presName="dummy4b" presStyleCnt="0"/>
      <dgm:spPr/>
    </dgm:pt>
    <dgm:pt modelId="{B660CE5B-E50E-4D0C-AEAC-1169C113A00F}" type="pres">
      <dgm:prSet presAssocID="{3A24A956-DC70-47AF-8475-390BFA8F3F4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310EB9-2241-4D6D-A09A-795D6726093C}" type="pres">
      <dgm:prSet presAssocID="{3A24A956-DC70-47AF-8475-390BFA8F3F4C}" presName="wedge5" presStyleLbl="node1" presStyleIdx="4" presStyleCnt="5"/>
      <dgm:spPr/>
      <dgm:t>
        <a:bodyPr/>
        <a:lstStyle/>
        <a:p>
          <a:endParaRPr lang="de-DE"/>
        </a:p>
      </dgm:t>
    </dgm:pt>
    <dgm:pt modelId="{17B4AB44-93D0-405C-AF6F-DA4FFE98E8B5}" type="pres">
      <dgm:prSet presAssocID="{3A24A956-DC70-47AF-8475-390BFA8F3F4C}" presName="dummy5a" presStyleCnt="0"/>
      <dgm:spPr/>
    </dgm:pt>
    <dgm:pt modelId="{C7D89F99-2802-4DBF-9CC8-623977E8DAAE}" type="pres">
      <dgm:prSet presAssocID="{3A24A956-DC70-47AF-8475-390BFA8F3F4C}" presName="dummy5b" presStyleCnt="0"/>
      <dgm:spPr/>
    </dgm:pt>
    <dgm:pt modelId="{8BEF9D20-5E1B-4F94-A2CA-8B725A19CB7B}" type="pres">
      <dgm:prSet presAssocID="{3A24A956-DC70-47AF-8475-390BFA8F3F4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900689-FAB1-429E-9498-1302E30414C8}" type="pres">
      <dgm:prSet presAssocID="{31FCD051-E5A7-4843-8E28-50524D962539}" presName="arrowWedge1" presStyleLbl="fgSibTrans2D1" presStyleIdx="0" presStyleCnt="5"/>
      <dgm:spPr/>
    </dgm:pt>
    <dgm:pt modelId="{B333748D-6A7E-4C66-BDAF-FFEB7364205B}" type="pres">
      <dgm:prSet presAssocID="{190AD931-D4F9-493A-B8CD-048A8285595F}" presName="arrowWedge2" presStyleLbl="fgSibTrans2D1" presStyleIdx="1" presStyleCnt="5"/>
      <dgm:spPr/>
    </dgm:pt>
    <dgm:pt modelId="{0F3B7169-3F66-4139-9559-B59FA0728C3B}" type="pres">
      <dgm:prSet presAssocID="{A611E81D-77B2-4059-8F42-55C9BE7AD6CF}" presName="arrowWedge3" presStyleLbl="fgSibTrans2D1" presStyleIdx="2" presStyleCnt="5"/>
      <dgm:spPr/>
    </dgm:pt>
    <dgm:pt modelId="{B149B707-232E-40C3-A086-FA7B3523A8AC}" type="pres">
      <dgm:prSet presAssocID="{4ED79E74-5B12-4BD0-B79C-A6FED291F260}" presName="arrowWedge4" presStyleLbl="fgSibTrans2D1" presStyleIdx="3" presStyleCnt="5"/>
      <dgm:spPr/>
    </dgm:pt>
    <dgm:pt modelId="{E6DF5EE9-0786-4ECB-8101-610DD52E0480}" type="pres">
      <dgm:prSet presAssocID="{2D05A379-EBD0-4982-B336-9A0536E729F5}" presName="arrowWedge5" presStyleLbl="fgSibTrans2D1" presStyleIdx="4" presStyleCnt="5"/>
      <dgm:spPr/>
    </dgm:pt>
  </dgm:ptLst>
  <dgm:cxnLst>
    <dgm:cxn modelId="{BF47B8AF-83D6-4ED1-9AC1-D8053E331326}" srcId="{3A24A956-DC70-47AF-8475-390BFA8F3F4C}" destId="{F600DEA1-A55F-465F-8A78-BCC007906E06}" srcOrd="1" destOrd="0" parTransId="{6693E413-6AD9-4C2C-8860-DD9B5DD660AC}" sibTransId="{190AD931-D4F9-493A-B8CD-048A8285595F}"/>
    <dgm:cxn modelId="{BEBB02DB-DB76-4220-90E5-923405D5598D}" srcId="{3A24A956-DC70-47AF-8475-390BFA8F3F4C}" destId="{806ADF55-229B-409D-B525-1FD801479AB9}" srcOrd="0" destOrd="0" parTransId="{04373DCB-1FF7-4850-B2BD-155D9AA57DF0}" sibTransId="{31FCD051-E5A7-4843-8E28-50524D962539}"/>
    <dgm:cxn modelId="{1B2905BC-D128-44B9-B935-6321946B9489}" type="presOf" srcId="{806ADF55-229B-409D-B525-1FD801479AB9}" destId="{77808017-97AA-4EA5-B6FE-042F6BE8D032}" srcOrd="1" destOrd="0" presId="urn:microsoft.com/office/officeart/2005/8/layout/cycle8"/>
    <dgm:cxn modelId="{E68191CE-66B0-4229-A8E5-D75CC1FA5080}" type="presOf" srcId="{D267F3E7-FC3A-462E-AFBE-BA1139EC55FB}" destId="{B660CE5B-E50E-4D0C-AEAC-1169C113A00F}" srcOrd="1" destOrd="0" presId="urn:microsoft.com/office/officeart/2005/8/layout/cycle8"/>
    <dgm:cxn modelId="{5D016190-E563-4CA3-891C-E88265F8D049}" type="presOf" srcId="{930A8D20-6233-4C7C-8754-B29A7D4767A7}" destId="{7EBAA0DA-65DE-4FAE-9C46-89AB1123BC5D}" srcOrd="1" destOrd="0" presId="urn:microsoft.com/office/officeart/2005/8/layout/cycle8"/>
    <dgm:cxn modelId="{377D328C-6488-4BE3-BCDD-792AC061F569}" type="presOf" srcId="{930A8D20-6233-4C7C-8754-B29A7D4767A7}" destId="{1BC9F382-7629-4EC6-AE9B-5F3E88BB1F15}" srcOrd="0" destOrd="0" presId="urn:microsoft.com/office/officeart/2005/8/layout/cycle8"/>
    <dgm:cxn modelId="{F8208778-E08F-476B-B983-2242D1BB4C75}" type="presOf" srcId="{F600DEA1-A55F-465F-8A78-BCC007906E06}" destId="{7B3D6483-416D-493E-BE2D-F9A0DCDC0808}" srcOrd="0" destOrd="0" presId="urn:microsoft.com/office/officeart/2005/8/layout/cycle8"/>
    <dgm:cxn modelId="{B25B479C-A2C9-4F6F-BC7D-D8BEF99C6E02}" type="presOf" srcId="{7BDF879B-79B0-465A-A679-63D226C739AD}" destId="{8BEF9D20-5E1B-4F94-A2CA-8B725A19CB7B}" srcOrd="1" destOrd="0" presId="urn:microsoft.com/office/officeart/2005/8/layout/cycle8"/>
    <dgm:cxn modelId="{72528A3F-C729-40E6-AE57-7F5922A1F03C}" type="presOf" srcId="{7BDF879B-79B0-465A-A679-63D226C739AD}" destId="{30310EB9-2241-4D6D-A09A-795D6726093C}" srcOrd="0" destOrd="0" presId="urn:microsoft.com/office/officeart/2005/8/layout/cycle8"/>
    <dgm:cxn modelId="{31381D1A-4655-466D-8C87-4791A77FE656}" srcId="{3A24A956-DC70-47AF-8475-390BFA8F3F4C}" destId="{7BDF879B-79B0-465A-A679-63D226C739AD}" srcOrd="4" destOrd="0" parTransId="{F69558C5-D815-40A1-9AC6-F0E7C06EBD0A}" sibTransId="{2D05A379-EBD0-4982-B336-9A0536E729F5}"/>
    <dgm:cxn modelId="{0157855E-7521-4E6C-B870-30C835A92F29}" type="presOf" srcId="{806ADF55-229B-409D-B525-1FD801479AB9}" destId="{3926CE34-9254-4D59-9DBE-46F4E18F10B9}" srcOrd="0" destOrd="0" presId="urn:microsoft.com/office/officeart/2005/8/layout/cycle8"/>
    <dgm:cxn modelId="{434CD9EB-1105-4AD0-8609-D63908AE332A}" srcId="{3A24A956-DC70-47AF-8475-390BFA8F3F4C}" destId="{D267F3E7-FC3A-462E-AFBE-BA1139EC55FB}" srcOrd="3" destOrd="0" parTransId="{506D5B87-1121-4825-8DEA-4666B39BD277}" sibTransId="{4ED79E74-5B12-4BD0-B79C-A6FED291F260}"/>
    <dgm:cxn modelId="{51A8489A-40FB-4660-A5EC-04829EE7AD76}" type="presOf" srcId="{3A24A956-DC70-47AF-8475-390BFA8F3F4C}" destId="{54A9BB8B-7995-43C5-A542-962703C00A94}" srcOrd="0" destOrd="0" presId="urn:microsoft.com/office/officeart/2005/8/layout/cycle8"/>
    <dgm:cxn modelId="{7FDAC98C-9E35-431B-B30F-2898CB5FB01A}" type="presOf" srcId="{F600DEA1-A55F-465F-8A78-BCC007906E06}" destId="{1E8747BE-2B26-4CB7-9304-700F1618DD5F}" srcOrd="1" destOrd="0" presId="urn:microsoft.com/office/officeart/2005/8/layout/cycle8"/>
    <dgm:cxn modelId="{C8C3D0FB-0E35-46EE-8670-DDE0FC12F879}" type="presOf" srcId="{D267F3E7-FC3A-462E-AFBE-BA1139EC55FB}" destId="{076C3194-8D3B-4104-B41E-57CBDC1B6CA6}" srcOrd="0" destOrd="0" presId="urn:microsoft.com/office/officeart/2005/8/layout/cycle8"/>
    <dgm:cxn modelId="{AD1748A6-8B64-404B-A24B-E84D8134AE92}" srcId="{3A24A956-DC70-47AF-8475-390BFA8F3F4C}" destId="{930A8D20-6233-4C7C-8754-B29A7D4767A7}" srcOrd="2" destOrd="0" parTransId="{6A9FDE1C-12AC-4063-A146-30259258BE2E}" sibTransId="{A611E81D-77B2-4059-8F42-55C9BE7AD6CF}"/>
    <dgm:cxn modelId="{C37D0BBC-2476-4077-9D4A-FA298348E4F9}" type="presParOf" srcId="{54A9BB8B-7995-43C5-A542-962703C00A94}" destId="{3926CE34-9254-4D59-9DBE-46F4E18F10B9}" srcOrd="0" destOrd="0" presId="urn:microsoft.com/office/officeart/2005/8/layout/cycle8"/>
    <dgm:cxn modelId="{AA05EB1A-C830-47EA-95DB-35A10F58C345}" type="presParOf" srcId="{54A9BB8B-7995-43C5-A542-962703C00A94}" destId="{7E4AA212-5C55-46BD-86F3-3C577F06A8A4}" srcOrd="1" destOrd="0" presId="urn:microsoft.com/office/officeart/2005/8/layout/cycle8"/>
    <dgm:cxn modelId="{172580F0-C75C-4C03-B439-E3F55073C83C}" type="presParOf" srcId="{54A9BB8B-7995-43C5-A542-962703C00A94}" destId="{E6581120-8801-4316-9F6E-66477F72953F}" srcOrd="2" destOrd="0" presId="urn:microsoft.com/office/officeart/2005/8/layout/cycle8"/>
    <dgm:cxn modelId="{CC1DB387-34A0-4F90-8F39-BDB912DE2CDF}" type="presParOf" srcId="{54A9BB8B-7995-43C5-A542-962703C00A94}" destId="{77808017-97AA-4EA5-B6FE-042F6BE8D032}" srcOrd="3" destOrd="0" presId="urn:microsoft.com/office/officeart/2005/8/layout/cycle8"/>
    <dgm:cxn modelId="{541B293D-9D0D-47BC-98FF-CB3934861E99}" type="presParOf" srcId="{54A9BB8B-7995-43C5-A542-962703C00A94}" destId="{7B3D6483-416D-493E-BE2D-F9A0DCDC0808}" srcOrd="4" destOrd="0" presId="urn:microsoft.com/office/officeart/2005/8/layout/cycle8"/>
    <dgm:cxn modelId="{47FEB8F9-0689-490A-A003-38EB8A4D0F79}" type="presParOf" srcId="{54A9BB8B-7995-43C5-A542-962703C00A94}" destId="{D07C5A76-E9B2-4887-82EB-7A23C8726982}" srcOrd="5" destOrd="0" presId="urn:microsoft.com/office/officeart/2005/8/layout/cycle8"/>
    <dgm:cxn modelId="{5251A374-B01E-408E-A924-328C0A52BA73}" type="presParOf" srcId="{54A9BB8B-7995-43C5-A542-962703C00A94}" destId="{1A94BFEF-4880-46F9-AA8D-BE5502A8DC58}" srcOrd="6" destOrd="0" presId="urn:microsoft.com/office/officeart/2005/8/layout/cycle8"/>
    <dgm:cxn modelId="{0BE89090-1FDE-40D4-B6DC-F968CACB4035}" type="presParOf" srcId="{54A9BB8B-7995-43C5-A542-962703C00A94}" destId="{1E8747BE-2B26-4CB7-9304-700F1618DD5F}" srcOrd="7" destOrd="0" presId="urn:microsoft.com/office/officeart/2005/8/layout/cycle8"/>
    <dgm:cxn modelId="{2848DA5B-3440-4108-97C0-64D8A5300099}" type="presParOf" srcId="{54A9BB8B-7995-43C5-A542-962703C00A94}" destId="{1BC9F382-7629-4EC6-AE9B-5F3E88BB1F15}" srcOrd="8" destOrd="0" presId="urn:microsoft.com/office/officeart/2005/8/layout/cycle8"/>
    <dgm:cxn modelId="{F78FF878-E686-4CCD-81B5-1BE72493A30E}" type="presParOf" srcId="{54A9BB8B-7995-43C5-A542-962703C00A94}" destId="{FC8CA7D2-5D31-4818-A8CD-558AD2958D8C}" srcOrd="9" destOrd="0" presId="urn:microsoft.com/office/officeart/2005/8/layout/cycle8"/>
    <dgm:cxn modelId="{A7118AA8-0F36-4716-8FD6-FBC07BD40F74}" type="presParOf" srcId="{54A9BB8B-7995-43C5-A542-962703C00A94}" destId="{8B915E29-C165-41D2-BD17-3F1320E3903D}" srcOrd="10" destOrd="0" presId="urn:microsoft.com/office/officeart/2005/8/layout/cycle8"/>
    <dgm:cxn modelId="{7E2CB0B6-837E-492E-9E82-4CA7226F1439}" type="presParOf" srcId="{54A9BB8B-7995-43C5-A542-962703C00A94}" destId="{7EBAA0DA-65DE-4FAE-9C46-89AB1123BC5D}" srcOrd="11" destOrd="0" presId="urn:microsoft.com/office/officeart/2005/8/layout/cycle8"/>
    <dgm:cxn modelId="{AFE15BDB-2CEA-4CBA-A8E0-DA73653D57BB}" type="presParOf" srcId="{54A9BB8B-7995-43C5-A542-962703C00A94}" destId="{076C3194-8D3B-4104-B41E-57CBDC1B6CA6}" srcOrd="12" destOrd="0" presId="urn:microsoft.com/office/officeart/2005/8/layout/cycle8"/>
    <dgm:cxn modelId="{C98F25BA-DFF4-4DCD-A2C4-B8D9A45B5900}" type="presParOf" srcId="{54A9BB8B-7995-43C5-A542-962703C00A94}" destId="{D5B687F0-B884-43DC-A6B0-78B1D53B5530}" srcOrd="13" destOrd="0" presId="urn:microsoft.com/office/officeart/2005/8/layout/cycle8"/>
    <dgm:cxn modelId="{5C1A9A65-B406-4DF6-9B9C-AE76B95CEB70}" type="presParOf" srcId="{54A9BB8B-7995-43C5-A542-962703C00A94}" destId="{F4BEFAA2-8F40-4C19-BA37-7D0991191421}" srcOrd="14" destOrd="0" presId="urn:microsoft.com/office/officeart/2005/8/layout/cycle8"/>
    <dgm:cxn modelId="{F7228664-E0DE-4534-B91A-D09C8A84F8C7}" type="presParOf" srcId="{54A9BB8B-7995-43C5-A542-962703C00A94}" destId="{B660CE5B-E50E-4D0C-AEAC-1169C113A00F}" srcOrd="15" destOrd="0" presId="urn:microsoft.com/office/officeart/2005/8/layout/cycle8"/>
    <dgm:cxn modelId="{51C2F6BB-B1DE-49E1-9A65-732464D70955}" type="presParOf" srcId="{54A9BB8B-7995-43C5-A542-962703C00A94}" destId="{30310EB9-2241-4D6D-A09A-795D6726093C}" srcOrd="16" destOrd="0" presId="urn:microsoft.com/office/officeart/2005/8/layout/cycle8"/>
    <dgm:cxn modelId="{2B635C20-CA07-4910-97B7-412A14D924B3}" type="presParOf" srcId="{54A9BB8B-7995-43C5-A542-962703C00A94}" destId="{17B4AB44-93D0-405C-AF6F-DA4FFE98E8B5}" srcOrd="17" destOrd="0" presId="urn:microsoft.com/office/officeart/2005/8/layout/cycle8"/>
    <dgm:cxn modelId="{DE0076D1-41DA-46C5-A70D-CCF367A4756C}" type="presParOf" srcId="{54A9BB8B-7995-43C5-A542-962703C00A94}" destId="{C7D89F99-2802-4DBF-9CC8-623977E8DAAE}" srcOrd="18" destOrd="0" presId="urn:microsoft.com/office/officeart/2005/8/layout/cycle8"/>
    <dgm:cxn modelId="{3542EF47-71E2-4457-B341-8133ECF4C45D}" type="presParOf" srcId="{54A9BB8B-7995-43C5-A542-962703C00A94}" destId="{8BEF9D20-5E1B-4F94-A2CA-8B725A19CB7B}" srcOrd="19" destOrd="0" presId="urn:microsoft.com/office/officeart/2005/8/layout/cycle8"/>
    <dgm:cxn modelId="{FFAAEF03-573A-4A8B-A61A-96EADDA5D47A}" type="presParOf" srcId="{54A9BB8B-7995-43C5-A542-962703C00A94}" destId="{74900689-FAB1-429E-9498-1302E30414C8}" srcOrd="20" destOrd="0" presId="urn:microsoft.com/office/officeart/2005/8/layout/cycle8"/>
    <dgm:cxn modelId="{85E30039-EA82-4371-B34F-DE3F0D17B9CC}" type="presParOf" srcId="{54A9BB8B-7995-43C5-A542-962703C00A94}" destId="{B333748D-6A7E-4C66-BDAF-FFEB7364205B}" srcOrd="21" destOrd="0" presId="urn:microsoft.com/office/officeart/2005/8/layout/cycle8"/>
    <dgm:cxn modelId="{3F618AB7-E5A0-4506-9977-F8CC6E3B88E9}" type="presParOf" srcId="{54A9BB8B-7995-43C5-A542-962703C00A94}" destId="{0F3B7169-3F66-4139-9559-B59FA0728C3B}" srcOrd="22" destOrd="0" presId="urn:microsoft.com/office/officeart/2005/8/layout/cycle8"/>
    <dgm:cxn modelId="{5FB24428-ADEF-450E-8F80-B8EAE95A2A29}" type="presParOf" srcId="{54A9BB8B-7995-43C5-A542-962703C00A94}" destId="{B149B707-232E-40C3-A086-FA7B3523A8AC}" srcOrd="23" destOrd="0" presId="urn:microsoft.com/office/officeart/2005/8/layout/cycle8"/>
    <dgm:cxn modelId="{7E442234-4C99-459C-9A46-EC7E4C61FDAB}" type="presParOf" srcId="{54A9BB8B-7995-43C5-A542-962703C00A94}" destId="{E6DF5EE9-0786-4ECB-8101-610DD52E0480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66953E-FCC0-4EE0-BC3A-6945D22C1231}" type="doc">
      <dgm:prSet loTypeId="urn:microsoft.com/office/officeart/2008/layout/VerticalCurvedList" loCatId="list" qsTypeId="urn:microsoft.com/office/officeart/2005/8/quickstyle/3d2" qsCatId="3D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3DC1F183-958E-4BFC-9C44-B789AEE25F6B}">
      <dgm:prSet phldrT="[Text]" custT="1"/>
      <dgm:spPr/>
      <dgm:t>
        <a:bodyPr/>
        <a:lstStyle/>
        <a:p>
          <a:r>
            <a:rPr lang="hu-HU" sz="1400" noProof="0" dirty="0" smtClean="0"/>
            <a:t>Nagyszámú elektromos töltőállomás használata ingyenes. Minden infó elérhető az interneten.</a:t>
          </a:r>
          <a:r>
            <a:rPr lang="en-GB" sz="1400" noProof="0" dirty="0" smtClean="0"/>
            <a:t> </a:t>
          </a:r>
          <a:endParaRPr lang="en-GB" sz="1400" noProof="0" dirty="0"/>
        </a:p>
      </dgm:t>
    </dgm:pt>
    <dgm:pt modelId="{E0B7CE22-C28C-438D-8E78-E6F01227C91B}" type="parTrans" cxnId="{5BB6D8B0-0C1F-45A8-87E1-C531CAFFFB9A}">
      <dgm:prSet/>
      <dgm:spPr/>
      <dgm:t>
        <a:bodyPr/>
        <a:lstStyle/>
        <a:p>
          <a:endParaRPr lang="en-GB" noProof="0" dirty="0"/>
        </a:p>
      </dgm:t>
    </dgm:pt>
    <dgm:pt modelId="{FF14361E-5C38-4C40-B896-C9B44C5E870E}" type="sibTrans" cxnId="{5BB6D8B0-0C1F-45A8-87E1-C531CAFFFB9A}">
      <dgm:prSet/>
      <dgm:spPr/>
      <dgm:t>
        <a:bodyPr/>
        <a:lstStyle/>
        <a:p>
          <a:endParaRPr lang="en-GB" noProof="0" dirty="0"/>
        </a:p>
      </dgm:t>
    </dgm:pt>
    <dgm:pt modelId="{7626D4BB-973F-46F7-B064-F3FD5E311B2A}">
      <dgm:prSet custT="1"/>
      <dgm:spPr/>
      <dgm:t>
        <a:bodyPr/>
        <a:lstStyle/>
        <a:p>
          <a:r>
            <a:rPr lang="en-GB" sz="1400" noProof="0" dirty="0" smtClean="0"/>
            <a:t>40 </a:t>
          </a:r>
          <a:r>
            <a:rPr lang="hu-HU" sz="1400" noProof="0" dirty="0" smtClean="0"/>
            <a:t>addicionális gyorstöltő állomás</a:t>
          </a:r>
          <a:endParaRPr lang="en-GB" sz="1400" noProof="0" dirty="0" smtClean="0"/>
        </a:p>
      </dgm:t>
    </dgm:pt>
    <dgm:pt modelId="{D6B10D2E-771F-4FBB-BA15-4BDCC53ED3C4}" type="parTrans" cxnId="{9944453C-E81E-4735-83A6-33BB97429152}">
      <dgm:prSet/>
      <dgm:spPr/>
      <dgm:t>
        <a:bodyPr/>
        <a:lstStyle/>
        <a:p>
          <a:endParaRPr lang="en-GB" noProof="0" dirty="0"/>
        </a:p>
      </dgm:t>
    </dgm:pt>
    <dgm:pt modelId="{3898B030-8C98-41E8-A95E-725E2D690D0D}" type="sibTrans" cxnId="{9944453C-E81E-4735-83A6-33BB97429152}">
      <dgm:prSet/>
      <dgm:spPr/>
      <dgm:t>
        <a:bodyPr/>
        <a:lstStyle/>
        <a:p>
          <a:endParaRPr lang="en-GB" noProof="0" dirty="0"/>
        </a:p>
      </dgm:t>
    </dgm:pt>
    <dgm:pt modelId="{12044B2A-1E7B-41A4-AA46-FA36FD52FC0A}">
      <dgm:prSet custT="1"/>
      <dgm:spPr/>
      <dgm:t>
        <a:bodyPr/>
        <a:lstStyle/>
        <a:p>
          <a:r>
            <a:rPr lang="hu-HU" sz="1400" noProof="0" dirty="0" smtClean="0"/>
            <a:t>Támogatások a vállalatoknak: az elektromos járművek addicionális költségeinek </a:t>
          </a:r>
          <a:r>
            <a:rPr lang="hu-HU" sz="1400" noProof="0" dirty="0" err="1" smtClean="0"/>
            <a:t>max</a:t>
          </a:r>
          <a:r>
            <a:rPr lang="hu-HU" sz="1400" noProof="0" dirty="0" smtClean="0"/>
            <a:t> 50%-t a város fizeti</a:t>
          </a:r>
          <a:endParaRPr lang="en-GB" sz="1400" noProof="0" dirty="0" smtClean="0"/>
        </a:p>
      </dgm:t>
    </dgm:pt>
    <dgm:pt modelId="{73FC8A20-6A81-4873-A307-9A9BCBB04D57}" type="parTrans" cxnId="{4B50EB47-8AB8-44BC-8F90-9F79B0926E18}">
      <dgm:prSet/>
      <dgm:spPr/>
      <dgm:t>
        <a:bodyPr/>
        <a:lstStyle/>
        <a:p>
          <a:endParaRPr lang="en-GB" noProof="0" dirty="0"/>
        </a:p>
      </dgm:t>
    </dgm:pt>
    <dgm:pt modelId="{8C3700D6-CD17-4F99-9CDC-487EE7193A55}" type="sibTrans" cxnId="{4B50EB47-8AB8-44BC-8F90-9F79B0926E18}">
      <dgm:prSet/>
      <dgm:spPr/>
      <dgm:t>
        <a:bodyPr/>
        <a:lstStyle/>
        <a:p>
          <a:endParaRPr lang="en-GB" noProof="0" dirty="0"/>
        </a:p>
      </dgm:t>
    </dgm:pt>
    <dgm:pt modelId="{924D3527-EFCA-4B03-9063-2B3AD82C6A50}">
      <dgm:prSet custT="1"/>
      <dgm:spPr/>
      <dgm:t>
        <a:bodyPr/>
        <a:lstStyle/>
        <a:p>
          <a:r>
            <a:rPr lang="hu-HU" sz="1400" noProof="0" dirty="0" smtClean="0"/>
            <a:t>Az elektromos járművek után nem kell fizetni adót és útdíjat</a:t>
          </a:r>
          <a:endParaRPr lang="en-GB" sz="1400" noProof="0" dirty="0" smtClean="0"/>
        </a:p>
      </dgm:t>
    </dgm:pt>
    <dgm:pt modelId="{8D3D4D60-1D87-4544-9881-79C406B0C863}" type="parTrans" cxnId="{8499F480-5F00-417C-8875-8246A43C242F}">
      <dgm:prSet/>
      <dgm:spPr/>
      <dgm:t>
        <a:bodyPr/>
        <a:lstStyle/>
        <a:p>
          <a:endParaRPr lang="en-GB" noProof="0" dirty="0"/>
        </a:p>
      </dgm:t>
    </dgm:pt>
    <dgm:pt modelId="{E499963E-0955-4052-AC97-721DA4987E9F}" type="sibTrans" cxnId="{8499F480-5F00-417C-8875-8246A43C242F}">
      <dgm:prSet/>
      <dgm:spPr/>
      <dgm:t>
        <a:bodyPr/>
        <a:lstStyle/>
        <a:p>
          <a:endParaRPr lang="en-GB" noProof="0" dirty="0"/>
        </a:p>
      </dgm:t>
    </dgm:pt>
    <dgm:pt modelId="{BC13B2C1-2091-4BB8-8DA7-297B53ED682C}">
      <dgm:prSet custT="1"/>
      <dgm:spPr/>
      <dgm:t>
        <a:bodyPr/>
        <a:lstStyle/>
        <a:p>
          <a:r>
            <a:rPr lang="en-GB" sz="1400" noProof="0" dirty="0" smtClean="0"/>
            <a:t>Electric car2go </a:t>
          </a:r>
          <a:r>
            <a:rPr lang="hu-HU" sz="1400" noProof="0" dirty="0" smtClean="0"/>
            <a:t> - elektromos autó megosztási rendszer online </a:t>
          </a:r>
          <a:r>
            <a:rPr lang="hu-HU" sz="1400" noProof="0" dirty="0" err="1" smtClean="0"/>
            <a:t>platform-mal</a:t>
          </a:r>
          <a:endParaRPr lang="en-GB" sz="1400" noProof="0" dirty="0" smtClean="0"/>
        </a:p>
      </dgm:t>
    </dgm:pt>
    <dgm:pt modelId="{CC17B106-EA8E-4339-B818-1B74FBF09AD9}" type="parTrans" cxnId="{6EDE1B85-CA65-4A7A-8466-9DA058C2F76D}">
      <dgm:prSet/>
      <dgm:spPr/>
      <dgm:t>
        <a:bodyPr/>
        <a:lstStyle/>
        <a:p>
          <a:endParaRPr lang="en-GB" noProof="0" dirty="0"/>
        </a:p>
      </dgm:t>
    </dgm:pt>
    <dgm:pt modelId="{2ED2B7E4-A9A6-4B06-B59A-1D249F26DF0A}" type="sibTrans" cxnId="{6EDE1B85-CA65-4A7A-8466-9DA058C2F76D}">
      <dgm:prSet/>
      <dgm:spPr/>
      <dgm:t>
        <a:bodyPr/>
        <a:lstStyle/>
        <a:p>
          <a:endParaRPr lang="en-GB" noProof="0" dirty="0"/>
        </a:p>
      </dgm:t>
    </dgm:pt>
    <dgm:pt modelId="{85F5AC8A-BA2E-4539-B5F8-D0A41C436233}">
      <dgm:prSet custT="1"/>
      <dgm:spPr/>
      <dgm:t>
        <a:bodyPr/>
        <a:lstStyle/>
        <a:p>
          <a:r>
            <a:rPr lang="hu-HU" sz="1400" noProof="0" dirty="0" smtClean="0"/>
            <a:t>Az elektromos járművek ingyen parkolnak</a:t>
          </a:r>
          <a:endParaRPr lang="en-GB" sz="1400" noProof="0" dirty="0" smtClean="0"/>
        </a:p>
      </dgm:t>
    </dgm:pt>
    <dgm:pt modelId="{68F88EC6-9591-430C-A331-D46904395714}" type="parTrans" cxnId="{9492E9E1-C4EF-41B8-A9B6-F762E7C97D3C}">
      <dgm:prSet/>
      <dgm:spPr/>
      <dgm:t>
        <a:bodyPr/>
        <a:lstStyle/>
        <a:p>
          <a:endParaRPr lang="en-GB" noProof="0" dirty="0"/>
        </a:p>
      </dgm:t>
    </dgm:pt>
    <dgm:pt modelId="{8644E02A-EBC9-409C-B4AF-A8E4B7CB3CBB}" type="sibTrans" cxnId="{9492E9E1-C4EF-41B8-A9B6-F762E7C97D3C}">
      <dgm:prSet/>
      <dgm:spPr/>
      <dgm:t>
        <a:bodyPr/>
        <a:lstStyle/>
        <a:p>
          <a:endParaRPr lang="en-GB" noProof="0" dirty="0"/>
        </a:p>
      </dgm:t>
    </dgm:pt>
    <dgm:pt modelId="{7BA3CF88-AACF-40EF-AE44-748DA510BFF8}" type="pres">
      <dgm:prSet presAssocID="{BC66953E-FCC0-4EE0-BC3A-6945D22C123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2D4955A7-627C-4BC4-AD45-AE496786072A}" type="pres">
      <dgm:prSet presAssocID="{BC66953E-FCC0-4EE0-BC3A-6945D22C1231}" presName="Name1" presStyleCnt="0"/>
      <dgm:spPr/>
    </dgm:pt>
    <dgm:pt modelId="{F2F8B5E5-9519-44C0-988E-93E613F1FED0}" type="pres">
      <dgm:prSet presAssocID="{BC66953E-FCC0-4EE0-BC3A-6945D22C1231}" presName="cycle" presStyleCnt="0"/>
      <dgm:spPr/>
    </dgm:pt>
    <dgm:pt modelId="{F7BF471D-1709-4D16-AB2B-E253F7934A46}" type="pres">
      <dgm:prSet presAssocID="{BC66953E-FCC0-4EE0-BC3A-6945D22C1231}" presName="srcNode" presStyleLbl="node1" presStyleIdx="0" presStyleCnt="6"/>
      <dgm:spPr/>
    </dgm:pt>
    <dgm:pt modelId="{368D6906-4B5D-4134-B640-7CC4FD3F99CC}" type="pres">
      <dgm:prSet presAssocID="{BC66953E-FCC0-4EE0-BC3A-6945D22C1231}" presName="conn" presStyleLbl="parChTrans1D2" presStyleIdx="0" presStyleCnt="1"/>
      <dgm:spPr/>
      <dgm:t>
        <a:bodyPr/>
        <a:lstStyle/>
        <a:p>
          <a:endParaRPr lang="de-DE"/>
        </a:p>
      </dgm:t>
    </dgm:pt>
    <dgm:pt modelId="{40E72531-29B6-486B-82E9-2F3745F657B4}" type="pres">
      <dgm:prSet presAssocID="{BC66953E-FCC0-4EE0-BC3A-6945D22C1231}" presName="extraNode" presStyleLbl="node1" presStyleIdx="0" presStyleCnt="6"/>
      <dgm:spPr/>
    </dgm:pt>
    <dgm:pt modelId="{4C02CB6B-F614-4492-B9FB-7E46A6694F3D}" type="pres">
      <dgm:prSet presAssocID="{BC66953E-FCC0-4EE0-BC3A-6945D22C1231}" presName="dstNode" presStyleLbl="node1" presStyleIdx="0" presStyleCnt="6"/>
      <dgm:spPr/>
    </dgm:pt>
    <dgm:pt modelId="{1E122967-4E0D-4144-BF54-6918124185FC}" type="pres">
      <dgm:prSet presAssocID="{3DC1F183-958E-4BFC-9C44-B789AEE25F6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D07E5AE-928A-47AC-BD79-481DDFD164F2}" type="pres">
      <dgm:prSet presAssocID="{3DC1F183-958E-4BFC-9C44-B789AEE25F6B}" presName="accent_1" presStyleCnt="0"/>
      <dgm:spPr/>
    </dgm:pt>
    <dgm:pt modelId="{46128088-3A6C-4878-9BEC-FEE9A8C3C8E6}" type="pres">
      <dgm:prSet presAssocID="{3DC1F183-958E-4BFC-9C44-B789AEE25F6B}" presName="accentRepeatNode" presStyleLbl="solidFgAcc1" presStyleIdx="0" presStyleCnt="6"/>
      <dgm:spPr/>
    </dgm:pt>
    <dgm:pt modelId="{70BBDD27-D5A9-4549-AFEB-E2EA2C08A1CA}" type="pres">
      <dgm:prSet presAssocID="{7626D4BB-973F-46F7-B064-F3FD5E311B2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7480C73-5BE3-4EF6-9AF7-EC12A269F326}" type="pres">
      <dgm:prSet presAssocID="{7626D4BB-973F-46F7-B064-F3FD5E311B2A}" presName="accent_2" presStyleCnt="0"/>
      <dgm:spPr/>
    </dgm:pt>
    <dgm:pt modelId="{80325121-BE2B-476E-BA79-C451258C5828}" type="pres">
      <dgm:prSet presAssocID="{7626D4BB-973F-46F7-B064-F3FD5E311B2A}" presName="accentRepeatNode" presStyleLbl="solidFgAcc1" presStyleIdx="1" presStyleCnt="6"/>
      <dgm:spPr/>
    </dgm:pt>
    <dgm:pt modelId="{2C4DFC63-A101-4444-897E-7393F67A2780}" type="pres">
      <dgm:prSet presAssocID="{12044B2A-1E7B-41A4-AA46-FA36FD52FC0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8F8EA3-DE6E-4281-8BE6-32A23A6A993D}" type="pres">
      <dgm:prSet presAssocID="{12044B2A-1E7B-41A4-AA46-FA36FD52FC0A}" presName="accent_3" presStyleCnt="0"/>
      <dgm:spPr/>
    </dgm:pt>
    <dgm:pt modelId="{7D4D2B95-A226-4D82-B3C3-DCF2CC901E77}" type="pres">
      <dgm:prSet presAssocID="{12044B2A-1E7B-41A4-AA46-FA36FD52FC0A}" presName="accentRepeatNode" presStyleLbl="solidFgAcc1" presStyleIdx="2" presStyleCnt="6"/>
      <dgm:spPr/>
    </dgm:pt>
    <dgm:pt modelId="{A7EC607B-490C-4A98-95ED-F9B0A9D1D96E}" type="pres">
      <dgm:prSet presAssocID="{924D3527-EFCA-4B03-9063-2B3AD82C6A5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810961D-4A21-407F-A53E-62948ECE9A0D}" type="pres">
      <dgm:prSet presAssocID="{924D3527-EFCA-4B03-9063-2B3AD82C6A50}" presName="accent_4" presStyleCnt="0"/>
      <dgm:spPr/>
    </dgm:pt>
    <dgm:pt modelId="{9DD936AF-B763-4EC6-BB7A-CF4782441DC0}" type="pres">
      <dgm:prSet presAssocID="{924D3527-EFCA-4B03-9063-2B3AD82C6A50}" presName="accentRepeatNode" presStyleLbl="solidFgAcc1" presStyleIdx="3" presStyleCnt="6"/>
      <dgm:spPr/>
    </dgm:pt>
    <dgm:pt modelId="{4FF4E70B-4B3F-456F-8A8A-998F7911B7F7}" type="pres">
      <dgm:prSet presAssocID="{BC13B2C1-2091-4BB8-8DA7-297B53ED682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47CADDB-848A-45DE-B953-385D35C140E8}" type="pres">
      <dgm:prSet presAssocID="{BC13B2C1-2091-4BB8-8DA7-297B53ED682C}" presName="accent_5" presStyleCnt="0"/>
      <dgm:spPr/>
    </dgm:pt>
    <dgm:pt modelId="{B14D7627-5B0D-481F-AEFA-CB52B28C8F11}" type="pres">
      <dgm:prSet presAssocID="{BC13B2C1-2091-4BB8-8DA7-297B53ED682C}" presName="accentRepeatNode" presStyleLbl="solidFgAcc1" presStyleIdx="4" presStyleCnt="6"/>
      <dgm:spPr/>
    </dgm:pt>
    <dgm:pt modelId="{536E9652-C7C8-4AEC-9D9E-E3C7850490EA}" type="pres">
      <dgm:prSet presAssocID="{85F5AC8A-BA2E-4539-B5F8-D0A41C43623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EDE00E4-1AE9-4053-9731-D91855CB95FB}" type="pres">
      <dgm:prSet presAssocID="{85F5AC8A-BA2E-4539-B5F8-D0A41C436233}" presName="accent_6" presStyleCnt="0"/>
      <dgm:spPr/>
    </dgm:pt>
    <dgm:pt modelId="{E19EFF52-F7BE-4E67-BA31-5B6F03DB94D8}" type="pres">
      <dgm:prSet presAssocID="{85F5AC8A-BA2E-4539-B5F8-D0A41C436233}" presName="accentRepeatNode" presStyleLbl="solidFgAcc1" presStyleIdx="5" presStyleCnt="6"/>
      <dgm:spPr/>
    </dgm:pt>
  </dgm:ptLst>
  <dgm:cxnLst>
    <dgm:cxn modelId="{6EDE1B85-CA65-4A7A-8466-9DA058C2F76D}" srcId="{BC66953E-FCC0-4EE0-BC3A-6945D22C1231}" destId="{BC13B2C1-2091-4BB8-8DA7-297B53ED682C}" srcOrd="4" destOrd="0" parTransId="{CC17B106-EA8E-4339-B818-1B74FBF09AD9}" sibTransId="{2ED2B7E4-A9A6-4B06-B59A-1D249F26DF0A}"/>
    <dgm:cxn modelId="{9944453C-E81E-4735-83A6-33BB97429152}" srcId="{BC66953E-FCC0-4EE0-BC3A-6945D22C1231}" destId="{7626D4BB-973F-46F7-B064-F3FD5E311B2A}" srcOrd="1" destOrd="0" parTransId="{D6B10D2E-771F-4FBB-BA15-4BDCC53ED3C4}" sibTransId="{3898B030-8C98-41E8-A95E-725E2D690D0D}"/>
    <dgm:cxn modelId="{5BB6D8B0-0C1F-45A8-87E1-C531CAFFFB9A}" srcId="{BC66953E-FCC0-4EE0-BC3A-6945D22C1231}" destId="{3DC1F183-958E-4BFC-9C44-B789AEE25F6B}" srcOrd="0" destOrd="0" parTransId="{E0B7CE22-C28C-438D-8E78-E6F01227C91B}" sibTransId="{FF14361E-5C38-4C40-B896-C9B44C5E870E}"/>
    <dgm:cxn modelId="{33727E7C-2682-4DC2-B495-F3FB10FE9E88}" type="presOf" srcId="{12044B2A-1E7B-41A4-AA46-FA36FD52FC0A}" destId="{2C4DFC63-A101-4444-897E-7393F67A2780}" srcOrd="0" destOrd="0" presId="urn:microsoft.com/office/officeart/2008/layout/VerticalCurvedList"/>
    <dgm:cxn modelId="{4B50EB47-8AB8-44BC-8F90-9F79B0926E18}" srcId="{BC66953E-FCC0-4EE0-BC3A-6945D22C1231}" destId="{12044B2A-1E7B-41A4-AA46-FA36FD52FC0A}" srcOrd="2" destOrd="0" parTransId="{73FC8A20-6A81-4873-A307-9A9BCBB04D57}" sibTransId="{8C3700D6-CD17-4F99-9CDC-487EE7193A55}"/>
    <dgm:cxn modelId="{995B08C7-3746-45FA-B22C-888E67201FDC}" type="presOf" srcId="{BC13B2C1-2091-4BB8-8DA7-297B53ED682C}" destId="{4FF4E70B-4B3F-456F-8A8A-998F7911B7F7}" srcOrd="0" destOrd="0" presId="urn:microsoft.com/office/officeart/2008/layout/VerticalCurvedList"/>
    <dgm:cxn modelId="{8499F480-5F00-417C-8875-8246A43C242F}" srcId="{BC66953E-FCC0-4EE0-BC3A-6945D22C1231}" destId="{924D3527-EFCA-4B03-9063-2B3AD82C6A50}" srcOrd="3" destOrd="0" parTransId="{8D3D4D60-1D87-4544-9881-79C406B0C863}" sibTransId="{E499963E-0955-4052-AC97-721DA4987E9F}"/>
    <dgm:cxn modelId="{0A3EE481-67EF-4D83-BD1F-EE16628A63E0}" type="presOf" srcId="{7626D4BB-973F-46F7-B064-F3FD5E311B2A}" destId="{70BBDD27-D5A9-4549-AFEB-E2EA2C08A1CA}" srcOrd="0" destOrd="0" presId="urn:microsoft.com/office/officeart/2008/layout/VerticalCurvedList"/>
    <dgm:cxn modelId="{B3F6CC0A-0052-42DD-AE63-2F914C6CC2A6}" type="presOf" srcId="{85F5AC8A-BA2E-4539-B5F8-D0A41C436233}" destId="{536E9652-C7C8-4AEC-9D9E-E3C7850490EA}" srcOrd="0" destOrd="0" presId="urn:microsoft.com/office/officeart/2008/layout/VerticalCurvedList"/>
    <dgm:cxn modelId="{0D1C7067-68AD-44F6-BC52-371C2949FD1E}" type="presOf" srcId="{3DC1F183-958E-4BFC-9C44-B789AEE25F6B}" destId="{1E122967-4E0D-4144-BF54-6918124185FC}" srcOrd="0" destOrd="0" presId="urn:microsoft.com/office/officeart/2008/layout/VerticalCurvedList"/>
    <dgm:cxn modelId="{9492E9E1-C4EF-41B8-A9B6-F762E7C97D3C}" srcId="{BC66953E-FCC0-4EE0-BC3A-6945D22C1231}" destId="{85F5AC8A-BA2E-4539-B5F8-D0A41C436233}" srcOrd="5" destOrd="0" parTransId="{68F88EC6-9591-430C-A331-D46904395714}" sibTransId="{8644E02A-EBC9-409C-B4AF-A8E4B7CB3CBB}"/>
    <dgm:cxn modelId="{7C5B899F-DA0F-4B2B-9C9C-AAB933CBCBFC}" type="presOf" srcId="{BC66953E-FCC0-4EE0-BC3A-6945D22C1231}" destId="{7BA3CF88-AACF-40EF-AE44-748DA510BFF8}" srcOrd="0" destOrd="0" presId="urn:microsoft.com/office/officeart/2008/layout/VerticalCurvedList"/>
    <dgm:cxn modelId="{625F7AD4-C715-4101-BB80-1625D63182C8}" type="presOf" srcId="{924D3527-EFCA-4B03-9063-2B3AD82C6A50}" destId="{A7EC607B-490C-4A98-95ED-F9B0A9D1D96E}" srcOrd="0" destOrd="0" presId="urn:microsoft.com/office/officeart/2008/layout/VerticalCurvedList"/>
    <dgm:cxn modelId="{1D9D80C8-8933-4BF4-A98E-53FD53C30658}" type="presOf" srcId="{FF14361E-5C38-4C40-B896-C9B44C5E870E}" destId="{368D6906-4B5D-4134-B640-7CC4FD3F99CC}" srcOrd="0" destOrd="0" presId="urn:microsoft.com/office/officeart/2008/layout/VerticalCurvedList"/>
    <dgm:cxn modelId="{C930E6D9-D494-418A-824C-72F298BF1196}" type="presParOf" srcId="{7BA3CF88-AACF-40EF-AE44-748DA510BFF8}" destId="{2D4955A7-627C-4BC4-AD45-AE496786072A}" srcOrd="0" destOrd="0" presId="urn:microsoft.com/office/officeart/2008/layout/VerticalCurvedList"/>
    <dgm:cxn modelId="{907706A6-C587-4019-86EA-D0B3BE95BF2F}" type="presParOf" srcId="{2D4955A7-627C-4BC4-AD45-AE496786072A}" destId="{F2F8B5E5-9519-44C0-988E-93E613F1FED0}" srcOrd="0" destOrd="0" presId="urn:microsoft.com/office/officeart/2008/layout/VerticalCurvedList"/>
    <dgm:cxn modelId="{53918B06-92AB-4DB7-B20D-4AA8ED8396B6}" type="presParOf" srcId="{F2F8B5E5-9519-44C0-988E-93E613F1FED0}" destId="{F7BF471D-1709-4D16-AB2B-E253F7934A46}" srcOrd="0" destOrd="0" presId="urn:microsoft.com/office/officeart/2008/layout/VerticalCurvedList"/>
    <dgm:cxn modelId="{50814CEA-2121-4F10-8055-7C38527F641B}" type="presParOf" srcId="{F2F8B5E5-9519-44C0-988E-93E613F1FED0}" destId="{368D6906-4B5D-4134-B640-7CC4FD3F99CC}" srcOrd="1" destOrd="0" presId="urn:microsoft.com/office/officeart/2008/layout/VerticalCurvedList"/>
    <dgm:cxn modelId="{B0C4E6FE-EEE4-45E6-90F2-E7216161DF1F}" type="presParOf" srcId="{F2F8B5E5-9519-44C0-988E-93E613F1FED0}" destId="{40E72531-29B6-486B-82E9-2F3745F657B4}" srcOrd="2" destOrd="0" presId="urn:microsoft.com/office/officeart/2008/layout/VerticalCurvedList"/>
    <dgm:cxn modelId="{BBBA3C9B-5EBA-4FFD-9FC0-480E2566F67F}" type="presParOf" srcId="{F2F8B5E5-9519-44C0-988E-93E613F1FED0}" destId="{4C02CB6B-F614-4492-B9FB-7E46A6694F3D}" srcOrd="3" destOrd="0" presId="urn:microsoft.com/office/officeart/2008/layout/VerticalCurvedList"/>
    <dgm:cxn modelId="{98594A90-31F7-4514-BE6A-70B106362504}" type="presParOf" srcId="{2D4955A7-627C-4BC4-AD45-AE496786072A}" destId="{1E122967-4E0D-4144-BF54-6918124185FC}" srcOrd="1" destOrd="0" presId="urn:microsoft.com/office/officeart/2008/layout/VerticalCurvedList"/>
    <dgm:cxn modelId="{898B2A75-753E-4648-82F9-9D3406BD5D16}" type="presParOf" srcId="{2D4955A7-627C-4BC4-AD45-AE496786072A}" destId="{6D07E5AE-928A-47AC-BD79-481DDFD164F2}" srcOrd="2" destOrd="0" presId="urn:microsoft.com/office/officeart/2008/layout/VerticalCurvedList"/>
    <dgm:cxn modelId="{C239E437-0CF1-4FD4-A4FB-535D68EE0E07}" type="presParOf" srcId="{6D07E5AE-928A-47AC-BD79-481DDFD164F2}" destId="{46128088-3A6C-4878-9BEC-FEE9A8C3C8E6}" srcOrd="0" destOrd="0" presId="urn:microsoft.com/office/officeart/2008/layout/VerticalCurvedList"/>
    <dgm:cxn modelId="{350409CC-52B7-4331-BA00-DC28E8DD04AE}" type="presParOf" srcId="{2D4955A7-627C-4BC4-AD45-AE496786072A}" destId="{70BBDD27-D5A9-4549-AFEB-E2EA2C08A1CA}" srcOrd="3" destOrd="0" presId="urn:microsoft.com/office/officeart/2008/layout/VerticalCurvedList"/>
    <dgm:cxn modelId="{B3820603-B7F8-4FCE-B918-57CE488394F5}" type="presParOf" srcId="{2D4955A7-627C-4BC4-AD45-AE496786072A}" destId="{A7480C73-5BE3-4EF6-9AF7-EC12A269F326}" srcOrd="4" destOrd="0" presId="urn:microsoft.com/office/officeart/2008/layout/VerticalCurvedList"/>
    <dgm:cxn modelId="{F386DC5D-6E17-4B5D-8752-E63C5404E883}" type="presParOf" srcId="{A7480C73-5BE3-4EF6-9AF7-EC12A269F326}" destId="{80325121-BE2B-476E-BA79-C451258C5828}" srcOrd="0" destOrd="0" presId="urn:microsoft.com/office/officeart/2008/layout/VerticalCurvedList"/>
    <dgm:cxn modelId="{9B272426-BC2A-40E4-88B3-D7F7B0E3D1D5}" type="presParOf" srcId="{2D4955A7-627C-4BC4-AD45-AE496786072A}" destId="{2C4DFC63-A101-4444-897E-7393F67A2780}" srcOrd="5" destOrd="0" presId="urn:microsoft.com/office/officeart/2008/layout/VerticalCurvedList"/>
    <dgm:cxn modelId="{68201433-E66E-459B-BF5E-C82662AA0AEE}" type="presParOf" srcId="{2D4955A7-627C-4BC4-AD45-AE496786072A}" destId="{EC8F8EA3-DE6E-4281-8BE6-32A23A6A993D}" srcOrd="6" destOrd="0" presId="urn:microsoft.com/office/officeart/2008/layout/VerticalCurvedList"/>
    <dgm:cxn modelId="{1980D67A-17FB-4655-B330-3841FDFA9958}" type="presParOf" srcId="{EC8F8EA3-DE6E-4281-8BE6-32A23A6A993D}" destId="{7D4D2B95-A226-4D82-B3C3-DCF2CC901E77}" srcOrd="0" destOrd="0" presId="urn:microsoft.com/office/officeart/2008/layout/VerticalCurvedList"/>
    <dgm:cxn modelId="{29B4ADAD-61B3-4143-B16B-7EBF6DD75E89}" type="presParOf" srcId="{2D4955A7-627C-4BC4-AD45-AE496786072A}" destId="{A7EC607B-490C-4A98-95ED-F9B0A9D1D96E}" srcOrd="7" destOrd="0" presId="urn:microsoft.com/office/officeart/2008/layout/VerticalCurvedList"/>
    <dgm:cxn modelId="{696A6E41-DC80-4A4D-9749-C10C24526DD1}" type="presParOf" srcId="{2D4955A7-627C-4BC4-AD45-AE496786072A}" destId="{7810961D-4A21-407F-A53E-62948ECE9A0D}" srcOrd="8" destOrd="0" presId="urn:microsoft.com/office/officeart/2008/layout/VerticalCurvedList"/>
    <dgm:cxn modelId="{8C106C9D-B68D-4370-9277-F0CE05CA8293}" type="presParOf" srcId="{7810961D-4A21-407F-A53E-62948ECE9A0D}" destId="{9DD936AF-B763-4EC6-BB7A-CF4782441DC0}" srcOrd="0" destOrd="0" presId="urn:microsoft.com/office/officeart/2008/layout/VerticalCurvedList"/>
    <dgm:cxn modelId="{556B99CA-7819-4F89-B485-AFB05E79A8CC}" type="presParOf" srcId="{2D4955A7-627C-4BC4-AD45-AE496786072A}" destId="{4FF4E70B-4B3F-456F-8A8A-998F7911B7F7}" srcOrd="9" destOrd="0" presId="urn:microsoft.com/office/officeart/2008/layout/VerticalCurvedList"/>
    <dgm:cxn modelId="{5C100A8E-B78A-4F97-99C1-495FE58096D9}" type="presParOf" srcId="{2D4955A7-627C-4BC4-AD45-AE496786072A}" destId="{647CADDB-848A-45DE-B953-385D35C140E8}" srcOrd="10" destOrd="0" presId="urn:microsoft.com/office/officeart/2008/layout/VerticalCurvedList"/>
    <dgm:cxn modelId="{8E694655-CC09-406C-88D6-E6E23972AE33}" type="presParOf" srcId="{647CADDB-848A-45DE-B953-385D35C140E8}" destId="{B14D7627-5B0D-481F-AEFA-CB52B28C8F11}" srcOrd="0" destOrd="0" presId="urn:microsoft.com/office/officeart/2008/layout/VerticalCurvedList"/>
    <dgm:cxn modelId="{1E80DCF8-D454-40C4-820A-5560EEC5DA04}" type="presParOf" srcId="{2D4955A7-627C-4BC4-AD45-AE496786072A}" destId="{536E9652-C7C8-4AEC-9D9E-E3C7850490EA}" srcOrd="11" destOrd="0" presId="urn:microsoft.com/office/officeart/2008/layout/VerticalCurvedList"/>
    <dgm:cxn modelId="{7CF7C1EF-9B05-46F9-950D-5D0BC55FE7FC}" type="presParOf" srcId="{2D4955A7-627C-4BC4-AD45-AE496786072A}" destId="{EEDE00E4-1AE9-4053-9731-D91855CB95FB}" srcOrd="12" destOrd="0" presId="urn:microsoft.com/office/officeart/2008/layout/VerticalCurvedList"/>
    <dgm:cxn modelId="{9D890A83-23C7-411B-BA95-D4D1BC73C836}" type="presParOf" srcId="{EEDE00E4-1AE9-4053-9731-D91855CB95FB}" destId="{E19EFF52-F7BE-4E67-BA31-5B6F03DB94D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EC95A4-8B6A-4F03-8C99-3F4FA7421F00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de-DE"/>
        </a:p>
      </dgm:t>
    </dgm:pt>
    <dgm:pt modelId="{DDCB0985-A82A-4184-A98E-3345B69539C5}">
      <dgm:prSet phldrT="[Text]" custT="1"/>
      <dgm:spPr/>
      <dgm:t>
        <a:bodyPr/>
        <a:lstStyle/>
        <a:p>
          <a:r>
            <a:rPr lang="hu-HU" sz="1400" dirty="0" smtClean="0">
              <a:solidFill>
                <a:schemeClr val="tx1"/>
              </a:solidFill>
            </a:rPr>
            <a:t>30-as sebességkorlátozás a belváros legnagyobb részén</a:t>
          </a:r>
          <a:endParaRPr lang="de-DE" sz="1400" dirty="0">
            <a:solidFill>
              <a:schemeClr val="tx1"/>
            </a:solidFill>
          </a:endParaRPr>
        </a:p>
      </dgm:t>
    </dgm:pt>
    <dgm:pt modelId="{3EFD94CD-C9A9-4061-BAEC-438716CEFC92}" type="parTrans" cxnId="{1DDF425D-B28E-407F-8CCF-590424E47B60}">
      <dgm:prSet/>
      <dgm:spPr/>
      <dgm:t>
        <a:bodyPr/>
        <a:lstStyle/>
        <a:p>
          <a:endParaRPr lang="de-DE"/>
        </a:p>
      </dgm:t>
    </dgm:pt>
    <dgm:pt modelId="{87075F87-03BC-4A99-B20E-931B58E21E39}" type="sibTrans" cxnId="{1DDF425D-B28E-407F-8CCF-590424E47B60}">
      <dgm:prSet/>
      <dgm:spPr/>
      <dgm:t>
        <a:bodyPr/>
        <a:lstStyle/>
        <a:p>
          <a:endParaRPr lang="de-DE">
            <a:solidFill>
              <a:schemeClr val="tx1"/>
            </a:solidFill>
          </a:endParaRPr>
        </a:p>
      </dgm:t>
    </dgm:pt>
    <dgm:pt modelId="{FDEAEE09-4815-4440-91BE-0009032C06D1}">
      <dgm:prSet custT="1"/>
      <dgm:spPr/>
      <dgm:t>
        <a:bodyPr/>
        <a:lstStyle/>
        <a:p>
          <a:r>
            <a:rPr lang="hu-HU" sz="1400" dirty="0" smtClean="0">
              <a:solidFill>
                <a:schemeClr val="tx1"/>
              </a:solidFill>
            </a:rPr>
            <a:t>Erősebb jogok a bicikliseknek a városi közlekedésben</a:t>
          </a:r>
          <a:endParaRPr lang="de-DE" sz="1400" dirty="0" smtClean="0">
            <a:solidFill>
              <a:schemeClr val="tx1"/>
            </a:solidFill>
          </a:endParaRPr>
        </a:p>
      </dgm:t>
    </dgm:pt>
    <dgm:pt modelId="{55B9978E-59EB-4C22-B778-837B9CA1E080}" type="parTrans" cxnId="{F2AC52AC-7180-442F-B582-5AD5818F7E2D}">
      <dgm:prSet/>
      <dgm:spPr/>
      <dgm:t>
        <a:bodyPr/>
        <a:lstStyle/>
        <a:p>
          <a:endParaRPr lang="de-DE"/>
        </a:p>
      </dgm:t>
    </dgm:pt>
    <dgm:pt modelId="{DC8446AF-B96B-4F1E-B0F9-E95E8A0005D7}" type="sibTrans" cxnId="{F2AC52AC-7180-442F-B582-5AD5818F7E2D}">
      <dgm:prSet/>
      <dgm:spPr/>
      <dgm:t>
        <a:bodyPr/>
        <a:lstStyle/>
        <a:p>
          <a:endParaRPr lang="de-DE"/>
        </a:p>
      </dgm:t>
    </dgm:pt>
    <dgm:pt modelId="{6D265CFA-B91A-4329-A510-043DE6CA120A}">
      <dgm:prSet custT="1"/>
      <dgm:spPr/>
      <dgm:t>
        <a:bodyPr/>
        <a:lstStyle/>
        <a:p>
          <a:r>
            <a:rPr lang="hu-HU" sz="1400" dirty="0" smtClean="0">
              <a:solidFill>
                <a:schemeClr val="tx1"/>
              </a:solidFill>
            </a:rPr>
            <a:t>A hagyományos parkolóhelyek számának csökkentése a városban</a:t>
          </a:r>
          <a:endParaRPr lang="de-DE" sz="1400" dirty="0" smtClean="0">
            <a:solidFill>
              <a:schemeClr val="tx1"/>
            </a:solidFill>
          </a:endParaRPr>
        </a:p>
      </dgm:t>
    </dgm:pt>
    <dgm:pt modelId="{9461430F-E19F-4B70-87A1-4427208EBD79}" type="parTrans" cxnId="{9627EC63-C73F-495B-A198-11A87E4C23B3}">
      <dgm:prSet/>
      <dgm:spPr/>
      <dgm:t>
        <a:bodyPr/>
        <a:lstStyle/>
        <a:p>
          <a:endParaRPr lang="de-DE"/>
        </a:p>
      </dgm:t>
    </dgm:pt>
    <dgm:pt modelId="{DDF9DB37-605B-4FBF-8339-8B964E96C699}" type="sibTrans" cxnId="{9627EC63-C73F-495B-A198-11A87E4C23B3}">
      <dgm:prSet/>
      <dgm:spPr/>
      <dgm:t>
        <a:bodyPr/>
        <a:lstStyle/>
        <a:p>
          <a:endParaRPr lang="de-DE"/>
        </a:p>
      </dgm:t>
    </dgm:pt>
    <dgm:pt modelId="{029648C3-747C-4EA8-A0F3-BF420C47A198}">
      <dgm:prSet custT="1"/>
      <dgm:spPr/>
      <dgm:t>
        <a:bodyPr/>
        <a:lstStyle/>
        <a:p>
          <a:r>
            <a:rPr lang="hu-HU" sz="1400" dirty="0" smtClean="0">
              <a:solidFill>
                <a:schemeClr val="tx1"/>
              </a:solidFill>
            </a:rPr>
            <a:t>Magas parkolási díjak (</a:t>
          </a:r>
          <a:r>
            <a:rPr lang="de-DE" sz="1400" dirty="0" smtClean="0">
              <a:solidFill>
                <a:schemeClr val="tx1"/>
              </a:solidFill>
            </a:rPr>
            <a:t>5</a:t>
          </a:r>
          <a:r>
            <a:rPr lang="hu-HU" sz="1400" dirty="0" smtClean="0">
              <a:solidFill>
                <a:schemeClr val="tx1"/>
              </a:solidFill>
            </a:rPr>
            <a:t> </a:t>
          </a:r>
          <a:r>
            <a:rPr lang="de-DE" sz="1400" dirty="0" smtClean="0">
              <a:solidFill>
                <a:schemeClr val="tx1"/>
              </a:solidFill>
            </a:rPr>
            <a:t>€</a:t>
          </a:r>
          <a:r>
            <a:rPr lang="hu-HU" sz="1400" dirty="0" smtClean="0">
              <a:solidFill>
                <a:schemeClr val="tx1"/>
              </a:solidFill>
            </a:rPr>
            <a:t>/óra</a:t>
          </a:r>
          <a:r>
            <a:rPr lang="de-DE" sz="1400" dirty="0" smtClean="0">
              <a:solidFill>
                <a:schemeClr val="tx1"/>
              </a:solidFill>
            </a:rPr>
            <a:t>)</a:t>
          </a:r>
        </a:p>
      </dgm:t>
    </dgm:pt>
    <dgm:pt modelId="{F2F9AE09-263C-4163-A5C7-D9A07B45193E}" type="parTrans" cxnId="{274A9871-FBD0-4307-BB26-20084FB325A2}">
      <dgm:prSet/>
      <dgm:spPr/>
      <dgm:t>
        <a:bodyPr/>
        <a:lstStyle/>
        <a:p>
          <a:endParaRPr lang="de-DE"/>
        </a:p>
      </dgm:t>
    </dgm:pt>
    <dgm:pt modelId="{66F3E6D5-727F-476A-8D03-D44D4DB16AB2}" type="sibTrans" cxnId="{274A9871-FBD0-4307-BB26-20084FB325A2}">
      <dgm:prSet/>
      <dgm:spPr/>
      <dgm:t>
        <a:bodyPr/>
        <a:lstStyle/>
        <a:p>
          <a:endParaRPr lang="de-DE"/>
        </a:p>
      </dgm:t>
    </dgm:pt>
    <dgm:pt modelId="{9C365736-8BB5-4507-9139-870C24F8B6F8}">
      <dgm:prSet custT="1"/>
      <dgm:spPr/>
      <dgm:t>
        <a:bodyPr/>
        <a:lstStyle/>
        <a:p>
          <a:r>
            <a:rPr lang="hu-HU" sz="1400" dirty="0" smtClean="0">
              <a:solidFill>
                <a:schemeClr val="tx1"/>
              </a:solidFill>
            </a:rPr>
            <a:t>Környezetvédelmi zóna: idős és dízel autókat szűrő nélkül nem lehet használni a városban</a:t>
          </a:r>
          <a:endParaRPr lang="de-DE" sz="1400" dirty="0" smtClean="0">
            <a:solidFill>
              <a:schemeClr val="tx1"/>
            </a:solidFill>
          </a:endParaRPr>
        </a:p>
      </dgm:t>
    </dgm:pt>
    <dgm:pt modelId="{5C62492A-7E90-45CD-A4E9-CF9A73A20623}" type="parTrans" cxnId="{83D9FB69-2414-47A7-B66B-74E0F83D5E94}">
      <dgm:prSet/>
      <dgm:spPr/>
      <dgm:t>
        <a:bodyPr/>
        <a:lstStyle/>
        <a:p>
          <a:endParaRPr lang="de-DE"/>
        </a:p>
      </dgm:t>
    </dgm:pt>
    <dgm:pt modelId="{E8B6D3B7-2CFF-466B-9D70-F15D118B467A}" type="sibTrans" cxnId="{83D9FB69-2414-47A7-B66B-74E0F83D5E94}">
      <dgm:prSet/>
      <dgm:spPr/>
      <dgm:t>
        <a:bodyPr/>
        <a:lstStyle/>
        <a:p>
          <a:endParaRPr lang="de-DE"/>
        </a:p>
      </dgm:t>
    </dgm:pt>
    <dgm:pt modelId="{35FF1613-1DDF-4987-AF91-7A13FB2C265E}">
      <dgm:prSet custT="1"/>
      <dgm:spPr/>
      <dgm:t>
        <a:bodyPr/>
        <a:lstStyle/>
        <a:p>
          <a:r>
            <a:rPr lang="de-DE" sz="1400" dirty="0" smtClean="0">
              <a:solidFill>
                <a:schemeClr val="tx1"/>
              </a:solidFill>
            </a:rPr>
            <a:t>„</a:t>
          </a:r>
          <a:r>
            <a:rPr lang="hu-HU" sz="1400" dirty="0" smtClean="0">
              <a:solidFill>
                <a:schemeClr val="tx1"/>
              </a:solidFill>
            </a:rPr>
            <a:t>Út-adó</a:t>
          </a:r>
          <a:r>
            <a:rPr lang="de-DE" sz="1400" dirty="0" smtClean="0">
              <a:solidFill>
                <a:schemeClr val="tx1"/>
              </a:solidFill>
            </a:rPr>
            <a:t>“</a:t>
          </a:r>
          <a:r>
            <a:rPr lang="hu-HU" sz="1400" dirty="0" smtClean="0">
              <a:solidFill>
                <a:schemeClr val="tx1"/>
              </a:solidFill>
            </a:rPr>
            <a:t>, amit az autótulajdonosoknak az autó méretétől és környezeti értékeitől függően kell megfizetni</a:t>
          </a:r>
          <a:endParaRPr lang="de-DE" sz="1400" dirty="0" smtClean="0">
            <a:solidFill>
              <a:schemeClr val="tx1"/>
            </a:solidFill>
          </a:endParaRPr>
        </a:p>
      </dgm:t>
    </dgm:pt>
    <dgm:pt modelId="{FCD57AEF-D478-42FB-A247-3B3D5B28FABC}" type="parTrans" cxnId="{267AC547-0BB9-423B-8D8B-1935D2378BCA}">
      <dgm:prSet/>
      <dgm:spPr/>
      <dgm:t>
        <a:bodyPr/>
        <a:lstStyle/>
        <a:p>
          <a:endParaRPr lang="de-DE"/>
        </a:p>
      </dgm:t>
    </dgm:pt>
    <dgm:pt modelId="{0D695B17-92B0-43B0-BF93-E8FA74E71AA9}" type="sibTrans" cxnId="{267AC547-0BB9-423B-8D8B-1935D2378BCA}">
      <dgm:prSet/>
      <dgm:spPr/>
      <dgm:t>
        <a:bodyPr/>
        <a:lstStyle/>
        <a:p>
          <a:endParaRPr lang="de-DE"/>
        </a:p>
      </dgm:t>
    </dgm:pt>
    <dgm:pt modelId="{1E6BC30E-28B3-4F93-B421-13AA59BFD562}" type="pres">
      <dgm:prSet presAssocID="{0CEC95A4-8B6A-4F03-8C99-3F4FA7421F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1CFBBF8E-E1BE-43B5-A08F-D7791B5C1F80}" type="pres">
      <dgm:prSet presAssocID="{0CEC95A4-8B6A-4F03-8C99-3F4FA7421F00}" presName="Name1" presStyleCnt="0"/>
      <dgm:spPr/>
    </dgm:pt>
    <dgm:pt modelId="{5098A329-F87C-4A8B-810D-2F113F9E367C}" type="pres">
      <dgm:prSet presAssocID="{0CEC95A4-8B6A-4F03-8C99-3F4FA7421F00}" presName="cycle" presStyleCnt="0"/>
      <dgm:spPr/>
    </dgm:pt>
    <dgm:pt modelId="{27B2D223-72D8-4CDB-8720-8DAAC67037C8}" type="pres">
      <dgm:prSet presAssocID="{0CEC95A4-8B6A-4F03-8C99-3F4FA7421F00}" presName="srcNode" presStyleLbl="node1" presStyleIdx="0" presStyleCnt="6"/>
      <dgm:spPr/>
    </dgm:pt>
    <dgm:pt modelId="{1AEF7BEC-C7A3-4722-85DF-F8D0ABB776E4}" type="pres">
      <dgm:prSet presAssocID="{0CEC95A4-8B6A-4F03-8C99-3F4FA7421F00}" presName="conn" presStyleLbl="parChTrans1D2" presStyleIdx="0" presStyleCnt="1"/>
      <dgm:spPr/>
      <dgm:t>
        <a:bodyPr/>
        <a:lstStyle/>
        <a:p>
          <a:endParaRPr lang="de-DE"/>
        </a:p>
      </dgm:t>
    </dgm:pt>
    <dgm:pt modelId="{DA83B8EB-8EBE-4631-A83A-2D41358485F4}" type="pres">
      <dgm:prSet presAssocID="{0CEC95A4-8B6A-4F03-8C99-3F4FA7421F00}" presName="extraNode" presStyleLbl="node1" presStyleIdx="0" presStyleCnt="6"/>
      <dgm:spPr/>
    </dgm:pt>
    <dgm:pt modelId="{BECCEFB2-A3B0-47A5-A7A7-821994D13D21}" type="pres">
      <dgm:prSet presAssocID="{0CEC95A4-8B6A-4F03-8C99-3F4FA7421F00}" presName="dstNode" presStyleLbl="node1" presStyleIdx="0" presStyleCnt="6"/>
      <dgm:spPr/>
    </dgm:pt>
    <dgm:pt modelId="{A5E0D123-C635-4125-B00B-189365FFE53F}" type="pres">
      <dgm:prSet presAssocID="{DDCB0985-A82A-4184-A98E-3345B69539C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E2AB9A9-0801-40B9-BD84-E7D24CFB2BA6}" type="pres">
      <dgm:prSet presAssocID="{DDCB0985-A82A-4184-A98E-3345B69539C5}" presName="accent_1" presStyleCnt="0"/>
      <dgm:spPr/>
    </dgm:pt>
    <dgm:pt modelId="{22A7E0B6-39D4-4D2C-8BE3-D2DD5A9718C6}" type="pres">
      <dgm:prSet presAssocID="{DDCB0985-A82A-4184-A98E-3345B69539C5}" presName="accentRepeatNode" presStyleLbl="solidFgAcc1" presStyleIdx="0" presStyleCnt="6"/>
      <dgm:spPr/>
    </dgm:pt>
    <dgm:pt modelId="{6AFB5A37-7179-4C64-87A7-45DCF662CA68}" type="pres">
      <dgm:prSet presAssocID="{FDEAEE09-4815-4440-91BE-0009032C06D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B06446D-1EC2-4480-9326-1136DC8DDF1E}" type="pres">
      <dgm:prSet presAssocID="{FDEAEE09-4815-4440-91BE-0009032C06D1}" presName="accent_2" presStyleCnt="0"/>
      <dgm:spPr/>
    </dgm:pt>
    <dgm:pt modelId="{5610D465-6942-43A8-B9D9-25FE9C7B4846}" type="pres">
      <dgm:prSet presAssocID="{FDEAEE09-4815-4440-91BE-0009032C06D1}" presName="accentRepeatNode" presStyleLbl="solidFgAcc1" presStyleIdx="1" presStyleCnt="6"/>
      <dgm:spPr/>
    </dgm:pt>
    <dgm:pt modelId="{0D1FD7D1-7089-4AD2-BF8A-E2CCACC47C08}" type="pres">
      <dgm:prSet presAssocID="{6D265CFA-B91A-4329-A510-043DE6CA120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5603746-6611-40A2-B9ED-B624774D226A}" type="pres">
      <dgm:prSet presAssocID="{6D265CFA-B91A-4329-A510-043DE6CA120A}" presName="accent_3" presStyleCnt="0"/>
      <dgm:spPr/>
    </dgm:pt>
    <dgm:pt modelId="{0327D989-0B53-41E4-BFEF-083300A7DF26}" type="pres">
      <dgm:prSet presAssocID="{6D265CFA-B91A-4329-A510-043DE6CA120A}" presName="accentRepeatNode" presStyleLbl="solidFgAcc1" presStyleIdx="2" presStyleCnt="6"/>
      <dgm:spPr/>
    </dgm:pt>
    <dgm:pt modelId="{74318B1D-5CCA-4087-8DD5-4DFB370E26FD}" type="pres">
      <dgm:prSet presAssocID="{029648C3-747C-4EA8-A0F3-BF420C47A19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B9441DC-5E4B-422B-B3CB-4A4106066023}" type="pres">
      <dgm:prSet presAssocID="{029648C3-747C-4EA8-A0F3-BF420C47A198}" presName="accent_4" presStyleCnt="0"/>
      <dgm:spPr/>
    </dgm:pt>
    <dgm:pt modelId="{DB05E6E3-648B-43DA-ACBC-251B8CB1816E}" type="pres">
      <dgm:prSet presAssocID="{029648C3-747C-4EA8-A0F3-BF420C47A198}" presName="accentRepeatNode" presStyleLbl="solidFgAcc1" presStyleIdx="3" presStyleCnt="6"/>
      <dgm:spPr/>
    </dgm:pt>
    <dgm:pt modelId="{43F2E4C7-F4F0-45A2-8C63-9BD1FA3A944A}" type="pres">
      <dgm:prSet presAssocID="{9C365736-8BB5-4507-9139-870C24F8B6F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0CF9507-FE1D-47A4-8E65-B8C1EFBCF3BF}" type="pres">
      <dgm:prSet presAssocID="{9C365736-8BB5-4507-9139-870C24F8B6F8}" presName="accent_5" presStyleCnt="0"/>
      <dgm:spPr/>
    </dgm:pt>
    <dgm:pt modelId="{2A081665-B37E-4E9A-B092-9273F7888C95}" type="pres">
      <dgm:prSet presAssocID="{9C365736-8BB5-4507-9139-870C24F8B6F8}" presName="accentRepeatNode" presStyleLbl="solidFgAcc1" presStyleIdx="4" presStyleCnt="6"/>
      <dgm:spPr/>
    </dgm:pt>
    <dgm:pt modelId="{55C602A6-55ED-45AF-A1AB-DB668D9DA7D3}" type="pres">
      <dgm:prSet presAssocID="{35FF1613-1DDF-4987-AF91-7A13FB2C265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5160598-CE38-4A0D-A7CE-D56732FAEED5}" type="pres">
      <dgm:prSet presAssocID="{35FF1613-1DDF-4987-AF91-7A13FB2C265E}" presName="accent_6" presStyleCnt="0"/>
      <dgm:spPr/>
    </dgm:pt>
    <dgm:pt modelId="{9D0652AE-9180-470F-A91C-F67711A1DC50}" type="pres">
      <dgm:prSet presAssocID="{35FF1613-1DDF-4987-AF91-7A13FB2C265E}" presName="accentRepeatNode" presStyleLbl="solidFgAcc1" presStyleIdx="5" presStyleCnt="6"/>
      <dgm:spPr/>
    </dgm:pt>
  </dgm:ptLst>
  <dgm:cxnLst>
    <dgm:cxn modelId="{9627EC63-C73F-495B-A198-11A87E4C23B3}" srcId="{0CEC95A4-8B6A-4F03-8C99-3F4FA7421F00}" destId="{6D265CFA-B91A-4329-A510-043DE6CA120A}" srcOrd="2" destOrd="0" parTransId="{9461430F-E19F-4B70-87A1-4427208EBD79}" sibTransId="{DDF9DB37-605B-4FBF-8339-8B964E96C699}"/>
    <dgm:cxn modelId="{F2AC52AC-7180-442F-B582-5AD5818F7E2D}" srcId="{0CEC95A4-8B6A-4F03-8C99-3F4FA7421F00}" destId="{FDEAEE09-4815-4440-91BE-0009032C06D1}" srcOrd="1" destOrd="0" parTransId="{55B9978E-59EB-4C22-B778-837B9CA1E080}" sibTransId="{DC8446AF-B96B-4F1E-B0F9-E95E8A0005D7}"/>
    <dgm:cxn modelId="{274A9871-FBD0-4307-BB26-20084FB325A2}" srcId="{0CEC95A4-8B6A-4F03-8C99-3F4FA7421F00}" destId="{029648C3-747C-4EA8-A0F3-BF420C47A198}" srcOrd="3" destOrd="0" parTransId="{F2F9AE09-263C-4163-A5C7-D9A07B45193E}" sibTransId="{66F3E6D5-727F-476A-8D03-D44D4DB16AB2}"/>
    <dgm:cxn modelId="{BD3DBCC1-9869-4B33-98C3-A79D8FF186CA}" type="presOf" srcId="{9C365736-8BB5-4507-9139-870C24F8B6F8}" destId="{43F2E4C7-F4F0-45A2-8C63-9BD1FA3A944A}" srcOrd="0" destOrd="0" presId="urn:microsoft.com/office/officeart/2008/layout/VerticalCurvedList"/>
    <dgm:cxn modelId="{4652FD93-AAF2-45B0-8056-6218FC819694}" type="presOf" srcId="{87075F87-03BC-4A99-B20E-931B58E21E39}" destId="{1AEF7BEC-C7A3-4722-85DF-F8D0ABB776E4}" srcOrd="0" destOrd="0" presId="urn:microsoft.com/office/officeart/2008/layout/VerticalCurvedList"/>
    <dgm:cxn modelId="{06495D28-BCCE-4CC9-867C-483190646882}" type="presOf" srcId="{0CEC95A4-8B6A-4F03-8C99-3F4FA7421F00}" destId="{1E6BC30E-28B3-4F93-B421-13AA59BFD562}" srcOrd="0" destOrd="0" presId="urn:microsoft.com/office/officeart/2008/layout/VerticalCurvedList"/>
    <dgm:cxn modelId="{1DDF425D-B28E-407F-8CCF-590424E47B60}" srcId="{0CEC95A4-8B6A-4F03-8C99-3F4FA7421F00}" destId="{DDCB0985-A82A-4184-A98E-3345B69539C5}" srcOrd="0" destOrd="0" parTransId="{3EFD94CD-C9A9-4061-BAEC-438716CEFC92}" sibTransId="{87075F87-03BC-4A99-B20E-931B58E21E39}"/>
    <dgm:cxn modelId="{192BCA99-8392-4E9D-849D-5AEB60CD5412}" type="presOf" srcId="{FDEAEE09-4815-4440-91BE-0009032C06D1}" destId="{6AFB5A37-7179-4C64-87A7-45DCF662CA68}" srcOrd="0" destOrd="0" presId="urn:microsoft.com/office/officeart/2008/layout/VerticalCurvedList"/>
    <dgm:cxn modelId="{83D9FB69-2414-47A7-B66B-74E0F83D5E94}" srcId="{0CEC95A4-8B6A-4F03-8C99-3F4FA7421F00}" destId="{9C365736-8BB5-4507-9139-870C24F8B6F8}" srcOrd="4" destOrd="0" parTransId="{5C62492A-7E90-45CD-A4E9-CF9A73A20623}" sibTransId="{E8B6D3B7-2CFF-466B-9D70-F15D118B467A}"/>
    <dgm:cxn modelId="{74850A69-1B32-4FD9-A057-D48B743665A4}" type="presOf" srcId="{6D265CFA-B91A-4329-A510-043DE6CA120A}" destId="{0D1FD7D1-7089-4AD2-BF8A-E2CCACC47C08}" srcOrd="0" destOrd="0" presId="urn:microsoft.com/office/officeart/2008/layout/VerticalCurvedList"/>
    <dgm:cxn modelId="{267AC547-0BB9-423B-8D8B-1935D2378BCA}" srcId="{0CEC95A4-8B6A-4F03-8C99-3F4FA7421F00}" destId="{35FF1613-1DDF-4987-AF91-7A13FB2C265E}" srcOrd="5" destOrd="0" parTransId="{FCD57AEF-D478-42FB-A247-3B3D5B28FABC}" sibTransId="{0D695B17-92B0-43B0-BF93-E8FA74E71AA9}"/>
    <dgm:cxn modelId="{B1CDF860-BA12-4B6C-89C1-173C30171E1C}" type="presOf" srcId="{35FF1613-1DDF-4987-AF91-7A13FB2C265E}" destId="{55C602A6-55ED-45AF-A1AB-DB668D9DA7D3}" srcOrd="0" destOrd="0" presId="urn:microsoft.com/office/officeart/2008/layout/VerticalCurvedList"/>
    <dgm:cxn modelId="{0FB69241-1D7E-444C-8F2A-C6756FEAA2FD}" type="presOf" srcId="{029648C3-747C-4EA8-A0F3-BF420C47A198}" destId="{74318B1D-5CCA-4087-8DD5-4DFB370E26FD}" srcOrd="0" destOrd="0" presId="urn:microsoft.com/office/officeart/2008/layout/VerticalCurvedList"/>
    <dgm:cxn modelId="{F2AEB965-7DC3-4B76-BA26-0EACB8CF0D84}" type="presOf" srcId="{DDCB0985-A82A-4184-A98E-3345B69539C5}" destId="{A5E0D123-C635-4125-B00B-189365FFE53F}" srcOrd="0" destOrd="0" presId="urn:microsoft.com/office/officeart/2008/layout/VerticalCurvedList"/>
    <dgm:cxn modelId="{9AF86DAA-4094-466F-BBE1-BE8DD08C19AC}" type="presParOf" srcId="{1E6BC30E-28B3-4F93-B421-13AA59BFD562}" destId="{1CFBBF8E-E1BE-43B5-A08F-D7791B5C1F80}" srcOrd="0" destOrd="0" presId="urn:microsoft.com/office/officeart/2008/layout/VerticalCurvedList"/>
    <dgm:cxn modelId="{5C9E8288-BC5E-462F-977E-B92CB0E69EF1}" type="presParOf" srcId="{1CFBBF8E-E1BE-43B5-A08F-D7791B5C1F80}" destId="{5098A329-F87C-4A8B-810D-2F113F9E367C}" srcOrd="0" destOrd="0" presId="urn:microsoft.com/office/officeart/2008/layout/VerticalCurvedList"/>
    <dgm:cxn modelId="{DCD6E3EE-92B1-4859-B7D3-EBD8F812B7AD}" type="presParOf" srcId="{5098A329-F87C-4A8B-810D-2F113F9E367C}" destId="{27B2D223-72D8-4CDB-8720-8DAAC67037C8}" srcOrd="0" destOrd="0" presId="urn:microsoft.com/office/officeart/2008/layout/VerticalCurvedList"/>
    <dgm:cxn modelId="{E0EC80F6-B54D-4638-84AC-55F3B33CA64A}" type="presParOf" srcId="{5098A329-F87C-4A8B-810D-2F113F9E367C}" destId="{1AEF7BEC-C7A3-4722-85DF-F8D0ABB776E4}" srcOrd="1" destOrd="0" presId="urn:microsoft.com/office/officeart/2008/layout/VerticalCurvedList"/>
    <dgm:cxn modelId="{59A76489-7523-4C88-845D-F371F89E7EB9}" type="presParOf" srcId="{5098A329-F87C-4A8B-810D-2F113F9E367C}" destId="{DA83B8EB-8EBE-4631-A83A-2D41358485F4}" srcOrd="2" destOrd="0" presId="urn:microsoft.com/office/officeart/2008/layout/VerticalCurvedList"/>
    <dgm:cxn modelId="{6F7B2F99-54A9-4B1C-995F-1BF5CBCA904F}" type="presParOf" srcId="{5098A329-F87C-4A8B-810D-2F113F9E367C}" destId="{BECCEFB2-A3B0-47A5-A7A7-821994D13D21}" srcOrd="3" destOrd="0" presId="urn:microsoft.com/office/officeart/2008/layout/VerticalCurvedList"/>
    <dgm:cxn modelId="{C312D480-F869-4370-BB0C-3867E0DA8BA8}" type="presParOf" srcId="{1CFBBF8E-E1BE-43B5-A08F-D7791B5C1F80}" destId="{A5E0D123-C635-4125-B00B-189365FFE53F}" srcOrd="1" destOrd="0" presId="urn:microsoft.com/office/officeart/2008/layout/VerticalCurvedList"/>
    <dgm:cxn modelId="{284D94AD-EFB4-4AE1-8913-DBBD0D75C8CB}" type="presParOf" srcId="{1CFBBF8E-E1BE-43B5-A08F-D7791B5C1F80}" destId="{9E2AB9A9-0801-40B9-BD84-E7D24CFB2BA6}" srcOrd="2" destOrd="0" presId="urn:microsoft.com/office/officeart/2008/layout/VerticalCurvedList"/>
    <dgm:cxn modelId="{DE52BCA9-84E7-41BF-9DC4-B38CDD9B2EBF}" type="presParOf" srcId="{9E2AB9A9-0801-40B9-BD84-E7D24CFB2BA6}" destId="{22A7E0B6-39D4-4D2C-8BE3-D2DD5A9718C6}" srcOrd="0" destOrd="0" presId="urn:microsoft.com/office/officeart/2008/layout/VerticalCurvedList"/>
    <dgm:cxn modelId="{72895E50-95CA-482F-B245-C877D0314C30}" type="presParOf" srcId="{1CFBBF8E-E1BE-43B5-A08F-D7791B5C1F80}" destId="{6AFB5A37-7179-4C64-87A7-45DCF662CA68}" srcOrd="3" destOrd="0" presId="urn:microsoft.com/office/officeart/2008/layout/VerticalCurvedList"/>
    <dgm:cxn modelId="{F392B4A1-100E-489D-BBBE-2E29A0C90957}" type="presParOf" srcId="{1CFBBF8E-E1BE-43B5-A08F-D7791B5C1F80}" destId="{CB06446D-1EC2-4480-9326-1136DC8DDF1E}" srcOrd="4" destOrd="0" presId="urn:microsoft.com/office/officeart/2008/layout/VerticalCurvedList"/>
    <dgm:cxn modelId="{40E82A34-C7E5-4FFC-A189-33359B5A1034}" type="presParOf" srcId="{CB06446D-1EC2-4480-9326-1136DC8DDF1E}" destId="{5610D465-6942-43A8-B9D9-25FE9C7B4846}" srcOrd="0" destOrd="0" presId="urn:microsoft.com/office/officeart/2008/layout/VerticalCurvedList"/>
    <dgm:cxn modelId="{04D47B87-5A7B-4481-BFA9-C32497ED6FC0}" type="presParOf" srcId="{1CFBBF8E-E1BE-43B5-A08F-D7791B5C1F80}" destId="{0D1FD7D1-7089-4AD2-BF8A-E2CCACC47C08}" srcOrd="5" destOrd="0" presId="urn:microsoft.com/office/officeart/2008/layout/VerticalCurvedList"/>
    <dgm:cxn modelId="{88B599E8-F21A-4274-8B0D-015F94B71EE4}" type="presParOf" srcId="{1CFBBF8E-E1BE-43B5-A08F-D7791B5C1F80}" destId="{95603746-6611-40A2-B9ED-B624774D226A}" srcOrd="6" destOrd="0" presId="urn:microsoft.com/office/officeart/2008/layout/VerticalCurvedList"/>
    <dgm:cxn modelId="{F69FD49B-1D96-4FCB-9884-079AE88169CB}" type="presParOf" srcId="{95603746-6611-40A2-B9ED-B624774D226A}" destId="{0327D989-0B53-41E4-BFEF-083300A7DF26}" srcOrd="0" destOrd="0" presId="urn:microsoft.com/office/officeart/2008/layout/VerticalCurvedList"/>
    <dgm:cxn modelId="{A24F4671-DB87-49A5-B39B-93122935221E}" type="presParOf" srcId="{1CFBBF8E-E1BE-43B5-A08F-D7791B5C1F80}" destId="{74318B1D-5CCA-4087-8DD5-4DFB370E26FD}" srcOrd="7" destOrd="0" presId="urn:microsoft.com/office/officeart/2008/layout/VerticalCurvedList"/>
    <dgm:cxn modelId="{458008F4-6F27-4A3E-9E5D-43416B0B86B4}" type="presParOf" srcId="{1CFBBF8E-E1BE-43B5-A08F-D7791B5C1F80}" destId="{CB9441DC-5E4B-422B-B3CB-4A4106066023}" srcOrd="8" destOrd="0" presId="urn:microsoft.com/office/officeart/2008/layout/VerticalCurvedList"/>
    <dgm:cxn modelId="{CA3A3BE5-E286-4050-AA60-32BC28AD0B13}" type="presParOf" srcId="{CB9441DC-5E4B-422B-B3CB-4A4106066023}" destId="{DB05E6E3-648B-43DA-ACBC-251B8CB1816E}" srcOrd="0" destOrd="0" presId="urn:microsoft.com/office/officeart/2008/layout/VerticalCurvedList"/>
    <dgm:cxn modelId="{84EB2365-A598-4561-BBE9-050513B100EA}" type="presParOf" srcId="{1CFBBF8E-E1BE-43B5-A08F-D7791B5C1F80}" destId="{43F2E4C7-F4F0-45A2-8C63-9BD1FA3A944A}" srcOrd="9" destOrd="0" presId="urn:microsoft.com/office/officeart/2008/layout/VerticalCurvedList"/>
    <dgm:cxn modelId="{BB8E262F-0CFD-42B2-B667-499E132328F2}" type="presParOf" srcId="{1CFBBF8E-E1BE-43B5-A08F-D7791B5C1F80}" destId="{F0CF9507-FE1D-47A4-8E65-B8C1EFBCF3BF}" srcOrd="10" destOrd="0" presId="urn:microsoft.com/office/officeart/2008/layout/VerticalCurvedList"/>
    <dgm:cxn modelId="{15672DB3-865F-4BD4-8802-003FB2D5838B}" type="presParOf" srcId="{F0CF9507-FE1D-47A4-8E65-B8C1EFBCF3BF}" destId="{2A081665-B37E-4E9A-B092-9273F7888C95}" srcOrd="0" destOrd="0" presId="urn:microsoft.com/office/officeart/2008/layout/VerticalCurvedList"/>
    <dgm:cxn modelId="{F5607D1D-D504-4656-BE9C-3127724D05F0}" type="presParOf" srcId="{1CFBBF8E-E1BE-43B5-A08F-D7791B5C1F80}" destId="{55C602A6-55ED-45AF-A1AB-DB668D9DA7D3}" srcOrd="11" destOrd="0" presId="urn:microsoft.com/office/officeart/2008/layout/VerticalCurvedList"/>
    <dgm:cxn modelId="{D4540106-9EB3-4AB7-BCC9-EF8AB32056EE}" type="presParOf" srcId="{1CFBBF8E-E1BE-43B5-A08F-D7791B5C1F80}" destId="{85160598-CE38-4A0D-A7CE-D56732FAEED5}" srcOrd="12" destOrd="0" presId="urn:microsoft.com/office/officeart/2008/layout/VerticalCurvedList"/>
    <dgm:cxn modelId="{61C17271-1575-4AD5-BA18-F63092800B86}" type="presParOf" srcId="{85160598-CE38-4A0D-A7CE-D56732FAEED5}" destId="{9D0652AE-9180-470F-A91C-F67711A1DC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6CE34-9254-4D59-9DBE-46F4E18F10B9}">
      <dsp:nvSpPr>
        <dsp:cNvPr id="0" name=""/>
        <dsp:cNvSpPr/>
      </dsp:nvSpPr>
      <dsp:spPr>
        <a:xfrm>
          <a:off x="2090641" y="280809"/>
          <a:ext cx="3810663" cy="3810663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Városi adattárház</a:t>
          </a:r>
          <a:endParaRPr lang="de-DE" sz="1800" kern="1200" dirty="0"/>
        </a:p>
      </dsp:txBody>
      <dsp:txXfrm>
        <a:off x="4078537" y="921363"/>
        <a:ext cx="1224856" cy="816570"/>
      </dsp:txXfrm>
    </dsp:sp>
    <dsp:sp modelId="{7B3D6483-416D-493E-BE2D-F9A0DCDC0808}">
      <dsp:nvSpPr>
        <dsp:cNvPr id="0" name=""/>
        <dsp:cNvSpPr/>
      </dsp:nvSpPr>
      <dsp:spPr>
        <a:xfrm>
          <a:off x="2123304" y="382427"/>
          <a:ext cx="3810663" cy="3810663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Big </a:t>
          </a:r>
          <a:r>
            <a:rPr lang="de-DE" sz="2000" kern="1200" dirty="0" err="1" smtClean="0"/>
            <a:t>data</a:t>
          </a:r>
          <a:r>
            <a:rPr lang="de-DE" sz="2000" kern="1200" dirty="0" smtClean="0"/>
            <a:t> </a:t>
          </a:r>
          <a:r>
            <a:rPr lang="hu-HU" sz="2000" kern="1200" dirty="0" smtClean="0"/>
            <a:t>elemzések </a:t>
          </a:r>
          <a:r>
            <a:rPr lang="de-DE" sz="2000" kern="1200" dirty="0" smtClean="0"/>
            <a:t/>
          </a:r>
          <a:br>
            <a:rPr lang="de-DE" sz="2000" kern="1200" dirty="0" smtClean="0"/>
          </a:br>
          <a:r>
            <a:rPr lang="de-DE" sz="2000" kern="1200" dirty="0" smtClean="0"/>
            <a:t>(real time)</a:t>
          </a:r>
          <a:endParaRPr lang="de-DE" sz="2000" kern="1200" dirty="0"/>
        </a:p>
      </dsp:txBody>
      <dsp:txXfrm>
        <a:off x="4577553" y="2123537"/>
        <a:ext cx="1134126" cy="907300"/>
      </dsp:txXfrm>
    </dsp:sp>
    <dsp:sp modelId="{1BC9F382-7629-4EC6-AE9B-5F3E88BB1F15}">
      <dsp:nvSpPr>
        <dsp:cNvPr id="0" name=""/>
        <dsp:cNvSpPr/>
      </dsp:nvSpPr>
      <dsp:spPr>
        <a:xfrm>
          <a:off x="2037110" y="445031"/>
          <a:ext cx="3810663" cy="3810663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49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Adat és szolgáltató </a:t>
          </a:r>
          <a:r>
            <a:rPr lang="hu-HU" sz="1800" kern="1200" dirty="0" err="1" smtClean="0"/>
            <a:t>menedzs-ment</a:t>
          </a:r>
          <a:endParaRPr lang="de-DE" sz="1800" kern="1200" dirty="0"/>
        </a:p>
      </dsp:txBody>
      <dsp:txXfrm>
        <a:off x="3398062" y="3121568"/>
        <a:ext cx="1088760" cy="998030"/>
      </dsp:txXfrm>
    </dsp:sp>
    <dsp:sp modelId="{076C3194-8D3B-4104-B41E-57CBDC1B6CA6}">
      <dsp:nvSpPr>
        <dsp:cNvPr id="0" name=""/>
        <dsp:cNvSpPr/>
      </dsp:nvSpPr>
      <dsp:spPr>
        <a:xfrm>
          <a:off x="1950917" y="382427"/>
          <a:ext cx="3810663" cy="3810663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49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Új okos </a:t>
          </a:r>
          <a:r>
            <a:rPr lang="hu-HU" sz="1800" kern="1200" dirty="0" err="1" smtClean="0"/>
            <a:t>szolgáltatá-sok</a:t>
          </a:r>
          <a:r>
            <a:rPr lang="hu-HU" sz="1800" kern="1200" dirty="0" smtClean="0"/>
            <a:t> kialakítása</a:t>
          </a:r>
          <a:endParaRPr lang="de-DE" sz="1800" kern="1200" dirty="0"/>
        </a:p>
      </dsp:txBody>
      <dsp:txXfrm>
        <a:off x="2173205" y="2123537"/>
        <a:ext cx="1134126" cy="907300"/>
      </dsp:txXfrm>
    </dsp:sp>
    <dsp:sp modelId="{30310EB9-2241-4D6D-A09A-795D6726093C}">
      <dsp:nvSpPr>
        <dsp:cNvPr id="0" name=""/>
        <dsp:cNvSpPr/>
      </dsp:nvSpPr>
      <dsp:spPr>
        <a:xfrm>
          <a:off x="1983580" y="280809"/>
          <a:ext cx="3810663" cy="3810663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E-közigazgatás</a:t>
          </a:r>
          <a:endParaRPr lang="de-DE" sz="1800" kern="1200" dirty="0"/>
        </a:p>
      </dsp:txBody>
      <dsp:txXfrm>
        <a:off x="2581491" y="921363"/>
        <a:ext cx="1224856" cy="816570"/>
      </dsp:txXfrm>
    </dsp:sp>
    <dsp:sp modelId="{74900689-FAB1-429E-9498-1302E30414C8}">
      <dsp:nvSpPr>
        <dsp:cNvPr id="0" name=""/>
        <dsp:cNvSpPr/>
      </dsp:nvSpPr>
      <dsp:spPr>
        <a:xfrm>
          <a:off x="1854563" y="44911"/>
          <a:ext cx="4282459" cy="428245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33748D-6A7E-4C66-BDAF-FFEB7364205B}">
      <dsp:nvSpPr>
        <dsp:cNvPr id="0" name=""/>
        <dsp:cNvSpPr/>
      </dsp:nvSpPr>
      <dsp:spPr>
        <a:xfrm>
          <a:off x="1887669" y="146495"/>
          <a:ext cx="4282459" cy="428245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3B7169-3F66-4139-9559-B59FA0728C3B}">
      <dsp:nvSpPr>
        <dsp:cNvPr id="0" name=""/>
        <dsp:cNvSpPr/>
      </dsp:nvSpPr>
      <dsp:spPr>
        <a:xfrm>
          <a:off x="1801212" y="209290"/>
          <a:ext cx="4282459" cy="428245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49B707-232E-40C3-A086-FA7B3523A8AC}">
      <dsp:nvSpPr>
        <dsp:cNvPr id="0" name=""/>
        <dsp:cNvSpPr/>
      </dsp:nvSpPr>
      <dsp:spPr>
        <a:xfrm>
          <a:off x="1714755" y="146495"/>
          <a:ext cx="4282459" cy="428245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DF5EE9-0786-4ECB-8101-610DD52E0480}">
      <dsp:nvSpPr>
        <dsp:cNvPr id="0" name=""/>
        <dsp:cNvSpPr/>
      </dsp:nvSpPr>
      <dsp:spPr>
        <a:xfrm>
          <a:off x="1747861" y="44911"/>
          <a:ext cx="4282459" cy="428245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D6906-4B5D-4134-B640-7CC4FD3F99CC}">
      <dsp:nvSpPr>
        <dsp:cNvPr id="0" name=""/>
        <dsp:cNvSpPr/>
      </dsp:nvSpPr>
      <dsp:spPr>
        <a:xfrm>
          <a:off x="-4474572" y="-686200"/>
          <a:ext cx="5330545" cy="5330545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22967-4E0D-4144-BF54-6918124185FC}">
      <dsp:nvSpPr>
        <dsp:cNvPr id="0" name=""/>
        <dsp:cNvSpPr/>
      </dsp:nvSpPr>
      <dsp:spPr>
        <a:xfrm>
          <a:off x="319738" y="208435"/>
          <a:ext cx="5722747" cy="416713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7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Nagyszámú elektromos töltőállomás használata ingyenes. Minden infó elérhető az interneten.</a:t>
          </a:r>
          <a:r>
            <a:rPr lang="en-GB" sz="1400" kern="1200" noProof="0" dirty="0" smtClean="0"/>
            <a:t> </a:t>
          </a:r>
          <a:endParaRPr lang="en-GB" sz="1400" kern="1200" noProof="0" dirty="0"/>
        </a:p>
      </dsp:txBody>
      <dsp:txXfrm>
        <a:off x="319738" y="208435"/>
        <a:ext cx="5722747" cy="416713"/>
      </dsp:txXfrm>
    </dsp:sp>
    <dsp:sp modelId="{46128088-3A6C-4878-9BEC-FEE9A8C3C8E6}">
      <dsp:nvSpPr>
        <dsp:cNvPr id="0" name=""/>
        <dsp:cNvSpPr/>
      </dsp:nvSpPr>
      <dsp:spPr>
        <a:xfrm>
          <a:off x="59292" y="156346"/>
          <a:ext cx="520891" cy="520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BBDD27-D5A9-4549-AFEB-E2EA2C08A1CA}">
      <dsp:nvSpPr>
        <dsp:cNvPr id="0" name=""/>
        <dsp:cNvSpPr/>
      </dsp:nvSpPr>
      <dsp:spPr>
        <a:xfrm>
          <a:off x="662513" y="833426"/>
          <a:ext cx="5379971" cy="416713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8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8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8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7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noProof="0" dirty="0" smtClean="0"/>
            <a:t>40 </a:t>
          </a:r>
          <a:r>
            <a:rPr lang="hu-HU" sz="1400" kern="1200" noProof="0" dirty="0" smtClean="0"/>
            <a:t>addicionális gyorstöltő állomás</a:t>
          </a:r>
          <a:endParaRPr lang="en-GB" sz="1400" kern="1200" noProof="0" dirty="0" smtClean="0"/>
        </a:p>
      </dsp:txBody>
      <dsp:txXfrm>
        <a:off x="662513" y="833426"/>
        <a:ext cx="5379971" cy="416713"/>
      </dsp:txXfrm>
    </dsp:sp>
    <dsp:sp modelId="{80325121-BE2B-476E-BA79-C451258C5828}">
      <dsp:nvSpPr>
        <dsp:cNvPr id="0" name=""/>
        <dsp:cNvSpPr/>
      </dsp:nvSpPr>
      <dsp:spPr>
        <a:xfrm>
          <a:off x="402067" y="781337"/>
          <a:ext cx="520891" cy="520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4DFC63-A101-4444-897E-7393F67A2780}">
      <dsp:nvSpPr>
        <dsp:cNvPr id="0" name=""/>
        <dsp:cNvSpPr/>
      </dsp:nvSpPr>
      <dsp:spPr>
        <a:xfrm>
          <a:off x="819256" y="1458417"/>
          <a:ext cx="5223229" cy="416713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6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16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6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7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Támogatások a vállalatoknak: az elektromos járművek addicionális költségeinek </a:t>
          </a:r>
          <a:r>
            <a:rPr lang="hu-HU" sz="1400" kern="1200" noProof="0" dirty="0" err="1" smtClean="0"/>
            <a:t>max</a:t>
          </a:r>
          <a:r>
            <a:rPr lang="hu-HU" sz="1400" kern="1200" noProof="0" dirty="0" smtClean="0"/>
            <a:t> 50%-t a város fizeti</a:t>
          </a:r>
          <a:endParaRPr lang="en-GB" sz="1400" kern="1200" noProof="0" dirty="0" smtClean="0"/>
        </a:p>
      </dsp:txBody>
      <dsp:txXfrm>
        <a:off x="819256" y="1458417"/>
        <a:ext cx="5223229" cy="416713"/>
      </dsp:txXfrm>
    </dsp:sp>
    <dsp:sp modelId="{7D4D2B95-A226-4D82-B3C3-DCF2CC901E77}">
      <dsp:nvSpPr>
        <dsp:cNvPr id="0" name=""/>
        <dsp:cNvSpPr/>
      </dsp:nvSpPr>
      <dsp:spPr>
        <a:xfrm>
          <a:off x="558810" y="1406328"/>
          <a:ext cx="520891" cy="520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EC607B-490C-4A98-95ED-F9B0A9D1D96E}">
      <dsp:nvSpPr>
        <dsp:cNvPr id="0" name=""/>
        <dsp:cNvSpPr/>
      </dsp:nvSpPr>
      <dsp:spPr>
        <a:xfrm>
          <a:off x="819256" y="2083012"/>
          <a:ext cx="5223229" cy="416713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4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4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4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7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Az elektromos járművek után nem kell fizetni adót és útdíjat</a:t>
          </a:r>
          <a:endParaRPr lang="en-GB" sz="1400" kern="1200" noProof="0" dirty="0" smtClean="0"/>
        </a:p>
      </dsp:txBody>
      <dsp:txXfrm>
        <a:off x="819256" y="2083012"/>
        <a:ext cx="5223229" cy="416713"/>
      </dsp:txXfrm>
    </dsp:sp>
    <dsp:sp modelId="{9DD936AF-B763-4EC6-BB7A-CF4782441DC0}">
      <dsp:nvSpPr>
        <dsp:cNvPr id="0" name=""/>
        <dsp:cNvSpPr/>
      </dsp:nvSpPr>
      <dsp:spPr>
        <a:xfrm>
          <a:off x="558810" y="2030923"/>
          <a:ext cx="520891" cy="520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F4E70B-4B3F-456F-8A8A-998F7911B7F7}">
      <dsp:nvSpPr>
        <dsp:cNvPr id="0" name=""/>
        <dsp:cNvSpPr/>
      </dsp:nvSpPr>
      <dsp:spPr>
        <a:xfrm>
          <a:off x="662513" y="2708003"/>
          <a:ext cx="5379971" cy="416713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2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32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2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7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noProof="0" dirty="0" smtClean="0"/>
            <a:t>Electric car2go </a:t>
          </a:r>
          <a:r>
            <a:rPr lang="hu-HU" sz="1400" kern="1200" noProof="0" dirty="0" smtClean="0"/>
            <a:t> - elektromos autó megosztási rendszer online </a:t>
          </a:r>
          <a:r>
            <a:rPr lang="hu-HU" sz="1400" kern="1200" noProof="0" dirty="0" err="1" smtClean="0"/>
            <a:t>platform-mal</a:t>
          </a:r>
          <a:endParaRPr lang="en-GB" sz="1400" kern="1200" noProof="0" dirty="0" smtClean="0"/>
        </a:p>
      </dsp:txBody>
      <dsp:txXfrm>
        <a:off x="662513" y="2708003"/>
        <a:ext cx="5379971" cy="416713"/>
      </dsp:txXfrm>
    </dsp:sp>
    <dsp:sp modelId="{B14D7627-5B0D-481F-AEFA-CB52B28C8F11}">
      <dsp:nvSpPr>
        <dsp:cNvPr id="0" name=""/>
        <dsp:cNvSpPr/>
      </dsp:nvSpPr>
      <dsp:spPr>
        <a:xfrm>
          <a:off x="402067" y="2655914"/>
          <a:ext cx="520891" cy="520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6E9652-C7C8-4AEC-9D9E-E3C7850490EA}">
      <dsp:nvSpPr>
        <dsp:cNvPr id="0" name=""/>
        <dsp:cNvSpPr/>
      </dsp:nvSpPr>
      <dsp:spPr>
        <a:xfrm>
          <a:off x="319738" y="3332994"/>
          <a:ext cx="5722747" cy="416713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76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Az elektromos járművek ingyen parkolnak</a:t>
          </a:r>
          <a:endParaRPr lang="en-GB" sz="1400" kern="1200" noProof="0" dirty="0" smtClean="0"/>
        </a:p>
      </dsp:txBody>
      <dsp:txXfrm>
        <a:off x="319738" y="3332994"/>
        <a:ext cx="5722747" cy="416713"/>
      </dsp:txXfrm>
    </dsp:sp>
    <dsp:sp modelId="{E19EFF52-F7BE-4E67-BA31-5B6F03DB94D8}">
      <dsp:nvSpPr>
        <dsp:cNvPr id="0" name=""/>
        <dsp:cNvSpPr/>
      </dsp:nvSpPr>
      <dsp:spPr>
        <a:xfrm>
          <a:off x="59292" y="3280905"/>
          <a:ext cx="520891" cy="520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F7BEC-C7A3-4722-85DF-F8D0ABB776E4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0D123-C635-4125-B00B-189365FFE53F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solidFill>
                <a:schemeClr val="tx1"/>
              </a:solidFill>
            </a:rPr>
            <a:t>30-as sebességkorlátozás a belváros legnagyobb részén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28048" y="214010"/>
        <a:ext cx="5712764" cy="427857"/>
      </dsp:txXfrm>
    </dsp:sp>
    <dsp:sp modelId="{22A7E0B6-39D4-4D2C-8BE3-D2DD5A9718C6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FB5A37-7179-4C64-87A7-45DCF662CA68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41044"/>
                <a:satOff val="-448"/>
                <a:lumOff val="5116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41044"/>
                <a:satOff val="-448"/>
                <a:lumOff val="5116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41044"/>
                <a:satOff val="-448"/>
                <a:lumOff val="51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solidFill>
                <a:schemeClr val="tx1"/>
              </a:solidFill>
            </a:rPr>
            <a:t>Erősebb jogok a bicikliseknek a városi közlekedésben</a:t>
          </a:r>
          <a:endParaRPr lang="de-DE" sz="1400" kern="1200" dirty="0" smtClean="0">
            <a:solidFill>
              <a:schemeClr val="tx1"/>
            </a:solidFill>
          </a:endParaRPr>
        </a:p>
      </dsp:txBody>
      <dsp:txXfrm>
        <a:off x="679991" y="855715"/>
        <a:ext cx="5360822" cy="427857"/>
      </dsp:txXfrm>
    </dsp:sp>
    <dsp:sp modelId="{5610D465-6942-43A8-B9D9-25FE9C7B4846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41044"/>
              <a:satOff val="-448"/>
              <a:lumOff val="51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1FD7D1-7089-4AD2-BF8A-E2CCACC47C08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82088"/>
                <a:satOff val="-895"/>
                <a:lumOff val="10232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82088"/>
                <a:satOff val="-895"/>
                <a:lumOff val="10232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82088"/>
                <a:satOff val="-895"/>
                <a:lumOff val="1023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solidFill>
                <a:schemeClr val="tx1"/>
              </a:solidFill>
            </a:rPr>
            <a:t>A hagyományos parkolóhelyek számának csökkentése a városban</a:t>
          </a:r>
          <a:endParaRPr lang="de-DE" sz="1400" kern="1200" dirty="0" smtClean="0">
            <a:solidFill>
              <a:schemeClr val="tx1"/>
            </a:solidFill>
          </a:endParaRPr>
        </a:p>
      </dsp:txBody>
      <dsp:txXfrm>
        <a:off x="840925" y="1497421"/>
        <a:ext cx="5199888" cy="427857"/>
      </dsp:txXfrm>
    </dsp:sp>
    <dsp:sp modelId="{0327D989-0B53-41E4-BFEF-083300A7DF26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82088"/>
              <a:satOff val="-895"/>
              <a:lumOff val="1023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318B1D-5CCA-4087-8DD5-4DFB370E26FD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23133"/>
                <a:satOff val="-1343"/>
                <a:lumOff val="15347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23133"/>
                <a:satOff val="-1343"/>
                <a:lumOff val="15347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23133"/>
                <a:satOff val="-1343"/>
                <a:lumOff val="153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solidFill>
                <a:schemeClr val="tx1"/>
              </a:solidFill>
            </a:rPr>
            <a:t>Magas parkolási díjak (</a:t>
          </a:r>
          <a:r>
            <a:rPr lang="de-DE" sz="1400" kern="1200" dirty="0" smtClean="0">
              <a:solidFill>
                <a:schemeClr val="tx1"/>
              </a:solidFill>
            </a:rPr>
            <a:t>5</a:t>
          </a:r>
          <a:r>
            <a:rPr lang="hu-HU" sz="1400" kern="1200" dirty="0" smtClean="0">
              <a:solidFill>
                <a:schemeClr val="tx1"/>
              </a:solidFill>
            </a:rPr>
            <a:t> </a:t>
          </a:r>
          <a:r>
            <a:rPr lang="de-DE" sz="1400" kern="1200" dirty="0" smtClean="0">
              <a:solidFill>
                <a:schemeClr val="tx1"/>
              </a:solidFill>
            </a:rPr>
            <a:t>€</a:t>
          </a:r>
          <a:r>
            <a:rPr lang="hu-HU" sz="1400" kern="1200" dirty="0" smtClean="0">
              <a:solidFill>
                <a:schemeClr val="tx1"/>
              </a:solidFill>
            </a:rPr>
            <a:t>/óra</a:t>
          </a:r>
          <a:r>
            <a:rPr lang="de-DE" sz="1400" kern="1200" dirty="0" smtClean="0">
              <a:solidFill>
                <a:schemeClr val="tx1"/>
              </a:solidFill>
            </a:rPr>
            <a:t>)</a:t>
          </a:r>
        </a:p>
      </dsp:txBody>
      <dsp:txXfrm>
        <a:off x="840925" y="2138720"/>
        <a:ext cx="5199888" cy="427857"/>
      </dsp:txXfrm>
    </dsp:sp>
    <dsp:sp modelId="{DB05E6E3-648B-43DA-ACBC-251B8CB1816E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123133"/>
              <a:satOff val="-1343"/>
              <a:lumOff val="153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F2E4C7-F4F0-45A2-8C63-9BD1FA3A944A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64177"/>
                <a:satOff val="-1790"/>
                <a:lumOff val="2046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64177"/>
                <a:satOff val="-1790"/>
                <a:lumOff val="2046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64177"/>
                <a:satOff val="-1790"/>
                <a:lumOff val="204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solidFill>
                <a:schemeClr val="tx1"/>
              </a:solidFill>
            </a:rPr>
            <a:t>Környezetvédelmi zóna: idős és dízel autókat szűrő nélkül nem lehet használni a városban</a:t>
          </a:r>
          <a:endParaRPr lang="de-DE" sz="1400" kern="1200" dirty="0" smtClean="0">
            <a:solidFill>
              <a:schemeClr val="tx1"/>
            </a:solidFill>
          </a:endParaRPr>
        </a:p>
      </dsp:txBody>
      <dsp:txXfrm>
        <a:off x="679991" y="2780426"/>
        <a:ext cx="5360822" cy="427857"/>
      </dsp:txXfrm>
    </dsp:sp>
    <dsp:sp modelId="{2A081665-B37E-4E9A-B092-9273F7888C95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164177"/>
              <a:satOff val="-1790"/>
              <a:lumOff val="204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C602A6-55ED-45AF-A1AB-DB668D9DA7D3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205221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1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1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chemeClr val="tx1"/>
              </a:solidFill>
            </a:rPr>
            <a:t>„</a:t>
          </a:r>
          <a:r>
            <a:rPr lang="hu-HU" sz="1400" kern="1200" dirty="0" smtClean="0">
              <a:solidFill>
                <a:schemeClr val="tx1"/>
              </a:solidFill>
            </a:rPr>
            <a:t>Út-adó</a:t>
          </a:r>
          <a:r>
            <a:rPr lang="de-DE" sz="1400" kern="1200" dirty="0" smtClean="0">
              <a:solidFill>
                <a:schemeClr val="tx1"/>
              </a:solidFill>
            </a:rPr>
            <a:t>“</a:t>
          </a:r>
          <a:r>
            <a:rPr lang="hu-HU" sz="1400" kern="1200" dirty="0" smtClean="0">
              <a:solidFill>
                <a:schemeClr val="tx1"/>
              </a:solidFill>
            </a:rPr>
            <a:t>, amit az autótulajdonosoknak az autó méretétől és környezeti értékeitől függően kell megfizetni</a:t>
          </a:r>
          <a:endParaRPr lang="de-DE" sz="1400" kern="1200" dirty="0" smtClean="0">
            <a:solidFill>
              <a:schemeClr val="tx1"/>
            </a:solidFill>
          </a:endParaRPr>
        </a:p>
      </dsp:txBody>
      <dsp:txXfrm>
        <a:off x="328048" y="3422131"/>
        <a:ext cx="5712764" cy="427857"/>
      </dsp:txXfrm>
    </dsp:sp>
    <dsp:sp modelId="{9D0652AE-9180-470F-A91C-F67711A1DC50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205221"/>
              <a:satOff val="-2238"/>
              <a:lumOff val="2557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ED323EE-E877-4194-9799-6CCDE6091409}" type="datetimeFigureOut">
              <a:rPr lang="de-DE"/>
              <a:pPr>
                <a:defRPr/>
              </a:pPr>
              <a:t>16.12.2016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22626C-B6A5-42FB-84F9-3CCC8BF4CC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08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5739D4-6CBF-4888-B6CC-CB9B8E87C4A5}" type="datetimeFigureOut">
              <a:rPr lang="de-DE"/>
              <a:pPr>
                <a:defRPr/>
              </a:pPr>
              <a:t>16.12.2016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A3548A-E630-4C58-909C-291DA4A48E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778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DD02AC-EE98-4D76-A1AB-2915328E9DD2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3548A-E630-4C58-909C-291DA4A48EC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27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Full</a:t>
            </a:r>
            <a:r>
              <a:rPr lang="hu-HU" dirty="0" smtClean="0"/>
              <a:t>: már</a:t>
            </a:r>
            <a:r>
              <a:rPr lang="hu-HU" baseline="0" dirty="0" smtClean="0"/>
              <a:t> a város irányításába is be van olvadva  rendszer, innovatív technológiák vannak használva</a:t>
            </a:r>
          </a:p>
          <a:p>
            <a:r>
              <a:rPr lang="hu-HU" baseline="0" dirty="0" smtClean="0"/>
              <a:t>Pilot: </a:t>
            </a:r>
            <a:r>
              <a:rPr lang="hu-HU" baseline="0" dirty="0" err="1" smtClean="0"/>
              <a:t>Pilot</a:t>
            </a:r>
            <a:r>
              <a:rPr lang="hu-HU" baseline="0" dirty="0" smtClean="0"/>
              <a:t> fejlesztések, az irányítás már projektalapú a városházán (team), a helyi </a:t>
            </a:r>
            <a:r>
              <a:rPr lang="hu-HU" baseline="0" dirty="0" err="1" smtClean="0"/>
              <a:t>inovációs</a:t>
            </a:r>
            <a:r>
              <a:rPr lang="hu-HU" baseline="0" dirty="0" smtClean="0"/>
              <a:t> ökoszisztéma szoros együttműködik a vezetéssel</a:t>
            </a:r>
          </a:p>
          <a:p>
            <a:r>
              <a:rPr lang="hu-HU" baseline="0" dirty="0" smtClean="0"/>
              <a:t>Optimalizált: Osztályok közötti </a:t>
            </a:r>
            <a:r>
              <a:rPr lang="hu-HU" baseline="0" dirty="0" err="1" smtClean="0"/>
              <a:t>egyeztetéek</a:t>
            </a:r>
            <a:r>
              <a:rPr lang="hu-HU" baseline="0" dirty="0" smtClean="0"/>
              <a:t> vannak a több egységet érintő fejlesztéseknél, nemzetközi együttműködések tapasztalatcserére, van energiahatékonysági és </a:t>
            </a:r>
            <a:r>
              <a:rPr lang="hu-HU" baseline="0" dirty="0" err="1" smtClean="0"/>
              <a:t>közlekdési</a:t>
            </a:r>
            <a:r>
              <a:rPr lang="hu-HU" baseline="0" dirty="0" smtClean="0"/>
              <a:t> stratégia</a:t>
            </a:r>
          </a:p>
          <a:p>
            <a:endParaRPr lang="hu-HU" baseline="0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3548A-E630-4C58-909C-291DA4A48EC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086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A3548A-E630-4C58-909C-291DA4A48EC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42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 err="1" smtClean="0"/>
              <a:t>We</a:t>
            </a:r>
            <a:r>
              <a:rPr lang="de-DE" dirty="0" smtClean="0"/>
              <a:t> talk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carrot</a:t>
            </a:r>
            <a:r>
              <a:rPr lang="de-DE" dirty="0" smtClean="0"/>
              <a:t> &amp; Stick </a:t>
            </a:r>
            <a:r>
              <a:rPr lang="de-DE" dirty="0" err="1" smtClean="0"/>
              <a:t>Principle</a:t>
            </a:r>
            <a:r>
              <a:rPr lang="de-DE" dirty="0" smtClean="0"/>
              <a:t>:</a:t>
            </a:r>
            <a:endParaRPr lang="hu-HU" dirty="0" smtClean="0"/>
          </a:p>
          <a:p>
            <a:pPr>
              <a:spcBef>
                <a:spcPct val="0"/>
              </a:spcBef>
            </a:pPr>
            <a:r>
              <a:rPr lang="hu-HU" dirty="0" smtClean="0"/>
              <a:t>-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factors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attractive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technology</a:t>
            </a:r>
            <a:r>
              <a:rPr lang="de-DE" dirty="0" smtClean="0"/>
              <a:t>. So </a:t>
            </a:r>
            <a:r>
              <a:rPr lang="de-DE" dirty="0" err="1" smtClean="0"/>
              <a:t>called</a:t>
            </a:r>
            <a:r>
              <a:rPr lang="de-DE" dirty="0" smtClean="0"/>
              <a:t> pull-</a:t>
            </a:r>
            <a:r>
              <a:rPr lang="de-DE" dirty="0" err="1" smtClean="0"/>
              <a:t>factors</a:t>
            </a:r>
            <a:r>
              <a:rPr lang="de-DE" dirty="0" smtClean="0"/>
              <a:t>. </a:t>
            </a:r>
          </a:p>
          <a:p>
            <a:pPr>
              <a:spcBef>
                <a:spcPct val="0"/>
              </a:spcBef>
            </a:pPr>
            <a:r>
              <a:rPr lang="hu-HU" dirty="0" smtClean="0"/>
              <a:t>-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time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factors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unattractive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continue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practice</a:t>
            </a:r>
            <a:r>
              <a:rPr lang="de-DE" dirty="0" smtClean="0"/>
              <a:t>  -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push </a:t>
            </a:r>
            <a:r>
              <a:rPr lang="de-DE" dirty="0" err="1" smtClean="0"/>
              <a:t>factors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Smart </a:t>
            </a:r>
            <a:r>
              <a:rPr lang="de-DE" dirty="0" err="1" smtClean="0"/>
              <a:t>Policies</a:t>
            </a:r>
            <a:r>
              <a:rPr lang="de-DE" dirty="0" smtClean="0"/>
              <a:t> </a:t>
            </a:r>
            <a:r>
              <a:rPr lang="de-DE" dirty="0" err="1" smtClean="0"/>
              <a:t>encompass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pull </a:t>
            </a:r>
            <a:r>
              <a:rPr lang="de-DE" dirty="0" err="1" smtClean="0"/>
              <a:t>factors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good</a:t>
            </a:r>
            <a:r>
              <a:rPr lang="de-DE" dirty="0" smtClean="0"/>
              <a:t> push </a:t>
            </a:r>
            <a:r>
              <a:rPr lang="de-DE" dirty="0" err="1" smtClean="0"/>
              <a:t>factors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bring </a:t>
            </a:r>
            <a:r>
              <a:rPr lang="de-DE" dirty="0" err="1" smtClean="0"/>
              <a:t>citizens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companies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practice</a:t>
            </a:r>
            <a:endParaRPr lang="de-DE" dirty="0" smtClean="0"/>
          </a:p>
        </p:txBody>
      </p:sp>
      <p:sp>
        <p:nvSpPr>
          <p:cNvPr id="4403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D63E2B-3770-4CD6-AC51-297B648F34D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88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88896C-2BC7-4FF5-9FFF-1BD9D156592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8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 smtClean="0"/>
              <a:t>City </a:t>
            </a:r>
            <a:r>
              <a:rPr lang="de-DE" dirty="0" err="1" smtClean="0"/>
              <a:t>policy</a:t>
            </a:r>
            <a:r>
              <a:rPr lang="de-DE" dirty="0" smtClean="0"/>
              <a:t> </a:t>
            </a:r>
            <a:r>
              <a:rPr lang="de-DE" dirty="0" err="1" smtClean="0"/>
              <a:t>constantly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deal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question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individual </a:t>
            </a:r>
            <a:r>
              <a:rPr lang="de-DE" dirty="0" err="1" smtClean="0"/>
              <a:t>demands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larger </a:t>
            </a:r>
            <a:r>
              <a:rPr lang="de-DE" dirty="0" err="1" smtClean="0"/>
              <a:t>benefits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</a:t>
            </a:r>
            <a:r>
              <a:rPr lang="de-DE" dirty="0" err="1" smtClean="0"/>
              <a:t>society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Usually</a:t>
            </a:r>
            <a:r>
              <a:rPr lang="de-DE" dirty="0" smtClean="0"/>
              <a:t> </a:t>
            </a:r>
            <a:r>
              <a:rPr lang="de-DE" dirty="0" err="1" smtClean="0"/>
              <a:t>citizens</a:t>
            </a:r>
            <a:r>
              <a:rPr lang="de-DE" dirty="0" smtClean="0"/>
              <a:t> </a:t>
            </a:r>
            <a:r>
              <a:rPr lang="de-DE" dirty="0" err="1" smtClean="0"/>
              <a:t>seek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lives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do not </a:t>
            </a:r>
            <a:r>
              <a:rPr lang="de-DE" dirty="0" err="1" smtClean="0"/>
              <a:t>reflect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implications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citizen</a:t>
            </a:r>
            <a:r>
              <a:rPr lang="hu-HU" dirty="0" smtClean="0"/>
              <a:t>s.</a:t>
            </a:r>
            <a:endParaRPr lang="de-DE" dirty="0" smtClean="0"/>
          </a:p>
          <a:p>
            <a:pPr>
              <a:spcBef>
                <a:spcPct val="0"/>
              </a:spcBef>
            </a:pP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Urban </a:t>
            </a:r>
            <a:r>
              <a:rPr lang="de-DE" dirty="0" err="1" smtClean="0"/>
              <a:t>policy</a:t>
            </a:r>
            <a:r>
              <a:rPr lang="de-DE" dirty="0" smtClean="0"/>
              <a:t> </a:t>
            </a:r>
            <a:r>
              <a:rPr lang="de-DE" dirty="0" err="1" smtClean="0"/>
              <a:t>makers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larger </a:t>
            </a:r>
            <a:r>
              <a:rPr lang="de-DE" dirty="0" err="1" smtClean="0"/>
              <a:t>benefit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entire</a:t>
            </a:r>
            <a:r>
              <a:rPr lang="de-DE" dirty="0" smtClean="0"/>
              <a:t> </a:t>
            </a:r>
            <a:r>
              <a:rPr lang="de-DE" dirty="0" err="1" smtClean="0"/>
              <a:t>city</a:t>
            </a:r>
            <a:r>
              <a:rPr lang="de-DE" dirty="0" smtClean="0"/>
              <a:t> (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create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policies</a:t>
            </a:r>
            <a:r>
              <a:rPr lang="de-DE" dirty="0" smtClean="0"/>
              <a:t> </a:t>
            </a:r>
            <a:r>
              <a:rPr lang="de-DE" dirty="0" err="1" smtClean="0"/>
              <a:t>accordingly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(</a:t>
            </a:r>
            <a:r>
              <a:rPr lang="de-DE" dirty="0" err="1" smtClean="0"/>
              <a:t>some</a:t>
            </a:r>
            <a:r>
              <a:rPr lang="de-DE" dirty="0" smtClean="0"/>
              <a:t>) </a:t>
            </a:r>
            <a:r>
              <a:rPr lang="de-DE" dirty="0" err="1" smtClean="0"/>
              <a:t>individuals</a:t>
            </a:r>
            <a:r>
              <a:rPr lang="de-DE" dirty="0" smtClean="0"/>
              <a:t> will </a:t>
            </a:r>
            <a:r>
              <a:rPr lang="de-DE" dirty="0" err="1" smtClean="0"/>
              <a:t>face</a:t>
            </a:r>
            <a:r>
              <a:rPr lang="de-DE" dirty="0" smtClean="0"/>
              <a:t> </a:t>
            </a:r>
            <a:r>
              <a:rPr lang="de-DE" dirty="0" err="1" smtClean="0"/>
              <a:t>restrains</a:t>
            </a:r>
            <a:r>
              <a:rPr lang="de-DE" dirty="0" smtClean="0"/>
              <a:t> in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daily</a:t>
            </a:r>
            <a:r>
              <a:rPr lang="de-DE" dirty="0" smtClean="0"/>
              <a:t> </a:t>
            </a:r>
            <a:r>
              <a:rPr lang="de-DE" dirty="0" err="1" smtClean="0"/>
              <a:t>life</a:t>
            </a:r>
            <a:r>
              <a:rPr lang="de-DE" dirty="0" smtClean="0"/>
              <a:t>, </a:t>
            </a:r>
            <a:r>
              <a:rPr lang="de-DE" dirty="0" err="1" smtClean="0"/>
              <a:t>when</a:t>
            </a:r>
            <a:r>
              <a:rPr lang="de-DE" dirty="0" smtClean="0"/>
              <a:t> a </a:t>
            </a:r>
            <a:r>
              <a:rPr lang="de-DE" dirty="0" err="1" smtClean="0"/>
              <a:t>policy</a:t>
            </a:r>
            <a:r>
              <a:rPr lang="de-DE" dirty="0" smtClean="0"/>
              <a:t> on </a:t>
            </a:r>
            <a:r>
              <a:rPr lang="de-DE" dirty="0" err="1" smtClean="0"/>
              <a:t>sustainability</a:t>
            </a:r>
            <a:r>
              <a:rPr lang="de-DE" dirty="0" smtClean="0"/>
              <a:t> </a:t>
            </a:r>
            <a:r>
              <a:rPr lang="de-DE" dirty="0" err="1" smtClean="0"/>
              <a:t>comes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practice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-&gt; Higher </a:t>
            </a:r>
            <a:r>
              <a:rPr lang="de-DE" dirty="0" err="1" smtClean="0"/>
              <a:t>prices</a:t>
            </a:r>
            <a:r>
              <a:rPr lang="de-DE" dirty="0" smtClean="0"/>
              <a:t> 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-&gt;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comfort</a:t>
            </a: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-&gt; etc.</a:t>
            </a:r>
          </a:p>
          <a:p>
            <a:pPr>
              <a:spcBef>
                <a:spcPct val="0"/>
              </a:spcBef>
            </a:pPr>
            <a:endParaRPr lang="de-DE" dirty="0" smtClean="0"/>
          </a:p>
          <a:p>
            <a:pPr>
              <a:spcBef>
                <a:spcPct val="0"/>
              </a:spcBef>
            </a:pPr>
            <a:r>
              <a:rPr lang="de-DE" dirty="0" smtClean="0"/>
              <a:t>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policy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,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benefits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majority</a:t>
            </a:r>
            <a:r>
              <a:rPr lang="de-DE" dirty="0" smtClean="0"/>
              <a:t> </a:t>
            </a:r>
            <a:r>
              <a:rPr lang="de-DE" dirty="0" err="1" smtClean="0"/>
              <a:t>outweigh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drawbacks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minority</a:t>
            </a:r>
            <a:r>
              <a:rPr lang="de-DE" dirty="0" smtClean="0"/>
              <a:t>.</a:t>
            </a:r>
          </a:p>
          <a:p>
            <a:pPr>
              <a:spcBef>
                <a:spcPct val="0"/>
              </a:spcBef>
            </a:pPr>
            <a:r>
              <a:rPr lang="de-DE" dirty="0" smtClean="0"/>
              <a:t>In order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happen, </a:t>
            </a:r>
            <a:r>
              <a:rPr lang="de-DE" dirty="0" err="1" smtClean="0"/>
              <a:t>usually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regulatios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incentives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issue</a:t>
            </a:r>
            <a:r>
              <a:rPr lang="de-DE" dirty="0" smtClean="0"/>
              <a:t>. </a:t>
            </a:r>
            <a:r>
              <a:rPr lang="de-DE" dirty="0" err="1" smtClean="0"/>
              <a:t>Together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actually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behavior</a:t>
            </a:r>
            <a:r>
              <a:rPr lang="de-DE" dirty="0" smtClean="0"/>
              <a:t>.</a:t>
            </a:r>
          </a:p>
        </p:txBody>
      </p:sp>
      <p:sp>
        <p:nvSpPr>
          <p:cNvPr id="491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A13867-F576-4BAF-9CA3-8A91B887D72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7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60375" y="476250"/>
            <a:ext cx="82232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460375" y="3124200"/>
            <a:ext cx="82232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534988"/>
            <a:ext cx="8223250" cy="1044575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5" y="1754188"/>
            <a:ext cx="8223250" cy="5397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375" y="1773238"/>
            <a:ext cx="4035425" cy="409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5425" cy="409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75" y="382588"/>
            <a:ext cx="8223250" cy="431800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60375" y="1773238"/>
            <a:ext cx="8223250" cy="4092575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B5DE0-5175-434B-BEE1-A262E8A91F36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7ABB8-7C68-450D-B9B1-120A45B898E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83BE6-432F-49FA-B28C-554129132E89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57FE3-4867-4277-ADFC-CB8C74502FF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75" y="390640"/>
            <a:ext cx="822325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41816-F9FF-400C-8314-D2F6FDCFF5D6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63689-0F1A-44CE-ABF0-EB836F5407C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1CD7-D06E-4351-897E-C48607B38A29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73D10-561C-4FEB-9977-F2479198477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1732-CD09-4603-919A-DC01209F903D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BDEF3-9DB8-4D48-B4AC-7FCB14C39C9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DC27-0902-4AA3-AB32-50927A72C430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59DE-F45E-4015-80FA-B1BF64D4695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458FA-94B4-4EE4-84EB-D8BB46B117F7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F5642-1C77-4529-B6DD-3949478E7D5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5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83FC9-B958-42F9-BB8F-0A42EC9FF39E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2CE38-D3E3-4468-9472-7D7401E9DC0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7BD5-536A-465C-A107-9E214EF39013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27CDD-E295-4204-BF8D-409B22E622A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2C24-E030-4D82-AE82-CC8F4C8CC3D4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852C3-9328-4CB9-A217-63F43B98843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5607-4254-4D89-905A-CFFF43A6FC83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7D3E7-7F40-44D5-913F-56A951A9099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5232B-2B26-45A7-9CAE-B8E6E8CDA978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A262-6AA1-4E62-A89F-933A9E2CE56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75" y="390640"/>
            <a:ext cx="822325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375" y="1906588"/>
            <a:ext cx="40354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6588"/>
            <a:ext cx="40354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4EE72-6D79-46A3-A6AD-683B09E8976D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F529-48EF-4453-934D-79EC2F549A2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DC6C3-2577-4288-9573-1D59007C3A68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04D6-349E-43D2-86FC-733252C46B4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52014-A1AF-4D28-AD83-C067D088D439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736E3-828A-4811-8733-410B2EE296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E8D3D-7C16-4684-BBA1-00930ACC6445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FB0-D2FB-4D3D-BE03-C5C62390F6C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BA85F-FA92-43B2-B8BE-BDB442B81A8A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861F-C1F5-497B-9FFB-E9EA958E88B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EC93-077F-4707-95F3-A3324584788E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9FB6-EBFD-4B9F-8F18-265337F053F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5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49E3E-2A2A-4FA1-AE98-5D6DC528CE2F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05E8-CADF-4064-8895-B9FE1184411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1A6FC-C3CD-4766-B4B2-F2EC67C92B4C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51F00-C528-42A8-98C1-A06E5073D25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DB2E2-7555-47FF-8DFD-8AC46299091C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6166-A91B-436A-AAB1-C257F7D8E8D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4FC3E-2B0C-468D-B363-83400CC19F04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E5A62-3B2D-498C-BE8E-63CA348CC2A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75" y="390640"/>
            <a:ext cx="822325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8AF34-5E1D-4B3C-99B7-812069E85329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3C265-70F6-4F29-BF74-6E47861E28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1E029-9C67-41D0-BF26-176FE841283E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8428-F407-4C3F-AD3B-7E86ED1E56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4894-11A5-445B-B06B-8F2BE2848A9F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C3D8-CB10-4179-8E94-9C943822AF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22989-D7FE-44E4-B214-2CA77B9C0A7D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FEF75-1945-4BA0-8689-1448B16408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9A2A-55B1-4498-B6AB-4D46C3B9E19D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930FB-6F13-483C-B95E-8E908A6EE7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0EDD5-9358-4CB1-95D3-314D571D2682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383B-00BC-46AE-90E9-114EE6C292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183A-BB77-4857-A9CD-94D2F5174D4B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13093-6465-450E-B05C-D1E682337E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CEE82-4A64-4438-8E53-D6EBE4AC41A8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321A3-8A58-4653-A2C5-B8ED416F06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5335C-0C95-4CBC-A165-2FDB8359B90E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8E62-19B6-43EA-BEC7-E8EB404290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2BE9-2E23-45C1-90C7-E7ECCD3C4478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78B9-D5D0-4DFC-BB69-A06CAAB40C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6B902-28C8-487E-A350-C700C3EF92BB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BE5B-1AED-4C84-A104-373BB07443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4B8C2-D44C-46AE-B493-CC85894CCA9E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A5F0B-15F5-468A-AA94-2262054DF3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375" y="390640"/>
            <a:ext cx="8223250" cy="914400"/>
          </a:xfrm>
        </p:spPr>
        <p:txBody>
          <a:bodyPr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60375" y="1906588"/>
            <a:ext cx="8223250" cy="3959225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60375" y="476250"/>
            <a:ext cx="82232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60375" y="2852738"/>
            <a:ext cx="82232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Line 4"/>
          <p:cNvSpPr>
            <a:spLocks noChangeShapeType="1"/>
          </p:cNvSpPr>
          <p:nvPr userDrawn="1"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55613" y="6315075"/>
            <a:ext cx="2159000" cy="1222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800" b="0">
                <a:solidFill>
                  <a:srgbClr val="A8AFAF"/>
                </a:solidFill>
                <a:latin typeface="Frutiger LT Com 55 Roman" pitchFamily="34" charset="0"/>
                <a:cs typeface="Arial" pitchFamily="34" charset="0"/>
              </a:rPr>
              <a:t>© Fraunhofer IAO, IAT Universität Stuttgart</a:t>
            </a:r>
          </a:p>
        </p:txBody>
      </p:sp>
      <p:pic>
        <p:nvPicPr>
          <p:cNvPr id="8" name="Picture 2" descr="ia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525" y="6219825"/>
            <a:ext cx="1552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534988"/>
            <a:ext cx="8223250" cy="1044575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51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5" y="1754188"/>
            <a:ext cx="8223250" cy="5397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390525"/>
            <a:ext cx="822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906588"/>
            <a:ext cx="82232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1029" name="Picture 13" descr="ia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42200" y="6323013"/>
            <a:ext cx="1241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778" r:id="rId2"/>
    <p:sldLayoutId id="2147483779" r:id="rId3"/>
    <p:sldLayoutId id="2147483780" r:id="rId4"/>
    <p:sldLayoutId id="2147483781" r:id="rId5"/>
    <p:sldLayoutId id="2147483782" r:id="rId6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268288" indent="-268288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219200" indent="-23495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644650" indent="-246063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2066925" indent="-242888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2489200" indent="-242888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29464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34036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8608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4318000" indent="-242888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382588"/>
            <a:ext cx="8223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773238"/>
            <a:ext cx="822325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55613" y="6315075"/>
            <a:ext cx="2159000" cy="1222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800" b="0">
                <a:solidFill>
                  <a:srgbClr val="A8AFAF"/>
                </a:solidFill>
                <a:latin typeface="Frutiger LT Com 55 Roman" pitchFamily="34" charset="0"/>
                <a:cs typeface="Arial" pitchFamily="34" charset="0"/>
              </a:rPr>
              <a:t>© Fraunhofer IAO, IAT Universität Stuttgart</a:t>
            </a:r>
          </a:p>
        </p:txBody>
      </p:sp>
      <p:sp>
        <p:nvSpPr>
          <p:cNvPr id="1030" name="Textfeld 6"/>
          <p:cNvSpPr txBox="1">
            <a:spLocks noChangeArrowheads="1"/>
          </p:cNvSpPr>
          <p:nvPr userDrawn="1"/>
        </p:nvSpPr>
        <p:spPr bwMode="auto">
          <a:xfrm>
            <a:off x="3851275" y="6345238"/>
            <a:ext cx="1152525" cy="2159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2442B87D-F426-4EBD-AD53-E3EC27231A36}" type="slidenum">
              <a:rPr lang="de-DE" sz="800" b="0">
                <a:solidFill>
                  <a:srgbClr val="A8AFAF"/>
                </a:solidFill>
                <a:latin typeface="Frutiger LT Com 55 Roman" pitchFamily="34" charset="0"/>
                <a:cs typeface="Arial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de-DE" sz="800" b="0">
              <a:solidFill>
                <a:srgbClr val="A8AFAF"/>
              </a:solidFill>
              <a:latin typeface="Frutiger LT Com 55 Roman" pitchFamily="34" charset="0"/>
              <a:cs typeface="Arial" pitchFamily="34" charset="0"/>
            </a:endParaRPr>
          </a:p>
        </p:txBody>
      </p:sp>
      <p:pic>
        <p:nvPicPr>
          <p:cNvPr id="8199" name="Picture 2" descr="ia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21525" y="6219825"/>
            <a:ext cx="1552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531813" indent="-261938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800100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1079500" indent="-277813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15367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19939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4511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29083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048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D70D80C-1A2E-45A2-B253-B556E58FAA1F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C719AD-CB52-43B2-AEBA-399330CA647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277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93A8466-D210-4378-9845-C186E6E9673D}" type="datetimeFigureOut">
              <a:rPr lang="de-DE"/>
              <a:pPr>
                <a:defRPr/>
              </a:pPr>
              <a:t>16.12.2016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29C3E37-9CB4-42F8-B9FC-00428656920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5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171FD1D-1457-4C9C-8B3F-75D3CEB53637}" type="datetimeFigureOut">
              <a:rPr lang="en-GB"/>
              <a:pPr>
                <a:defRPr/>
              </a:pPr>
              <a:t>16/12/2016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A8EB26D-EF0C-4C9E-BDF2-42BC7C37B6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4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9.jpeg"/><Relationship Id="rId7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4.xml"/><Relationship Id="rId7" Type="http://schemas.openxmlformats.org/officeDocument/2006/relationships/image" Target="../media/image4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1.xml"/><Relationship Id="rId4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hyperlink" Target="http://upload.wikimedia.org/wikipedia/commons/1/16/Amsterdam_charging_station.jpg" TargetMode="Externa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8.jpeg"/><Relationship Id="rId10" Type="http://schemas.openxmlformats.org/officeDocument/2006/relationships/diagramLayout" Target="../diagrams/layout2.xml"/><Relationship Id="rId4" Type="http://schemas.openxmlformats.org/officeDocument/2006/relationships/image" Target="../media/image4.jpg"/><Relationship Id="rId9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4.jpg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3.jpeg"/><Relationship Id="rId2" Type="http://schemas.openxmlformats.org/officeDocument/2006/relationships/hyperlink" Target="http://www.sol.de/_/tools/picview.html?_CMELEM=1681938" TargetMode="External"/><Relationship Id="rId1" Type="http://schemas.openxmlformats.org/officeDocument/2006/relationships/slideLayout" Target="../slideLayouts/slideLayout4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3.jpeg"/><Relationship Id="rId5" Type="http://schemas.openxmlformats.org/officeDocument/2006/relationships/diagramData" Target="../diagrams/data3.xml"/><Relationship Id="rId10" Type="http://schemas.openxmlformats.org/officeDocument/2006/relationships/image" Target="../media/image28.jpeg"/><Relationship Id="rId4" Type="http://schemas.openxmlformats.org/officeDocument/2006/relationships/image" Target="../media/image32.jpeg"/><Relationship Id="rId9" Type="http://schemas.microsoft.com/office/2007/relationships/diagramDrawing" Target="../diagrams/drawin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Nagy.istvan@miskolcholding.hu" TargetMode="External"/><Relationship Id="rId7" Type="http://schemas.openxmlformats.org/officeDocument/2006/relationships/image" Target="../media/image4.jpg"/><Relationship Id="rId2" Type="http://schemas.openxmlformats.org/officeDocument/2006/relationships/hyperlink" Target="mailto:hegedusa@miskolcph.hu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jpeg"/><Relationship Id="rId5" Type="http://schemas.openxmlformats.org/officeDocument/2006/relationships/image" Target="../media/image36.png"/><Relationship Id="rId4" Type="http://schemas.openxmlformats.org/officeDocument/2006/relationships/hyperlink" Target="http://urbact.eu/smartimpac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mourban.eu/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s://fbcdn-photos-a-a.akamaihd.net/hphotos-ak-frc3/t31.0-0/p480x480/10273330_660709163984168_424964575687029076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" y="1"/>
            <a:ext cx="9153525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52352" y="476672"/>
            <a:ext cx="6264696" cy="28803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Okos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város a technológián túl</a:t>
            </a: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  <a:latin typeface="Frutiger LT Com 45 Light" panose="020B0303030504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u-H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Frutiger LT Com 45 Light" panose="020B0303030504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URBACT </a:t>
            </a: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III </a:t>
            </a: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Infónap</a:t>
            </a: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Budapest, 2016. december  </a:t>
            </a: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16.</a:t>
            </a:r>
            <a:endParaRPr lang="hu-HU" sz="2400" b="1" dirty="0">
              <a:solidFill>
                <a:schemeClr val="tx1">
                  <a:lumMod val="75000"/>
                  <a:lumOff val="25000"/>
                </a:schemeClr>
              </a:solidFill>
              <a:latin typeface="Frutiger LT Com 45 Light" panose="020B0303030504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hu-HU" sz="300" dirty="0" smtClean="0">
              <a:solidFill>
                <a:schemeClr val="tx1">
                  <a:lumMod val="75000"/>
                  <a:lumOff val="25000"/>
                </a:schemeClr>
              </a:solidFill>
              <a:latin typeface="Frutiger LT Com 45 Light" panose="020B0303030504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Nagy </a:t>
            </a:r>
            <a:r>
              <a:rPr lang="hu-H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István</a:t>
            </a:r>
            <a:endParaRPr lang="hu-HU" sz="1600" dirty="0">
              <a:solidFill>
                <a:schemeClr val="tx1">
                  <a:lumMod val="75000"/>
                  <a:lumOff val="25000"/>
                </a:schemeClr>
              </a:solidFill>
              <a:latin typeface="Frutiger LT Com 45 Light" panose="020B0303030504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Miskolc Holding </a:t>
            </a:r>
            <a:r>
              <a:rPr lang="hu-H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Zrt</a:t>
            </a:r>
            <a:r>
              <a:rPr lang="hu-H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utiger LT Com 45 Light" panose="020B0303030504020204" pitchFamily="34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0" y="1052737"/>
            <a:ext cx="7884368" cy="360039"/>
          </a:xfrm>
          <a:prstGeom prst="rect">
            <a:avLst/>
          </a:prstGeom>
          <a:solidFill>
            <a:schemeClr val="tx2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900" dirty="0" err="1" smtClean="0"/>
              <a:t>Transznac</a:t>
            </a:r>
            <a:r>
              <a:rPr lang="hu-HU" sz="1900" dirty="0" smtClean="0"/>
              <a:t>. </a:t>
            </a:r>
            <a:r>
              <a:rPr lang="hu-HU" sz="1900" dirty="0" smtClean="0"/>
              <a:t>találkozók: </a:t>
            </a:r>
            <a:r>
              <a:rPr lang="hu-HU" sz="1900" dirty="0" smtClean="0"/>
              <a:t>LP (</a:t>
            </a:r>
            <a:r>
              <a:rPr lang="hu-HU" sz="1900" dirty="0" err="1" smtClean="0"/>
              <a:t>Machester</a:t>
            </a:r>
            <a:r>
              <a:rPr lang="hu-HU" sz="1900" dirty="0" smtClean="0"/>
              <a:t>) &amp; Lead </a:t>
            </a:r>
            <a:r>
              <a:rPr lang="hu-HU" sz="1900" dirty="0" err="1" smtClean="0"/>
              <a:t>expert</a:t>
            </a:r>
            <a:r>
              <a:rPr lang="hu-HU" sz="1900" dirty="0" smtClean="0"/>
              <a:t>: </a:t>
            </a:r>
            <a:r>
              <a:rPr lang="hu-HU" sz="1900" dirty="0" err="1" smtClean="0"/>
              <a:t>Alanus</a:t>
            </a:r>
            <a:r>
              <a:rPr lang="hu-HU" sz="1900" dirty="0" smtClean="0"/>
              <a:t> von </a:t>
            </a:r>
            <a:r>
              <a:rPr lang="hu-HU" sz="1900" dirty="0" err="1" smtClean="0"/>
              <a:t>Radeczki</a:t>
            </a:r>
            <a:endParaRPr lang="de-DE" sz="1900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163513" y="5765800"/>
            <a:ext cx="8721725" cy="15875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7884368" y="1052736"/>
            <a:ext cx="1259632" cy="360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smtClean="0"/>
              <a:t>Eredmény</a:t>
            </a:r>
            <a:endParaRPr lang="de-DE" sz="2000" dirty="0"/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6804819" y="3248819"/>
            <a:ext cx="3671888" cy="431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i="1" dirty="0">
                <a:solidFill>
                  <a:schemeClr val="tx1"/>
                </a:solidFill>
              </a:rPr>
              <a:t>5 </a:t>
            </a:r>
            <a:r>
              <a:rPr lang="hu-HU" b="1" i="1" dirty="0" smtClean="0">
                <a:solidFill>
                  <a:schemeClr val="tx1"/>
                </a:solidFill>
              </a:rPr>
              <a:t>tematikus jelentés</a:t>
            </a:r>
            <a:endParaRPr lang="de-DE" b="1" i="1" dirty="0">
              <a:solidFill>
                <a:schemeClr val="tx1"/>
              </a:solidFill>
            </a:endParaRPr>
          </a:p>
        </p:txBody>
      </p:sp>
      <p:sp>
        <p:nvSpPr>
          <p:cNvPr id="69637" name="Textfeld 45"/>
          <p:cNvSpPr txBox="1">
            <a:spLocks noChangeArrowheads="1"/>
          </p:cNvSpPr>
          <p:nvPr/>
        </p:nvSpPr>
        <p:spPr bwMode="auto">
          <a:xfrm>
            <a:off x="90488" y="5449888"/>
            <a:ext cx="909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May 2016</a:t>
            </a:r>
          </a:p>
        </p:txBody>
      </p:sp>
      <p:sp>
        <p:nvSpPr>
          <p:cNvPr id="69638" name="Textfeld 47"/>
          <p:cNvSpPr txBox="1">
            <a:spLocks noChangeArrowheads="1"/>
          </p:cNvSpPr>
          <p:nvPr/>
        </p:nvSpPr>
        <p:spPr bwMode="auto">
          <a:xfrm>
            <a:off x="7937500" y="5467350"/>
            <a:ext cx="9096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alibri" pitchFamily="34" charset="0"/>
              </a:rPr>
              <a:t>May 2018</a:t>
            </a:r>
          </a:p>
        </p:txBody>
      </p:sp>
      <p:sp>
        <p:nvSpPr>
          <p:cNvPr id="69640" name="Textfeld 49"/>
          <p:cNvSpPr txBox="1">
            <a:spLocks noChangeArrowheads="1"/>
          </p:cNvSpPr>
          <p:nvPr/>
        </p:nvSpPr>
        <p:spPr bwMode="auto">
          <a:xfrm>
            <a:off x="241300" y="188913"/>
            <a:ext cx="77142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err="1" smtClean="0">
                <a:solidFill>
                  <a:srgbClr val="00B050"/>
                </a:solidFill>
                <a:latin typeface="Calibri" pitchFamily="34" charset="0"/>
              </a:rPr>
              <a:t>SmartImpact</a:t>
            </a:r>
            <a:r>
              <a:rPr lang="hu-HU" sz="3200" b="1" dirty="0" smtClean="0">
                <a:solidFill>
                  <a:srgbClr val="00B050"/>
                </a:solidFill>
                <a:latin typeface="Calibri" pitchFamily="34" charset="0"/>
              </a:rPr>
              <a:t> működési modell: projektszint </a:t>
            </a:r>
            <a:endParaRPr lang="de-DE" sz="32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696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488" y="2246313"/>
            <a:ext cx="985837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5413" y="2246313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7988" y="2246313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" y="2246313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5225" y="2246313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6" name="Textfeld 1"/>
          <p:cNvSpPr txBox="1">
            <a:spLocks noChangeArrowheads="1"/>
          </p:cNvSpPr>
          <p:nvPr/>
        </p:nvSpPr>
        <p:spPr bwMode="auto">
          <a:xfrm>
            <a:off x="475751" y="1558925"/>
            <a:ext cx="12329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 dirty="0" smtClean="0">
                <a:latin typeface="Calibri" pitchFamily="34" charset="0"/>
              </a:rPr>
              <a:t>Támogató</a:t>
            </a:r>
          </a:p>
          <a:p>
            <a:pPr algn="ctr"/>
            <a:r>
              <a:rPr lang="hu-HU" sz="1400" b="1" dirty="0" smtClean="0">
                <a:latin typeface="Calibri" pitchFamily="34" charset="0"/>
              </a:rPr>
              <a:t>szabályozások</a:t>
            </a:r>
            <a:endParaRPr lang="de-DE" sz="1400" b="1" dirty="0">
              <a:latin typeface="Calibri" pitchFamily="34" charset="0"/>
            </a:endParaRPr>
          </a:p>
        </p:txBody>
      </p:sp>
      <p:sp>
        <p:nvSpPr>
          <p:cNvPr id="69647" name="Textfeld 55"/>
          <p:cNvSpPr txBox="1">
            <a:spLocks noChangeArrowheads="1"/>
          </p:cNvSpPr>
          <p:nvPr/>
        </p:nvSpPr>
        <p:spPr bwMode="auto">
          <a:xfrm>
            <a:off x="2145598" y="1558925"/>
            <a:ext cx="939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 dirty="0" smtClean="0">
                <a:latin typeface="Calibri" pitchFamily="34" charset="0"/>
              </a:rPr>
              <a:t>Szervezet-</a:t>
            </a:r>
          </a:p>
          <a:p>
            <a:pPr algn="ctr"/>
            <a:r>
              <a:rPr lang="hu-HU" sz="1400" b="1" dirty="0" smtClean="0">
                <a:latin typeface="Calibri" pitchFamily="34" charset="0"/>
              </a:rPr>
              <a:t>fejlesztés</a:t>
            </a:r>
            <a:endParaRPr lang="de-DE" sz="1400" b="1" dirty="0">
              <a:latin typeface="Calibri" pitchFamily="34" charset="0"/>
            </a:endParaRPr>
          </a:p>
        </p:txBody>
      </p:sp>
      <p:sp>
        <p:nvSpPr>
          <p:cNvPr id="69648" name="Textfeld 56"/>
          <p:cNvSpPr txBox="1">
            <a:spLocks noChangeArrowheads="1"/>
          </p:cNvSpPr>
          <p:nvPr/>
        </p:nvSpPr>
        <p:spPr bwMode="auto">
          <a:xfrm>
            <a:off x="6626967" y="1681063"/>
            <a:ext cx="12780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 dirty="0" smtClean="0">
                <a:latin typeface="Calibri" pitchFamily="34" charset="0"/>
              </a:rPr>
              <a:t>Adatintegráció</a:t>
            </a:r>
            <a:endParaRPr lang="de-DE" sz="1400" b="1" dirty="0">
              <a:latin typeface="Calibri" pitchFamily="34" charset="0"/>
            </a:endParaRPr>
          </a:p>
        </p:txBody>
      </p:sp>
      <p:sp>
        <p:nvSpPr>
          <p:cNvPr id="69649" name="Textfeld 57"/>
          <p:cNvSpPr txBox="1">
            <a:spLocks noChangeArrowheads="1"/>
          </p:cNvSpPr>
          <p:nvPr/>
        </p:nvSpPr>
        <p:spPr bwMode="auto">
          <a:xfrm>
            <a:off x="5133861" y="1609636"/>
            <a:ext cx="1173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 dirty="0" smtClean="0">
                <a:latin typeface="Calibri" pitchFamily="34" charset="0"/>
              </a:rPr>
              <a:t>Innovációs </a:t>
            </a:r>
          </a:p>
          <a:p>
            <a:pPr algn="ctr"/>
            <a:r>
              <a:rPr lang="hu-HU" sz="1400" b="1" dirty="0" smtClean="0">
                <a:latin typeface="Calibri" pitchFamily="34" charset="0"/>
              </a:rPr>
              <a:t>ökoszisztéma</a:t>
            </a:r>
            <a:endParaRPr lang="de-DE" sz="1400" b="1" dirty="0">
              <a:latin typeface="Calibri" pitchFamily="34" charset="0"/>
            </a:endParaRPr>
          </a:p>
        </p:txBody>
      </p:sp>
      <p:sp>
        <p:nvSpPr>
          <p:cNvPr id="69650" name="Textfeld 58"/>
          <p:cNvSpPr txBox="1">
            <a:spLocks noChangeArrowheads="1"/>
          </p:cNvSpPr>
          <p:nvPr/>
        </p:nvSpPr>
        <p:spPr bwMode="auto">
          <a:xfrm>
            <a:off x="3492500" y="1484784"/>
            <a:ext cx="14176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 dirty="0" smtClean="0">
                <a:latin typeface="Calibri" pitchFamily="34" charset="0"/>
              </a:rPr>
              <a:t>Innovatív megoldások finanszírozása</a:t>
            </a:r>
            <a:endParaRPr lang="de-DE" sz="1400" b="1" dirty="0">
              <a:latin typeface="Calibri" pitchFamily="34" charset="0"/>
            </a:endParaRPr>
          </a:p>
        </p:txBody>
      </p:sp>
      <p:sp>
        <p:nvSpPr>
          <p:cNvPr id="69651" name="Textfeld 3"/>
          <p:cNvSpPr txBox="1">
            <a:spLocks noChangeArrowheads="1"/>
          </p:cNvSpPr>
          <p:nvPr/>
        </p:nvSpPr>
        <p:spPr bwMode="auto">
          <a:xfrm>
            <a:off x="468313" y="4881563"/>
            <a:ext cx="1247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L: Stockholm</a:t>
            </a:r>
            <a:br>
              <a:rPr lang="de-DE" sz="1600">
                <a:latin typeface="Calibri" pitchFamily="34" charset="0"/>
              </a:rPr>
            </a:br>
            <a:r>
              <a:rPr lang="de-DE" sz="1600">
                <a:latin typeface="Calibri" pitchFamily="34" charset="0"/>
              </a:rPr>
              <a:t>F: Suceava</a:t>
            </a:r>
          </a:p>
        </p:txBody>
      </p:sp>
      <p:sp>
        <p:nvSpPr>
          <p:cNvPr id="69652" name="Textfeld 59"/>
          <p:cNvSpPr txBox="1">
            <a:spLocks noChangeArrowheads="1"/>
          </p:cNvSpPr>
          <p:nvPr/>
        </p:nvSpPr>
        <p:spPr bwMode="auto">
          <a:xfrm>
            <a:off x="6581775" y="4883150"/>
            <a:ext cx="1368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L: Guadalajara</a:t>
            </a:r>
            <a:br>
              <a:rPr lang="de-DE" sz="1600">
                <a:latin typeface="Calibri" pitchFamily="34" charset="0"/>
              </a:rPr>
            </a:br>
            <a:r>
              <a:rPr lang="de-DE" sz="1600">
                <a:latin typeface="Calibri" pitchFamily="34" charset="0"/>
              </a:rPr>
              <a:t>F: Miskolc</a:t>
            </a:r>
          </a:p>
        </p:txBody>
      </p:sp>
      <p:sp>
        <p:nvSpPr>
          <p:cNvPr id="69653" name="Textfeld 60"/>
          <p:cNvSpPr txBox="1">
            <a:spLocks noChangeArrowheads="1"/>
          </p:cNvSpPr>
          <p:nvPr/>
        </p:nvSpPr>
        <p:spPr bwMode="auto">
          <a:xfrm>
            <a:off x="5246688" y="4857750"/>
            <a:ext cx="9477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L: Porto</a:t>
            </a:r>
            <a:br>
              <a:rPr lang="de-DE" sz="1600">
                <a:latin typeface="Calibri" pitchFamily="34" charset="0"/>
              </a:rPr>
            </a:br>
            <a:r>
              <a:rPr lang="de-DE" sz="1600">
                <a:latin typeface="Calibri" pitchFamily="34" charset="0"/>
              </a:rPr>
              <a:t>F: Zagreb</a:t>
            </a:r>
          </a:p>
        </p:txBody>
      </p:sp>
      <p:sp>
        <p:nvSpPr>
          <p:cNvPr id="69654" name="Textfeld 61"/>
          <p:cNvSpPr txBox="1">
            <a:spLocks noChangeArrowheads="1"/>
          </p:cNvSpPr>
          <p:nvPr/>
        </p:nvSpPr>
        <p:spPr bwMode="auto">
          <a:xfrm>
            <a:off x="2068513" y="4881563"/>
            <a:ext cx="1089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L: Dublin</a:t>
            </a:r>
            <a:br>
              <a:rPr lang="de-DE" sz="1600">
                <a:latin typeface="Calibri" pitchFamily="34" charset="0"/>
              </a:rPr>
            </a:br>
            <a:r>
              <a:rPr lang="de-DE" sz="1600">
                <a:latin typeface="Calibri" pitchFamily="34" charset="0"/>
              </a:rPr>
              <a:t>F: Smolyan</a:t>
            </a:r>
          </a:p>
        </p:txBody>
      </p:sp>
      <p:sp>
        <p:nvSpPr>
          <p:cNvPr id="69655" name="Textfeld 62"/>
          <p:cNvSpPr txBox="1">
            <a:spLocks noChangeArrowheads="1"/>
          </p:cNvSpPr>
          <p:nvPr/>
        </p:nvSpPr>
        <p:spPr bwMode="auto">
          <a:xfrm>
            <a:off x="3513138" y="4895850"/>
            <a:ext cx="13763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Calibri" pitchFamily="34" charset="0"/>
              </a:rPr>
              <a:t>L: Eindhoven</a:t>
            </a:r>
            <a:br>
              <a:rPr lang="de-DE" sz="1600">
                <a:latin typeface="Calibri" pitchFamily="34" charset="0"/>
              </a:rPr>
            </a:br>
            <a:r>
              <a:rPr lang="de-DE" sz="1600">
                <a:latin typeface="Calibri" pitchFamily="34" charset="0"/>
              </a:rPr>
              <a:t>F: Manchester</a:t>
            </a:r>
          </a:p>
        </p:txBody>
      </p:sp>
      <p:pic>
        <p:nvPicPr>
          <p:cNvPr id="64" name="Picture 2" descr="http://www.erlang-factory.com/static/upload/media/1399643822565532stockholm.gif"/>
          <p:cNvPicPr>
            <a:picLocks noChangeAspect="1" noChangeArrowheads="1"/>
          </p:cNvPicPr>
          <p:nvPr/>
        </p:nvPicPr>
        <p:blipFill rotWithShape="1">
          <a:blip r:embed="rId7" cstate="print"/>
          <a:srcRect l="17338" r="9897"/>
          <a:stretch/>
        </p:blipFill>
        <p:spPr bwMode="auto">
          <a:xfrm>
            <a:off x="481013" y="3357563"/>
            <a:ext cx="1220787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feld 5"/>
          <p:cNvSpPr txBox="1"/>
          <p:nvPr/>
        </p:nvSpPr>
        <p:spPr>
          <a:xfrm>
            <a:off x="481013" y="4306888"/>
            <a:ext cx="1220787" cy="461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chemeClr val="bg1"/>
                </a:solidFill>
                <a:latin typeface="+mn-lt"/>
              </a:rPr>
              <a:t>Stockholm</a:t>
            </a:r>
            <a:br>
              <a:rPr lang="de-DE" sz="1200" b="1" dirty="0">
                <a:solidFill>
                  <a:schemeClr val="bg1"/>
                </a:solidFill>
                <a:latin typeface="+mn-lt"/>
              </a:rPr>
            </a:br>
            <a:r>
              <a:rPr lang="de-DE" sz="1200" b="1" dirty="0" err="1">
                <a:solidFill>
                  <a:schemeClr val="bg1"/>
                </a:solidFill>
                <a:latin typeface="+mn-lt"/>
              </a:rPr>
              <a:t>Oct</a:t>
            </a:r>
            <a:r>
              <a:rPr lang="de-DE" sz="1200" b="1" dirty="0">
                <a:solidFill>
                  <a:schemeClr val="bg1"/>
                </a:solidFill>
                <a:latin typeface="+mn-lt"/>
              </a:rPr>
              <a:t> 17/18 2016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1907704" y="4292601"/>
            <a:ext cx="1440159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chemeClr val="bg1"/>
                </a:solidFill>
                <a:latin typeface="+mn-lt"/>
              </a:rPr>
              <a:t>Miskolc</a:t>
            </a:r>
            <a:br>
              <a:rPr lang="de-DE" sz="1200" b="1" dirty="0">
                <a:solidFill>
                  <a:schemeClr val="bg1"/>
                </a:solidFill>
                <a:latin typeface="+mn-lt"/>
              </a:rPr>
            </a:br>
            <a:r>
              <a:rPr lang="de-DE" sz="1200" b="1" dirty="0">
                <a:solidFill>
                  <a:schemeClr val="bg1"/>
                </a:solidFill>
                <a:latin typeface="+mn-lt"/>
              </a:rPr>
              <a:t>Jan </a:t>
            </a:r>
            <a:r>
              <a:rPr lang="hu-HU" sz="1200" b="1" dirty="0" smtClean="0">
                <a:solidFill>
                  <a:schemeClr val="bg1"/>
                </a:solidFill>
                <a:latin typeface="+mn-lt"/>
              </a:rPr>
              <a:t>31 / Feb1 </a:t>
            </a:r>
            <a:r>
              <a:rPr lang="de-DE" sz="1200" b="1" dirty="0" smtClean="0">
                <a:solidFill>
                  <a:schemeClr val="bg1"/>
                </a:solidFill>
                <a:latin typeface="+mn-lt"/>
              </a:rPr>
              <a:t>2017</a:t>
            </a:r>
            <a:endParaRPr lang="de-DE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9660" name="Picture 4" descr="https://media.timeout.com/images/102323759/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8850" y="3355975"/>
            <a:ext cx="140493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feld 65"/>
          <p:cNvSpPr txBox="1"/>
          <p:nvPr/>
        </p:nvSpPr>
        <p:spPr>
          <a:xfrm>
            <a:off x="3498850" y="4287838"/>
            <a:ext cx="1404938" cy="4603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chemeClr val="bg1"/>
                </a:solidFill>
                <a:latin typeface="+mn-lt"/>
              </a:rPr>
              <a:t>Zagreb</a:t>
            </a:r>
            <a:br>
              <a:rPr lang="de-DE" sz="1200" b="1" dirty="0">
                <a:solidFill>
                  <a:schemeClr val="bg1"/>
                </a:solidFill>
                <a:latin typeface="+mn-lt"/>
              </a:rPr>
            </a:br>
            <a:r>
              <a:rPr lang="de-DE" sz="1200" b="1" dirty="0">
                <a:solidFill>
                  <a:schemeClr val="bg1"/>
                </a:solidFill>
                <a:latin typeface="+mn-lt"/>
              </a:rPr>
              <a:t>April 2017</a:t>
            </a:r>
          </a:p>
        </p:txBody>
      </p:sp>
      <p:pic>
        <p:nvPicPr>
          <p:cNvPr id="69662" name="Picture 6" descr="Porto-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7463" y="3357563"/>
            <a:ext cx="1246187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feld 66"/>
          <p:cNvSpPr txBox="1"/>
          <p:nvPr/>
        </p:nvSpPr>
        <p:spPr>
          <a:xfrm>
            <a:off x="5097463" y="4281488"/>
            <a:ext cx="1246187" cy="461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chemeClr val="bg1"/>
                </a:solidFill>
                <a:latin typeface="+mn-lt"/>
              </a:rPr>
              <a:t>Porto</a:t>
            </a:r>
            <a:br>
              <a:rPr lang="de-DE" sz="1200" b="1" dirty="0">
                <a:solidFill>
                  <a:schemeClr val="bg1"/>
                </a:solidFill>
                <a:latin typeface="+mn-lt"/>
              </a:rPr>
            </a:br>
            <a:r>
              <a:rPr lang="de-DE" sz="1200" b="1" dirty="0">
                <a:solidFill>
                  <a:schemeClr val="bg1"/>
                </a:solidFill>
                <a:latin typeface="+mn-lt"/>
              </a:rPr>
              <a:t>June 2017</a:t>
            </a:r>
          </a:p>
        </p:txBody>
      </p:sp>
      <p:pic>
        <p:nvPicPr>
          <p:cNvPr id="69664" name="Picture 8" descr="http://mw2.google.com/mw-panoramio/photos/medium/861917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5425" y="3357563"/>
            <a:ext cx="1381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feld 67"/>
          <p:cNvSpPr txBox="1"/>
          <p:nvPr/>
        </p:nvSpPr>
        <p:spPr>
          <a:xfrm>
            <a:off x="6575425" y="4275138"/>
            <a:ext cx="1381125" cy="4603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chemeClr val="bg1"/>
                </a:solidFill>
                <a:latin typeface="+mn-lt"/>
              </a:rPr>
              <a:t>Guadalajara</a:t>
            </a:r>
            <a:br>
              <a:rPr lang="de-DE" sz="1200" b="1" dirty="0">
                <a:solidFill>
                  <a:schemeClr val="bg1"/>
                </a:solidFill>
                <a:latin typeface="+mn-lt"/>
              </a:rPr>
            </a:br>
            <a:r>
              <a:rPr lang="de-DE" sz="1200" b="1" dirty="0">
                <a:solidFill>
                  <a:schemeClr val="bg1"/>
                </a:solidFill>
                <a:latin typeface="+mn-lt"/>
              </a:rPr>
              <a:t>Sept 2017</a:t>
            </a:r>
          </a:p>
        </p:txBody>
      </p:sp>
      <p:pic>
        <p:nvPicPr>
          <p:cNvPr id="35" name="Kép 34" descr="villamos_skoda_141020_ja (9)-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07704" y="3356992"/>
            <a:ext cx="1440160" cy="934333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0" y="1085850"/>
            <a:ext cx="7653338" cy="360363"/>
          </a:xfrm>
          <a:prstGeom prst="rect">
            <a:avLst/>
          </a:prstGeom>
          <a:solidFill>
            <a:schemeClr val="tx2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smtClean="0"/>
              <a:t>Támogatócsoport szint: Helyi akcióterv készítése és </a:t>
            </a:r>
            <a:r>
              <a:rPr lang="hu-HU" sz="2000" b="1" dirty="0" err="1" smtClean="0"/>
              <a:t>peer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review-ja</a:t>
            </a:r>
            <a:endParaRPr lang="en-GB" sz="2000" b="1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163513" y="5661248"/>
            <a:ext cx="8721725" cy="15875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7620000" y="1085850"/>
            <a:ext cx="1512888" cy="3603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smtClean="0"/>
              <a:t>Eredmény</a:t>
            </a:r>
            <a:endParaRPr lang="en-GB" sz="2000" b="1" dirty="0"/>
          </a:p>
        </p:txBody>
      </p:sp>
      <p:sp>
        <p:nvSpPr>
          <p:cNvPr id="12" name="Abgerundetes Rechteck 11"/>
          <p:cNvSpPr/>
          <p:nvPr/>
        </p:nvSpPr>
        <p:spPr>
          <a:xfrm rot="16200000">
            <a:off x="6804819" y="3248819"/>
            <a:ext cx="3671888" cy="431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>
                <a:solidFill>
                  <a:schemeClr val="tx1"/>
                </a:solidFill>
              </a:rPr>
              <a:t>10 </a:t>
            </a:r>
            <a:r>
              <a:rPr lang="hu-HU" b="1" i="1" dirty="0" smtClean="0">
                <a:solidFill>
                  <a:schemeClr val="tx1"/>
                </a:solidFill>
              </a:rPr>
              <a:t>integrált akcióterv</a:t>
            </a:r>
            <a:endParaRPr lang="en-GB" b="1" i="1" dirty="0">
              <a:solidFill>
                <a:schemeClr val="tx1"/>
              </a:solidFill>
            </a:endParaRPr>
          </a:p>
        </p:txBody>
      </p:sp>
      <p:sp>
        <p:nvSpPr>
          <p:cNvPr id="70661" name="Textfeld 47"/>
          <p:cNvSpPr txBox="1">
            <a:spLocks noChangeArrowheads="1"/>
          </p:cNvSpPr>
          <p:nvPr/>
        </p:nvSpPr>
        <p:spPr bwMode="auto">
          <a:xfrm>
            <a:off x="7937500" y="5445224"/>
            <a:ext cx="9096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May 2018</a:t>
            </a:r>
          </a:p>
        </p:txBody>
      </p:sp>
      <p:pic>
        <p:nvPicPr>
          <p:cNvPr id="64" name="Picture 2" descr="http://www.erlang-factory.com/static/upload/media/1399643822565532stockholm.gif"/>
          <p:cNvPicPr>
            <a:picLocks noChangeAspect="1" noChangeArrowheads="1"/>
          </p:cNvPicPr>
          <p:nvPr/>
        </p:nvPicPr>
        <p:blipFill rotWithShape="1">
          <a:blip r:embed="rId2" cstate="print"/>
          <a:srcRect l="17338" r="9897"/>
          <a:stretch/>
        </p:blipFill>
        <p:spPr bwMode="auto">
          <a:xfrm>
            <a:off x="403225" y="2881313"/>
            <a:ext cx="1220788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feld 5"/>
          <p:cNvSpPr txBox="1"/>
          <p:nvPr/>
        </p:nvSpPr>
        <p:spPr>
          <a:xfrm>
            <a:off x="403225" y="3830638"/>
            <a:ext cx="1220788" cy="461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Stockholm</a:t>
            </a:r>
            <a:br>
              <a:rPr lang="en-GB" sz="1200" b="1" dirty="0">
                <a:solidFill>
                  <a:schemeClr val="bg1"/>
                </a:solidFill>
                <a:latin typeface="+mn-lt"/>
              </a:rPr>
            </a:br>
            <a:r>
              <a:rPr lang="en-GB" sz="1200" b="1" dirty="0">
                <a:solidFill>
                  <a:schemeClr val="bg1"/>
                </a:solidFill>
                <a:latin typeface="+mn-lt"/>
              </a:rPr>
              <a:t>Oct 17/18 2016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1763688" y="3816351"/>
            <a:ext cx="1512168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smtClean="0">
                <a:solidFill>
                  <a:schemeClr val="bg1"/>
                </a:solidFill>
              </a:rPr>
              <a:t>Miskolc</a:t>
            </a:r>
            <a:br>
              <a:rPr lang="de-DE" sz="1200" b="1" dirty="0" smtClean="0">
                <a:solidFill>
                  <a:schemeClr val="bg1"/>
                </a:solidFill>
              </a:rPr>
            </a:br>
            <a:r>
              <a:rPr lang="de-DE" sz="1200" b="1" dirty="0" smtClean="0">
                <a:solidFill>
                  <a:schemeClr val="bg1"/>
                </a:solidFill>
              </a:rPr>
              <a:t>Jan</a:t>
            </a:r>
            <a:r>
              <a:rPr lang="hu-HU" sz="1200" b="1" dirty="0" smtClean="0">
                <a:solidFill>
                  <a:schemeClr val="bg1"/>
                </a:solidFill>
              </a:rPr>
              <a:t>31 / Feb1 </a:t>
            </a:r>
            <a:r>
              <a:rPr lang="de-DE" sz="1200" b="1" dirty="0" smtClean="0">
                <a:solidFill>
                  <a:schemeClr val="bg1"/>
                </a:solidFill>
              </a:rPr>
              <a:t>2017</a:t>
            </a:r>
            <a:endParaRPr lang="de-DE" sz="1200" b="1" dirty="0">
              <a:solidFill>
                <a:schemeClr val="bg1"/>
              </a:solidFill>
            </a:endParaRPr>
          </a:p>
        </p:txBody>
      </p:sp>
      <p:pic>
        <p:nvPicPr>
          <p:cNvPr id="70669" name="Picture 4" descr="https://media.timeout.com/images/102323759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881313"/>
            <a:ext cx="14049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feld 65"/>
          <p:cNvSpPr txBox="1"/>
          <p:nvPr/>
        </p:nvSpPr>
        <p:spPr>
          <a:xfrm>
            <a:off x="3419475" y="3811588"/>
            <a:ext cx="1404938" cy="461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Zagreb</a:t>
            </a:r>
            <a:br>
              <a:rPr lang="en-GB" sz="1200" b="1" dirty="0">
                <a:solidFill>
                  <a:schemeClr val="bg1"/>
                </a:solidFill>
                <a:latin typeface="+mn-lt"/>
              </a:rPr>
            </a:br>
            <a:r>
              <a:rPr lang="en-GB" sz="1200" b="1" dirty="0">
                <a:solidFill>
                  <a:schemeClr val="bg1"/>
                </a:solidFill>
                <a:latin typeface="+mn-lt"/>
              </a:rPr>
              <a:t>April 2017</a:t>
            </a:r>
          </a:p>
        </p:txBody>
      </p:sp>
      <p:pic>
        <p:nvPicPr>
          <p:cNvPr id="70671" name="Picture 6" descr="Porto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8088" y="2881313"/>
            <a:ext cx="12477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feld 66"/>
          <p:cNvSpPr txBox="1"/>
          <p:nvPr/>
        </p:nvSpPr>
        <p:spPr>
          <a:xfrm>
            <a:off x="5018088" y="3806825"/>
            <a:ext cx="1247775" cy="4603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Porto</a:t>
            </a:r>
            <a:br>
              <a:rPr lang="en-GB" sz="1200" b="1" dirty="0">
                <a:solidFill>
                  <a:schemeClr val="bg1"/>
                </a:solidFill>
                <a:latin typeface="+mn-lt"/>
              </a:rPr>
            </a:br>
            <a:r>
              <a:rPr lang="en-GB" sz="1200" b="1" dirty="0">
                <a:solidFill>
                  <a:schemeClr val="bg1"/>
                </a:solidFill>
                <a:latin typeface="+mn-lt"/>
              </a:rPr>
              <a:t>June 2017</a:t>
            </a:r>
          </a:p>
        </p:txBody>
      </p:sp>
      <p:pic>
        <p:nvPicPr>
          <p:cNvPr id="70673" name="Picture 8" descr="http://mw2.google.com/mw-panoramio/photos/medium/861917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7638" y="2881313"/>
            <a:ext cx="137953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feld 67"/>
          <p:cNvSpPr txBox="1"/>
          <p:nvPr/>
        </p:nvSpPr>
        <p:spPr>
          <a:xfrm>
            <a:off x="6497638" y="3763963"/>
            <a:ext cx="1379537" cy="4619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Guadalajara</a:t>
            </a:r>
            <a:br>
              <a:rPr lang="en-GB" sz="1200" b="1" dirty="0">
                <a:solidFill>
                  <a:schemeClr val="bg1"/>
                </a:solidFill>
                <a:latin typeface="+mn-lt"/>
              </a:rPr>
            </a:br>
            <a:r>
              <a:rPr lang="en-GB" sz="1200" b="1" dirty="0">
                <a:solidFill>
                  <a:schemeClr val="bg1"/>
                </a:solidFill>
                <a:latin typeface="+mn-lt"/>
              </a:rPr>
              <a:t>Sept 2017</a:t>
            </a:r>
          </a:p>
        </p:txBody>
      </p:sp>
      <p:sp>
        <p:nvSpPr>
          <p:cNvPr id="70675" name="Rechteck 4"/>
          <p:cNvSpPr>
            <a:spLocks noChangeArrowheads="1"/>
          </p:cNvSpPr>
          <p:nvPr/>
        </p:nvSpPr>
        <p:spPr bwMode="auto">
          <a:xfrm>
            <a:off x="403225" y="1557338"/>
            <a:ext cx="1246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latin typeface="Calibri" pitchFamily="34" charset="0"/>
              </a:rPr>
              <a:t>Manchester </a:t>
            </a:r>
          </a:p>
        </p:txBody>
      </p:sp>
      <p:cxnSp>
        <p:nvCxnSpPr>
          <p:cNvPr id="9" name="Gerade Verbindung mit Pfeil 8"/>
          <p:cNvCxnSpPr>
            <a:stCxn id="70675" idx="2"/>
            <a:endCxn id="64" idx="0"/>
          </p:cNvCxnSpPr>
          <p:nvPr/>
        </p:nvCxnSpPr>
        <p:spPr>
          <a:xfrm flipH="1">
            <a:off x="1012825" y="1895475"/>
            <a:ext cx="0" cy="98583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7" name="Textfeld 6"/>
          <p:cNvSpPr txBox="1">
            <a:spLocks noChangeArrowheads="1"/>
          </p:cNvSpPr>
          <p:nvPr/>
        </p:nvSpPr>
        <p:spPr bwMode="auto">
          <a:xfrm>
            <a:off x="331245" y="2060575"/>
            <a:ext cx="134325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200" i="1" dirty="0" smtClean="0">
                <a:solidFill>
                  <a:schemeClr val="tx2"/>
                </a:solidFill>
                <a:latin typeface="Calibri" pitchFamily="34" charset="0"/>
              </a:rPr>
              <a:t>Akcióterv fókusz:a </a:t>
            </a:r>
          </a:p>
          <a:p>
            <a:pPr algn="ctr"/>
            <a:r>
              <a:rPr lang="hu-HU" sz="1200" i="1" dirty="0" smtClean="0">
                <a:solidFill>
                  <a:schemeClr val="tx2"/>
                </a:solidFill>
                <a:latin typeface="Calibri" pitchFamily="34" charset="0"/>
              </a:rPr>
              <a:t>Szervezetfejlesztés</a:t>
            </a:r>
            <a:endParaRPr lang="en-GB" sz="12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6" name="Textfeld 49"/>
          <p:cNvSpPr txBox="1">
            <a:spLocks noChangeArrowheads="1"/>
          </p:cNvSpPr>
          <p:nvPr/>
        </p:nvSpPr>
        <p:spPr bwMode="auto">
          <a:xfrm>
            <a:off x="241300" y="188913"/>
            <a:ext cx="73060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err="1" smtClean="0">
                <a:solidFill>
                  <a:srgbClr val="00B050"/>
                </a:solidFill>
                <a:latin typeface="Calibri" pitchFamily="34" charset="0"/>
              </a:rPr>
              <a:t>SmartImpact</a:t>
            </a:r>
            <a:r>
              <a:rPr lang="hu-HU" sz="3200" b="1" dirty="0" smtClean="0">
                <a:solidFill>
                  <a:srgbClr val="00B050"/>
                </a:solidFill>
                <a:latin typeface="Calibri" pitchFamily="34" charset="0"/>
              </a:rPr>
              <a:t> működési modell: helyi szint</a:t>
            </a:r>
            <a:endParaRPr lang="de-DE" sz="32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37" name="Kép 36" descr="villamos_skoda_141020_ja (9)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2854706"/>
            <a:ext cx="1512168" cy="1006342"/>
          </a:xfrm>
          <a:prstGeom prst="rect">
            <a:avLst/>
          </a:prstGeom>
        </p:spPr>
      </p:pic>
      <p:sp>
        <p:nvSpPr>
          <p:cNvPr id="39" name="Rechteck 4"/>
          <p:cNvSpPr>
            <a:spLocks noChangeArrowheads="1"/>
          </p:cNvSpPr>
          <p:nvPr/>
        </p:nvSpPr>
        <p:spPr bwMode="auto">
          <a:xfrm>
            <a:off x="2000675" y="1556792"/>
            <a:ext cx="1025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    Porto    </a:t>
            </a:r>
            <a:endParaRPr lang="en-GB" sz="1600" b="1" dirty="0">
              <a:latin typeface="Calibri" pitchFamily="34" charset="0"/>
            </a:endParaRPr>
          </a:p>
        </p:txBody>
      </p:sp>
      <p:cxnSp>
        <p:nvCxnSpPr>
          <p:cNvPr id="40" name="Gerade Verbindung mit Pfeil 8"/>
          <p:cNvCxnSpPr>
            <a:stCxn id="39" idx="2"/>
          </p:cNvCxnSpPr>
          <p:nvPr/>
        </p:nvCxnSpPr>
        <p:spPr>
          <a:xfrm>
            <a:off x="2513540" y="1895346"/>
            <a:ext cx="3764" cy="98542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"/>
          <p:cNvSpPr>
            <a:spLocks noChangeArrowheads="1"/>
          </p:cNvSpPr>
          <p:nvPr/>
        </p:nvSpPr>
        <p:spPr bwMode="auto">
          <a:xfrm>
            <a:off x="3444530" y="1556792"/>
            <a:ext cx="1408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Eindhoven  és </a:t>
            </a:r>
          </a:p>
          <a:p>
            <a:pPr algn="ctr"/>
            <a:r>
              <a:rPr lang="hu-HU" sz="1600" b="1" dirty="0" err="1" smtClean="0">
                <a:latin typeface="Calibri" pitchFamily="34" charset="0"/>
              </a:rPr>
              <a:t>Smolyan</a:t>
            </a:r>
            <a:endParaRPr lang="en-GB" sz="1600" b="1" dirty="0">
              <a:latin typeface="Calibri" pitchFamily="34" charset="0"/>
            </a:endParaRPr>
          </a:p>
        </p:txBody>
      </p:sp>
      <p:cxnSp>
        <p:nvCxnSpPr>
          <p:cNvPr id="44" name="Gerade Verbindung mit Pfeil 8"/>
          <p:cNvCxnSpPr>
            <a:stCxn id="43" idx="2"/>
          </p:cNvCxnSpPr>
          <p:nvPr/>
        </p:nvCxnSpPr>
        <p:spPr>
          <a:xfrm>
            <a:off x="4148761" y="2141567"/>
            <a:ext cx="3764" cy="73920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"/>
          <p:cNvSpPr>
            <a:spLocks noChangeArrowheads="1"/>
          </p:cNvSpPr>
          <p:nvPr/>
        </p:nvSpPr>
        <p:spPr bwMode="auto">
          <a:xfrm>
            <a:off x="5053869" y="1556792"/>
            <a:ext cx="12141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Guadalajara</a:t>
            </a:r>
            <a:endParaRPr lang="en-GB" sz="1600" b="1" dirty="0">
              <a:latin typeface="Calibri" pitchFamily="34" charset="0"/>
            </a:endParaRPr>
          </a:p>
        </p:txBody>
      </p:sp>
      <p:cxnSp>
        <p:nvCxnSpPr>
          <p:cNvPr id="46" name="Gerade Verbindung mit Pfeil 8"/>
          <p:cNvCxnSpPr>
            <a:stCxn id="45" idx="2"/>
          </p:cNvCxnSpPr>
          <p:nvPr/>
        </p:nvCxnSpPr>
        <p:spPr>
          <a:xfrm>
            <a:off x="5660927" y="1895346"/>
            <a:ext cx="3766" cy="98542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"/>
          <p:cNvSpPr>
            <a:spLocks noChangeArrowheads="1"/>
          </p:cNvSpPr>
          <p:nvPr/>
        </p:nvSpPr>
        <p:spPr bwMode="auto">
          <a:xfrm>
            <a:off x="6689219" y="1556792"/>
            <a:ext cx="11117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Miskolc és </a:t>
            </a:r>
          </a:p>
          <a:p>
            <a:pPr algn="ctr"/>
            <a:r>
              <a:rPr lang="hu-HU" sz="1600" b="1" dirty="0" smtClean="0">
                <a:latin typeface="Calibri" pitchFamily="34" charset="0"/>
              </a:rPr>
              <a:t>Stockholm</a:t>
            </a:r>
            <a:endParaRPr lang="en-GB" sz="1600" b="1" dirty="0">
              <a:latin typeface="Calibri" pitchFamily="34" charset="0"/>
            </a:endParaRPr>
          </a:p>
        </p:txBody>
      </p:sp>
      <p:cxnSp>
        <p:nvCxnSpPr>
          <p:cNvPr id="48" name="Gerade Verbindung mit Pfeil 8"/>
          <p:cNvCxnSpPr>
            <a:stCxn id="47" idx="2"/>
          </p:cNvCxnSpPr>
          <p:nvPr/>
        </p:nvCxnSpPr>
        <p:spPr>
          <a:xfrm>
            <a:off x="7245108" y="2141567"/>
            <a:ext cx="3761" cy="73920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feld 20"/>
          <p:cNvSpPr txBox="1">
            <a:spLocks noChangeArrowheads="1"/>
          </p:cNvSpPr>
          <p:nvPr/>
        </p:nvSpPr>
        <p:spPr bwMode="auto">
          <a:xfrm>
            <a:off x="899592" y="2204864"/>
            <a:ext cx="785653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A </a:t>
            </a:r>
            <a:r>
              <a:rPr lang="hu-HU" sz="3200" b="1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SmartImpact</a:t>
            </a:r>
            <a:r>
              <a:rPr lang="hu-HU" sz="32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story: a kezdetek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Miről is szól a projekt? 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Okos </a:t>
            </a: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városok a technológián túl</a:t>
            </a:r>
            <a:endParaRPr lang="hu-HU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</a:pP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8156" y="0"/>
            <a:ext cx="9762156" cy="650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556792"/>
            <a:ext cx="8481120" cy="4165923"/>
          </a:xfrm>
        </p:spPr>
        <p:txBody>
          <a:bodyPr/>
          <a:lstStyle/>
          <a:p>
            <a:pPr algn="ctr">
              <a:buNone/>
            </a:pPr>
            <a:r>
              <a:rPr lang="hu-HU" b="1" dirty="0" smtClean="0"/>
              <a:t>Természetesen egy város sem tud okos lenni technológia nélkül</a:t>
            </a:r>
          </a:p>
          <a:p>
            <a:pPr algn="ctr">
              <a:buNone/>
            </a:pPr>
            <a:endParaRPr lang="hu-HU" b="1" dirty="0" smtClean="0"/>
          </a:p>
          <a:p>
            <a:pPr algn="ctr">
              <a:buNone/>
            </a:pPr>
            <a:r>
              <a:rPr lang="hu-HU" b="1" dirty="0" smtClean="0"/>
              <a:t>De …</a:t>
            </a:r>
          </a:p>
          <a:p>
            <a:pPr algn="ctr">
              <a:buNone/>
            </a:pPr>
            <a:endParaRPr lang="hu-HU" b="1" dirty="0" smtClean="0"/>
          </a:p>
          <a:p>
            <a:pPr algn="ctr">
              <a:buNone/>
            </a:pPr>
            <a:endParaRPr lang="hu-H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De …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high</a:t>
            </a:r>
            <a:r>
              <a:rPr lang="hu-HU" sz="2400" b="1" dirty="0" err="1"/>
              <a:t>-</a:t>
            </a:r>
            <a:r>
              <a:rPr lang="hu-HU" sz="2400" b="1" dirty="0" err="1" smtClean="0"/>
              <a:t>tech</a:t>
            </a:r>
            <a:r>
              <a:rPr lang="hu-HU" sz="2400" b="1" dirty="0" smtClean="0"/>
              <a:t> alkalmazása </a:t>
            </a:r>
            <a:r>
              <a:rPr lang="hu-HU" sz="2400" b="1" dirty="0" smtClean="0"/>
              <a:t>önmagában nem elég – szükség van a technológia alkalmazását lehetővé tevő, segítő feltételekre, mint például</a:t>
            </a:r>
            <a:endParaRPr lang="hu-HU" sz="2400" b="1" dirty="0"/>
          </a:p>
        </p:txBody>
      </p:sp>
      <p:sp>
        <p:nvSpPr>
          <p:cNvPr id="7" name="Textfeld 15"/>
          <p:cNvSpPr txBox="1">
            <a:spLocks noChangeArrowheads="1"/>
          </p:cNvSpPr>
          <p:nvPr/>
        </p:nvSpPr>
        <p:spPr bwMode="auto">
          <a:xfrm>
            <a:off x="1043608" y="3140968"/>
            <a:ext cx="1654620" cy="92333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latin typeface="Calibri" pitchFamily="34" charset="0"/>
              </a:rPr>
              <a:t>Támogató </a:t>
            </a:r>
          </a:p>
          <a:p>
            <a:pPr algn="ctr"/>
            <a:r>
              <a:rPr lang="hu-HU" b="1" dirty="0" smtClean="0">
                <a:latin typeface="Calibri" pitchFamily="34" charset="0"/>
              </a:rPr>
              <a:t>szabályok </a:t>
            </a:r>
          </a:p>
          <a:p>
            <a:pPr algn="ctr"/>
            <a:r>
              <a:rPr lang="hu-HU" b="1" dirty="0" smtClean="0">
                <a:latin typeface="Calibri" pitchFamily="34" charset="0"/>
              </a:rPr>
              <a:t>(</a:t>
            </a:r>
            <a:r>
              <a:rPr lang="hu-HU" b="1" dirty="0" err="1" smtClean="0">
                <a:latin typeface="Calibri" pitchFamily="34" charset="0"/>
              </a:rPr>
              <a:t>smart</a:t>
            </a:r>
            <a:r>
              <a:rPr lang="hu-HU" b="1" dirty="0" smtClean="0">
                <a:latin typeface="Calibri" pitchFamily="34" charset="0"/>
              </a:rPr>
              <a:t> </a:t>
            </a:r>
            <a:r>
              <a:rPr lang="hu-HU" b="1" dirty="0" err="1" smtClean="0">
                <a:latin typeface="Calibri" pitchFamily="34" charset="0"/>
              </a:rPr>
              <a:t>policies</a:t>
            </a:r>
            <a:r>
              <a:rPr lang="hu-HU" b="1" dirty="0" smtClean="0">
                <a:latin typeface="Calibri" pitchFamily="34" charset="0"/>
              </a:rPr>
              <a:t>)</a:t>
            </a:r>
            <a:endParaRPr lang="de-DE" b="1" dirty="0">
              <a:latin typeface="Calibri" pitchFamily="34" charset="0"/>
            </a:endParaRPr>
          </a:p>
        </p:txBody>
      </p:sp>
      <p:sp>
        <p:nvSpPr>
          <p:cNvPr id="8" name="Textfeld 16"/>
          <p:cNvSpPr txBox="1">
            <a:spLocks noChangeArrowheads="1"/>
          </p:cNvSpPr>
          <p:nvPr/>
        </p:nvSpPr>
        <p:spPr bwMode="auto">
          <a:xfrm>
            <a:off x="4262953" y="3429000"/>
            <a:ext cx="2422458" cy="64633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latin typeface="Calibri" pitchFamily="34" charset="0"/>
              </a:rPr>
              <a:t>Hatékonyan működő és</a:t>
            </a:r>
          </a:p>
          <a:p>
            <a:pPr algn="ctr"/>
            <a:r>
              <a:rPr lang="hu-HU" b="1" dirty="0" smtClean="0">
                <a:latin typeface="Calibri" pitchFamily="34" charset="0"/>
              </a:rPr>
              <a:t>támogató szervezet</a:t>
            </a:r>
          </a:p>
        </p:txBody>
      </p:sp>
      <p:sp>
        <p:nvSpPr>
          <p:cNvPr id="9" name="Textfeld 15"/>
          <p:cNvSpPr txBox="1">
            <a:spLocks noChangeArrowheads="1"/>
          </p:cNvSpPr>
          <p:nvPr/>
        </p:nvSpPr>
        <p:spPr bwMode="auto">
          <a:xfrm>
            <a:off x="2123728" y="4509120"/>
            <a:ext cx="2799357" cy="36933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latin typeface="Calibri" pitchFamily="34" charset="0"/>
              </a:rPr>
              <a:t>Nyitott városi ökoszisztéma</a:t>
            </a:r>
          </a:p>
        </p:txBody>
      </p:sp>
      <p:sp>
        <p:nvSpPr>
          <p:cNvPr id="10" name="Textfeld 16"/>
          <p:cNvSpPr txBox="1">
            <a:spLocks noChangeArrowheads="1"/>
          </p:cNvSpPr>
          <p:nvPr/>
        </p:nvSpPr>
        <p:spPr bwMode="auto">
          <a:xfrm>
            <a:off x="971600" y="5229200"/>
            <a:ext cx="3226654" cy="36933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latin typeface="Calibri" pitchFamily="34" charset="0"/>
              </a:rPr>
              <a:t>Innovatív beszerzési folyamatok</a:t>
            </a:r>
          </a:p>
        </p:txBody>
      </p:sp>
      <p:sp>
        <p:nvSpPr>
          <p:cNvPr id="11" name="Textfeld 16"/>
          <p:cNvSpPr txBox="1">
            <a:spLocks noChangeArrowheads="1"/>
          </p:cNvSpPr>
          <p:nvPr/>
        </p:nvSpPr>
        <p:spPr bwMode="auto">
          <a:xfrm>
            <a:off x="6296788" y="4581128"/>
            <a:ext cx="1709186" cy="36933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latin typeface="Calibri" pitchFamily="34" charset="0"/>
              </a:rPr>
              <a:t>Integrált adatok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559666"/>
            <a:ext cx="1259632" cy="2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1" name="Textfeld 4"/>
          <p:cNvSpPr txBox="1">
            <a:spLocks noChangeArrowheads="1"/>
          </p:cNvSpPr>
          <p:nvPr/>
        </p:nvSpPr>
        <p:spPr bwMode="auto">
          <a:xfrm>
            <a:off x="899593" y="476672"/>
            <a:ext cx="82444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 smtClean="0">
                <a:latin typeface="Calibri" pitchFamily="34" charset="0"/>
              </a:rPr>
              <a:t>Q1: 	</a:t>
            </a:r>
            <a:r>
              <a:rPr lang="hu-HU" sz="2000" b="1" dirty="0" smtClean="0">
                <a:latin typeface="Calibri" pitchFamily="34" charset="0"/>
              </a:rPr>
              <a:t>Hogyan lehet elérni az okos megoldások erős irányítását városainkban? </a:t>
            </a:r>
          </a:p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 smtClean="0">
                <a:latin typeface="Calibri" pitchFamily="34" charset="0"/>
              </a:rPr>
              <a:t>Q2</a:t>
            </a:r>
            <a:r>
              <a:rPr lang="en-GB" sz="2000" b="1" dirty="0">
                <a:latin typeface="Calibri" pitchFamily="34" charset="0"/>
              </a:rPr>
              <a:t>: 	</a:t>
            </a:r>
            <a:r>
              <a:rPr lang="hu-HU" sz="2000" b="1" dirty="0" smtClean="0">
                <a:latin typeface="Calibri" pitchFamily="34" charset="0"/>
              </a:rPr>
              <a:t>Hogyan lehet a széttöredezettség problémáját központi irányítással és üzleti folyamat menedzsmenttel megoldani? </a:t>
            </a:r>
          </a:p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 smtClean="0">
                <a:latin typeface="Calibri" pitchFamily="34" charset="0"/>
              </a:rPr>
              <a:t>Q3</a:t>
            </a:r>
            <a:r>
              <a:rPr lang="en-GB" sz="2000" b="1" dirty="0">
                <a:latin typeface="Calibri" pitchFamily="34" charset="0"/>
              </a:rPr>
              <a:t>: 	</a:t>
            </a:r>
            <a:r>
              <a:rPr lang="hu-HU" sz="2000" b="1" dirty="0" smtClean="0">
                <a:latin typeface="Calibri" pitchFamily="34" charset="0"/>
              </a:rPr>
              <a:t>Hogyan lehet egy megfelelő közösségi „bevonási” modellt felállítani és a közszféra munkatársai és a lakosok nagyobb elkötelezettségét elérni?</a:t>
            </a:r>
            <a:endParaRPr lang="en-GB" sz="2000" b="1" dirty="0">
              <a:latin typeface="Calibri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99592" y="0"/>
            <a:ext cx="8244408" cy="4747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smtClean="0">
                <a:solidFill>
                  <a:schemeClr val="bg1"/>
                </a:solidFill>
              </a:rPr>
              <a:t>Szervezetfejlesztés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9858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6"/>
          <p:cNvSpPr>
            <a:spLocks/>
          </p:cNvSpPr>
          <p:nvPr/>
        </p:nvSpPr>
        <p:spPr bwMode="auto">
          <a:xfrm>
            <a:off x="1555700" y="2260843"/>
            <a:ext cx="2863850" cy="2239962"/>
          </a:xfrm>
          <a:custGeom>
            <a:avLst/>
            <a:gdLst>
              <a:gd name="T0" fmla="*/ 0 w 197"/>
              <a:gd name="T1" fmla="*/ 0 h 152"/>
              <a:gd name="T2" fmla="*/ 2365398 w 197"/>
              <a:gd name="T3" fmla="*/ 0 h 152"/>
              <a:gd name="T4" fmla="*/ 2365398 w 197"/>
              <a:gd name="T5" fmla="*/ 918148 h 152"/>
              <a:gd name="T6" fmla="*/ 2676634 w 197"/>
              <a:gd name="T7" fmla="*/ 871462 h 152"/>
              <a:gd name="T8" fmla="*/ 2676634 w 197"/>
              <a:gd name="T9" fmla="*/ 1493936 h 152"/>
              <a:gd name="T10" fmla="*/ 2365398 w 197"/>
              <a:gd name="T11" fmla="*/ 1431688 h 152"/>
              <a:gd name="T12" fmla="*/ 2365398 w 197"/>
              <a:gd name="T13" fmla="*/ 2365398 h 152"/>
              <a:gd name="T14" fmla="*/ 1447250 w 197"/>
              <a:gd name="T15" fmla="*/ 2365398 h 152"/>
              <a:gd name="T16" fmla="*/ 1493935 w 197"/>
              <a:gd name="T17" fmla="*/ 2038600 h 152"/>
              <a:gd name="T18" fmla="*/ 871462 w 197"/>
              <a:gd name="T19" fmla="*/ 2038600 h 152"/>
              <a:gd name="T20" fmla="*/ 918148 w 197"/>
              <a:gd name="T21" fmla="*/ 2365398 h 152"/>
              <a:gd name="T22" fmla="*/ 0 w 197"/>
              <a:gd name="T23" fmla="*/ 2365398 h 152"/>
              <a:gd name="T24" fmla="*/ 0 w 197"/>
              <a:gd name="T25" fmla="*/ 0 h 1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7" h="152">
                <a:moveTo>
                  <a:pt x="0" y="0"/>
                </a:moveTo>
                <a:lnTo>
                  <a:pt x="152" y="0"/>
                </a:lnTo>
                <a:lnTo>
                  <a:pt x="152" y="59"/>
                </a:lnTo>
                <a:cubicBezTo>
                  <a:pt x="152" y="76"/>
                  <a:pt x="163" y="59"/>
                  <a:pt x="172" y="56"/>
                </a:cubicBezTo>
                <a:cubicBezTo>
                  <a:pt x="197" y="49"/>
                  <a:pt x="197" y="103"/>
                  <a:pt x="172" y="96"/>
                </a:cubicBezTo>
                <a:cubicBezTo>
                  <a:pt x="163" y="93"/>
                  <a:pt x="152" y="76"/>
                  <a:pt x="152" y="92"/>
                </a:cubicBezTo>
                <a:lnTo>
                  <a:pt x="152" y="152"/>
                </a:lnTo>
                <a:lnTo>
                  <a:pt x="93" y="152"/>
                </a:lnTo>
                <a:cubicBezTo>
                  <a:pt x="76" y="152"/>
                  <a:pt x="93" y="140"/>
                  <a:pt x="96" y="131"/>
                </a:cubicBezTo>
                <a:cubicBezTo>
                  <a:pt x="103" y="106"/>
                  <a:pt x="49" y="106"/>
                  <a:pt x="56" y="131"/>
                </a:cubicBezTo>
                <a:cubicBezTo>
                  <a:pt x="59" y="140"/>
                  <a:pt x="76" y="152"/>
                  <a:pt x="59" y="152"/>
                </a:cubicBezTo>
                <a:lnTo>
                  <a:pt x="0" y="1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60000"/>
              </a:srgbClr>
            </a:outerShdw>
          </a:effectLst>
        </p:spPr>
        <p:txBody>
          <a:bodyPr lIns="72000" tIns="72000" rIns="72000" bIns="72000" anchor="ctr"/>
          <a:lstStyle/>
          <a:p>
            <a:pPr algn="ctr">
              <a:spcBef>
                <a:spcPct val="3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tabLst>
                <a:tab pos="266700" algn="l"/>
                <a:tab pos="631825" algn="l"/>
                <a:tab pos="981075" algn="l"/>
              </a:tabLst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1555700" y="3826118"/>
            <a:ext cx="2209800" cy="2900362"/>
          </a:xfrm>
          <a:custGeom>
            <a:avLst/>
            <a:gdLst>
              <a:gd name="T0" fmla="*/ 0 w 152"/>
              <a:gd name="T1" fmla="*/ 3065680 h 197"/>
              <a:gd name="T2" fmla="*/ 0 w 152"/>
              <a:gd name="T3" fmla="*/ 715844 h 197"/>
              <a:gd name="T4" fmla="*/ 918148 w 152"/>
              <a:gd name="T5" fmla="*/ 715844 h 197"/>
              <a:gd name="T6" fmla="*/ 871462 w 152"/>
              <a:gd name="T7" fmla="*/ 389046 h 197"/>
              <a:gd name="T8" fmla="*/ 1493936 w 152"/>
              <a:gd name="T9" fmla="*/ 389046 h 197"/>
              <a:gd name="T10" fmla="*/ 1447250 w 152"/>
              <a:gd name="T11" fmla="*/ 715844 h 197"/>
              <a:gd name="T12" fmla="*/ 2365398 w 152"/>
              <a:gd name="T13" fmla="*/ 715844 h 197"/>
              <a:gd name="T14" fmla="*/ 2365398 w 152"/>
              <a:gd name="T15" fmla="*/ 1633992 h 197"/>
              <a:gd name="T16" fmla="*/ 2038600 w 152"/>
              <a:gd name="T17" fmla="*/ 1571745 h 197"/>
              <a:gd name="T18" fmla="*/ 2038600 w 152"/>
              <a:gd name="T19" fmla="*/ 2194218 h 197"/>
              <a:gd name="T20" fmla="*/ 2365398 w 152"/>
              <a:gd name="T21" fmla="*/ 2147532 h 197"/>
              <a:gd name="T22" fmla="*/ 2365398 w 152"/>
              <a:gd name="T23" fmla="*/ 3065680 h 197"/>
              <a:gd name="T24" fmla="*/ 0 w 152"/>
              <a:gd name="T25" fmla="*/ 3065680 h 1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" h="197">
                <a:moveTo>
                  <a:pt x="0" y="197"/>
                </a:moveTo>
                <a:lnTo>
                  <a:pt x="0" y="46"/>
                </a:lnTo>
                <a:lnTo>
                  <a:pt x="59" y="46"/>
                </a:lnTo>
                <a:cubicBezTo>
                  <a:pt x="76" y="46"/>
                  <a:pt x="59" y="34"/>
                  <a:pt x="56" y="25"/>
                </a:cubicBezTo>
                <a:cubicBezTo>
                  <a:pt x="49" y="0"/>
                  <a:pt x="103" y="0"/>
                  <a:pt x="96" y="25"/>
                </a:cubicBezTo>
                <a:cubicBezTo>
                  <a:pt x="93" y="34"/>
                  <a:pt x="76" y="46"/>
                  <a:pt x="93" y="46"/>
                </a:cubicBezTo>
                <a:lnTo>
                  <a:pt x="152" y="46"/>
                </a:lnTo>
                <a:lnTo>
                  <a:pt x="152" y="105"/>
                </a:lnTo>
                <a:cubicBezTo>
                  <a:pt x="152" y="121"/>
                  <a:pt x="140" y="104"/>
                  <a:pt x="131" y="101"/>
                </a:cubicBezTo>
                <a:cubicBezTo>
                  <a:pt x="106" y="94"/>
                  <a:pt x="106" y="148"/>
                  <a:pt x="131" y="141"/>
                </a:cubicBezTo>
                <a:cubicBezTo>
                  <a:pt x="140" y="138"/>
                  <a:pt x="152" y="121"/>
                  <a:pt x="152" y="138"/>
                </a:cubicBezTo>
                <a:lnTo>
                  <a:pt x="152" y="197"/>
                </a:lnTo>
                <a:lnTo>
                  <a:pt x="0" y="197"/>
                </a:lnTo>
                <a:close/>
              </a:path>
            </a:pathLst>
          </a:custGeom>
          <a:solidFill>
            <a:srgbClr val="799244"/>
          </a:solidFill>
          <a:ln w="317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60000"/>
              </a:srgbClr>
            </a:outerShdw>
          </a:effectLst>
        </p:spPr>
        <p:txBody>
          <a:bodyPr lIns="72000" tIns="72000" rIns="72000" bIns="72000" anchor="ctr"/>
          <a:lstStyle/>
          <a:p>
            <a:pPr algn="ctr">
              <a:spcBef>
                <a:spcPct val="3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tabLst>
                <a:tab pos="266700" algn="l"/>
                <a:tab pos="631825" algn="l"/>
                <a:tab pos="981075" algn="l"/>
              </a:tabLst>
              <a:defRPr/>
            </a:pP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5306963" y="4502393"/>
            <a:ext cx="2865437" cy="2224087"/>
          </a:xfrm>
          <a:custGeom>
            <a:avLst/>
            <a:gdLst>
              <a:gd name="T0" fmla="*/ 3065680 w 197"/>
              <a:gd name="T1" fmla="*/ 2349836 h 151"/>
              <a:gd name="T2" fmla="*/ 700282 w 197"/>
              <a:gd name="T3" fmla="*/ 2349836 h 151"/>
              <a:gd name="T4" fmla="*/ 700282 w 197"/>
              <a:gd name="T5" fmla="*/ 1431688 h 151"/>
              <a:gd name="T6" fmla="*/ 389046 w 197"/>
              <a:gd name="T7" fmla="*/ 1478374 h 151"/>
              <a:gd name="T8" fmla="*/ 389046 w 197"/>
              <a:gd name="T9" fmla="*/ 855901 h 151"/>
              <a:gd name="T10" fmla="*/ 700282 w 197"/>
              <a:gd name="T11" fmla="*/ 918148 h 151"/>
              <a:gd name="T12" fmla="*/ 700282 w 197"/>
              <a:gd name="T13" fmla="*/ 0 h 151"/>
              <a:gd name="T14" fmla="*/ 1618430 w 197"/>
              <a:gd name="T15" fmla="*/ 0 h 151"/>
              <a:gd name="T16" fmla="*/ 1571745 w 197"/>
              <a:gd name="T17" fmla="*/ 311237 h 151"/>
              <a:gd name="T18" fmla="*/ 2194218 w 197"/>
              <a:gd name="T19" fmla="*/ 311237 h 151"/>
              <a:gd name="T20" fmla="*/ 2147532 w 197"/>
              <a:gd name="T21" fmla="*/ 0 h 151"/>
              <a:gd name="T22" fmla="*/ 3065680 w 197"/>
              <a:gd name="T23" fmla="*/ 0 h 151"/>
              <a:gd name="T24" fmla="*/ 3065680 w 197"/>
              <a:gd name="T25" fmla="*/ 2349836 h 1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7" h="151">
                <a:moveTo>
                  <a:pt x="197" y="151"/>
                </a:moveTo>
                <a:lnTo>
                  <a:pt x="45" y="151"/>
                </a:lnTo>
                <a:lnTo>
                  <a:pt x="45" y="92"/>
                </a:lnTo>
                <a:cubicBezTo>
                  <a:pt x="45" y="75"/>
                  <a:pt x="34" y="92"/>
                  <a:pt x="25" y="95"/>
                </a:cubicBezTo>
                <a:cubicBezTo>
                  <a:pt x="0" y="102"/>
                  <a:pt x="0" y="48"/>
                  <a:pt x="25" y="55"/>
                </a:cubicBezTo>
                <a:cubicBezTo>
                  <a:pt x="34" y="58"/>
                  <a:pt x="45" y="75"/>
                  <a:pt x="45" y="59"/>
                </a:cubicBezTo>
                <a:lnTo>
                  <a:pt x="45" y="0"/>
                </a:lnTo>
                <a:lnTo>
                  <a:pt x="104" y="0"/>
                </a:lnTo>
                <a:cubicBezTo>
                  <a:pt x="121" y="0"/>
                  <a:pt x="104" y="11"/>
                  <a:pt x="101" y="20"/>
                </a:cubicBezTo>
                <a:cubicBezTo>
                  <a:pt x="94" y="45"/>
                  <a:pt x="148" y="45"/>
                  <a:pt x="141" y="20"/>
                </a:cubicBezTo>
                <a:cubicBezTo>
                  <a:pt x="138" y="11"/>
                  <a:pt x="121" y="0"/>
                  <a:pt x="138" y="0"/>
                </a:cubicBezTo>
                <a:lnTo>
                  <a:pt x="197" y="0"/>
                </a:lnTo>
                <a:lnTo>
                  <a:pt x="197" y="15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F2F2F2"/>
              </a:gs>
            </a:gsLst>
            <a:lin ang="5400000" scaled="1"/>
          </a:gradFill>
          <a:ln w="317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60000"/>
              </a:srgbClr>
            </a:outerShdw>
          </a:effectLst>
        </p:spPr>
        <p:txBody>
          <a:bodyPr lIns="72000" tIns="72000" rIns="72000" bIns="72000" anchor="ctr"/>
          <a:lstStyle/>
          <a:p>
            <a:pPr algn="ctr">
              <a:spcBef>
                <a:spcPct val="3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tabLst>
                <a:tab pos="266700" algn="l"/>
                <a:tab pos="631825" algn="l"/>
                <a:tab pos="981075" algn="l"/>
              </a:tabLst>
              <a:defRPr/>
            </a:pP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5962600" y="2264018"/>
            <a:ext cx="2209800" cy="2901950"/>
          </a:xfrm>
          <a:custGeom>
            <a:avLst/>
            <a:gdLst>
              <a:gd name="T0" fmla="*/ 2365398 w 152"/>
              <a:gd name="T1" fmla="*/ 0 h 197"/>
              <a:gd name="T2" fmla="*/ 2365398 w 152"/>
              <a:gd name="T3" fmla="*/ 2365398 h 197"/>
              <a:gd name="T4" fmla="*/ 1447250 w 152"/>
              <a:gd name="T5" fmla="*/ 2365398 h 197"/>
              <a:gd name="T6" fmla="*/ 1493936 w 152"/>
              <a:gd name="T7" fmla="*/ 2676634 h 197"/>
              <a:gd name="T8" fmla="*/ 871462 w 152"/>
              <a:gd name="T9" fmla="*/ 2676634 h 197"/>
              <a:gd name="T10" fmla="*/ 918148 w 152"/>
              <a:gd name="T11" fmla="*/ 2365398 h 197"/>
              <a:gd name="T12" fmla="*/ 0 w 152"/>
              <a:gd name="T13" fmla="*/ 2365398 h 197"/>
              <a:gd name="T14" fmla="*/ 0 w 152"/>
              <a:gd name="T15" fmla="*/ 1431688 h 197"/>
              <a:gd name="T16" fmla="*/ 326798 w 152"/>
              <a:gd name="T17" fmla="*/ 1493935 h 197"/>
              <a:gd name="T18" fmla="*/ 326798 w 152"/>
              <a:gd name="T19" fmla="*/ 871462 h 197"/>
              <a:gd name="T20" fmla="*/ 0 w 152"/>
              <a:gd name="T21" fmla="*/ 918148 h 197"/>
              <a:gd name="T22" fmla="*/ 0 w 152"/>
              <a:gd name="T23" fmla="*/ 0 h 197"/>
              <a:gd name="T24" fmla="*/ 2365398 w 152"/>
              <a:gd name="T25" fmla="*/ 0 h 1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" h="197">
                <a:moveTo>
                  <a:pt x="152" y="0"/>
                </a:moveTo>
                <a:lnTo>
                  <a:pt x="152" y="152"/>
                </a:lnTo>
                <a:lnTo>
                  <a:pt x="93" y="152"/>
                </a:lnTo>
                <a:cubicBezTo>
                  <a:pt x="76" y="152"/>
                  <a:pt x="93" y="163"/>
                  <a:pt x="96" y="172"/>
                </a:cubicBezTo>
                <a:cubicBezTo>
                  <a:pt x="103" y="197"/>
                  <a:pt x="49" y="197"/>
                  <a:pt x="56" y="172"/>
                </a:cubicBezTo>
                <a:cubicBezTo>
                  <a:pt x="59" y="163"/>
                  <a:pt x="76" y="152"/>
                  <a:pt x="59" y="152"/>
                </a:cubicBezTo>
                <a:lnTo>
                  <a:pt x="0" y="152"/>
                </a:lnTo>
                <a:lnTo>
                  <a:pt x="0" y="92"/>
                </a:lnTo>
                <a:cubicBezTo>
                  <a:pt x="0" y="76"/>
                  <a:pt x="12" y="93"/>
                  <a:pt x="21" y="96"/>
                </a:cubicBezTo>
                <a:cubicBezTo>
                  <a:pt x="46" y="103"/>
                  <a:pt x="46" y="49"/>
                  <a:pt x="21" y="56"/>
                </a:cubicBezTo>
                <a:cubicBezTo>
                  <a:pt x="12" y="59"/>
                  <a:pt x="0" y="76"/>
                  <a:pt x="0" y="59"/>
                </a:cubicBezTo>
                <a:lnTo>
                  <a:pt x="0" y="0"/>
                </a:lnTo>
                <a:lnTo>
                  <a:pt x="152" y="0"/>
                </a:lnTo>
                <a:close/>
              </a:path>
            </a:pathLst>
          </a:custGeom>
          <a:solidFill>
            <a:srgbClr val="C8E052"/>
          </a:solidFill>
          <a:ln w="317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60000"/>
              </a:srgbClr>
            </a:outerShdw>
          </a:effectLst>
        </p:spPr>
        <p:txBody>
          <a:bodyPr lIns="72000" tIns="72000" rIns="72000" bIns="72000" anchor="ctr"/>
          <a:lstStyle/>
          <a:p>
            <a:pPr algn="ctr">
              <a:spcBef>
                <a:spcPct val="3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tabLst>
                <a:tab pos="266700" algn="l"/>
                <a:tab pos="631825" algn="l"/>
                <a:tab pos="981075" algn="l"/>
              </a:tabLst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13" name="Freeform 10"/>
          <p:cNvSpPr>
            <a:spLocks/>
          </p:cNvSpPr>
          <p:nvPr/>
        </p:nvSpPr>
        <p:spPr bwMode="auto">
          <a:xfrm>
            <a:off x="3765500" y="2262430"/>
            <a:ext cx="2863850" cy="2901950"/>
          </a:xfrm>
          <a:custGeom>
            <a:avLst/>
            <a:gdLst>
              <a:gd name="T0" fmla="*/ 2349836 w 197"/>
              <a:gd name="T1" fmla="*/ 0 h 197"/>
              <a:gd name="T2" fmla="*/ 2349836 w 197"/>
              <a:gd name="T3" fmla="*/ 918148 h 197"/>
              <a:gd name="T4" fmla="*/ 2676634 w 197"/>
              <a:gd name="T5" fmla="*/ 871462 h 197"/>
              <a:gd name="T6" fmla="*/ 2676634 w 197"/>
              <a:gd name="T7" fmla="*/ 1493935 h 197"/>
              <a:gd name="T8" fmla="*/ 2349836 w 197"/>
              <a:gd name="T9" fmla="*/ 1431688 h 197"/>
              <a:gd name="T10" fmla="*/ 2349836 w 197"/>
              <a:gd name="T11" fmla="*/ 2365398 h 197"/>
              <a:gd name="T12" fmla="*/ 1431688 w 197"/>
              <a:gd name="T13" fmla="*/ 2365398 h 197"/>
              <a:gd name="T14" fmla="*/ 1478374 w 197"/>
              <a:gd name="T15" fmla="*/ 2676634 h 197"/>
              <a:gd name="T16" fmla="*/ 871462 w 197"/>
              <a:gd name="T17" fmla="*/ 2676634 h 197"/>
              <a:gd name="T18" fmla="*/ 918148 w 197"/>
              <a:gd name="T19" fmla="*/ 2365398 h 197"/>
              <a:gd name="T20" fmla="*/ 0 w 197"/>
              <a:gd name="T21" fmla="*/ 2365398 h 197"/>
              <a:gd name="T22" fmla="*/ 0 w 197"/>
              <a:gd name="T23" fmla="*/ 1431688 h 197"/>
              <a:gd name="T24" fmla="*/ 311237 w 197"/>
              <a:gd name="T25" fmla="*/ 1493935 h 197"/>
              <a:gd name="T26" fmla="*/ 311237 w 197"/>
              <a:gd name="T27" fmla="*/ 871462 h 197"/>
              <a:gd name="T28" fmla="*/ 0 w 197"/>
              <a:gd name="T29" fmla="*/ 918148 h 197"/>
              <a:gd name="T30" fmla="*/ 0 w 197"/>
              <a:gd name="T31" fmla="*/ 0 h 197"/>
              <a:gd name="T32" fmla="*/ 2349836 w 197"/>
              <a:gd name="T33" fmla="*/ 0 h 19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7" h="197">
                <a:moveTo>
                  <a:pt x="151" y="0"/>
                </a:moveTo>
                <a:lnTo>
                  <a:pt x="151" y="59"/>
                </a:lnTo>
                <a:cubicBezTo>
                  <a:pt x="151" y="76"/>
                  <a:pt x="163" y="59"/>
                  <a:pt x="172" y="56"/>
                </a:cubicBezTo>
                <a:cubicBezTo>
                  <a:pt x="197" y="49"/>
                  <a:pt x="197" y="103"/>
                  <a:pt x="172" y="96"/>
                </a:cubicBezTo>
                <a:cubicBezTo>
                  <a:pt x="163" y="93"/>
                  <a:pt x="151" y="76"/>
                  <a:pt x="151" y="92"/>
                </a:cubicBezTo>
                <a:lnTo>
                  <a:pt x="151" y="152"/>
                </a:lnTo>
                <a:lnTo>
                  <a:pt x="92" y="152"/>
                </a:lnTo>
                <a:cubicBezTo>
                  <a:pt x="75" y="152"/>
                  <a:pt x="93" y="163"/>
                  <a:pt x="95" y="172"/>
                </a:cubicBezTo>
                <a:cubicBezTo>
                  <a:pt x="103" y="197"/>
                  <a:pt x="48" y="197"/>
                  <a:pt x="56" y="172"/>
                </a:cubicBezTo>
                <a:cubicBezTo>
                  <a:pt x="58" y="163"/>
                  <a:pt x="76" y="152"/>
                  <a:pt x="59" y="152"/>
                </a:cubicBezTo>
                <a:lnTo>
                  <a:pt x="0" y="152"/>
                </a:lnTo>
                <a:lnTo>
                  <a:pt x="0" y="92"/>
                </a:lnTo>
                <a:cubicBezTo>
                  <a:pt x="0" y="76"/>
                  <a:pt x="11" y="93"/>
                  <a:pt x="20" y="96"/>
                </a:cubicBezTo>
                <a:cubicBezTo>
                  <a:pt x="45" y="103"/>
                  <a:pt x="45" y="49"/>
                  <a:pt x="20" y="56"/>
                </a:cubicBezTo>
                <a:cubicBezTo>
                  <a:pt x="11" y="59"/>
                  <a:pt x="0" y="76"/>
                  <a:pt x="0" y="59"/>
                </a:cubicBezTo>
                <a:lnTo>
                  <a:pt x="0" y="0"/>
                </a:lnTo>
                <a:lnTo>
                  <a:pt x="151" y="0"/>
                </a:lnTo>
                <a:close/>
              </a:path>
            </a:pathLst>
          </a:custGeom>
          <a:solidFill>
            <a:srgbClr val="92D050"/>
          </a:solidFill>
          <a:ln w="317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60000"/>
              </a:srgbClr>
            </a:outerShdw>
          </a:effectLst>
        </p:spPr>
        <p:txBody>
          <a:bodyPr lIns="72000" tIns="72000" rIns="72000" bIns="72000" anchor="ctr"/>
          <a:lstStyle/>
          <a:p>
            <a:pPr algn="ctr">
              <a:spcBef>
                <a:spcPct val="3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tabLst>
                <a:tab pos="266700" algn="l"/>
                <a:tab pos="631825" algn="l"/>
                <a:tab pos="981075" algn="l"/>
              </a:tabLst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3097163" y="4502393"/>
            <a:ext cx="2865437" cy="2224087"/>
          </a:xfrm>
          <a:custGeom>
            <a:avLst/>
            <a:gdLst>
              <a:gd name="T0" fmla="*/ 3065680 w 197"/>
              <a:gd name="T1" fmla="*/ 2349836 h 151"/>
              <a:gd name="T2" fmla="*/ 715844 w 197"/>
              <a:gd name="T3" fmla="*/ 2349836 h 151"/>
              <a:gd name="T4" fmla="*/ 715844 w 197"/>
              <a:gd name="T5" fmla="*/ 1431688 h 151"/>
              <a:gd name="T6" fmla="*/ 389046 w 197"/>
              <a:gd name="T7" fmla="*/ 1478374 h 151"/>
              <a:gd name="T8" fmla="*/ 389046 w 197"/>
              <a:gd name="T9" fmla="*/ 855901 h 151"/>
              <a:gd name="T10" fmla="*/ 715844 w 197"/>
              <a:gd name="T11" fmla="*/ 918148 h 151"/>
              <a:gd name="T12" fmla="*/ 715844 w 197"/>
              <a:gd name="T13" fmla="*/ 0 h 151"/>
              <a:gd name="T14" fmla="*/ 1633992 w 197"/>
              <a:gd name="T15" fmla="*/ 0 h 151"/>
              <a:gd name="T16" fmla="*/ 1587306 w 197"/>
              <a:gd name="T17" fmla="*/ 311237 h 151"/>
              <a:gd name="T18" fmla="*/ 2194218 w 197"/>
              <a:gd name="T19" fmla="*/ 311237 h 151"/>
              <a:gd name="T20" fmla="*/ 2147532 w 197"/>
              <a:gd name="T21" fmla="*/ 0 h 151"/>
              <a:gd name="T22" fmla="*/ 3065680 w 197"/>
              <a:gd name="T23" fmla="*/ 0 h 151"/>
              <a:gd name="T24" fmla="*/ 3065680 w 197"/>
              <a:gd name="T25" fmla="*/ 918148 h 151"/>
              <a:gd name="T26" fmla="*/ 2754443 w 197"/>
              <a:gd name="T27" fmla="*/ 855901 h 151"/>
              <a:gd name="T28" fmla="*/ 2754443 w 197"/>
              <a:gd name="T29" fmla="*/ 1478374 h 151"/>
              <a:gd name="T30" fmla="*/ 3065680 w 197"/>
              <a:gd name="T31" fmla="*/ 1431688 h 151"/>
              <a:gd name="T32" fmla="*/ 3065680 w 197"/>
              <a:gd name="T33" fmla="*/ 2349836 h 1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7" h="151">
                <a:moveTo>
                  <a:pt x="197" y="151"/>
                </a:moveTo>
                <a:lnTo>
                  <a:pt x="46" y="151"/>
                </a:lnTo>
                <a:lnTo>
                  <a:pt x="46" y="92"/>
                </a:lnTo>
                <a:cubicBezTo>
                  <a:pt x="46" y="75"/>
                  <a:pt x="34" y="92"/>
                  <a:pt x="25" y="95"/>
                </a:cubicBezTo>
                <a:cubicBezTo>
                  <a:pt x="0" y="102"/>
                  <a:pt x="0" y="48"/>
                  <a:pt x="25" y="55"/>
                </a:cubicBezTo>
                <a:cubicBezTo>
                  <a:pt x="34" y="58"/>
                  <a:pt x="46" y="75"/>
                  <a:pt x="46" y="59"/>
                </a:cubicBezTo>
                <a:lnTo>
                  <a:pt x="46" y="0"/>
                </a:lnTo>
                <a:lnTo>
                  <a:pt x="105" y="0"/>
                </a:lnTo>
                <a:cubicBezTo>
                  <a:pt x="122" y="0"/>
                  <a:pt x="104" y="11"/>
                  <a:pt x="102" y="20"/>
                </a:cubicBezTo>
                <a:cubicBezTo>
                  <a:pt x="94" y="45"/>
                  <a:pt x="149" y="45"/>
                  <a:pt x="141" y="20"/>
                </a:cubicBezTo>
                <a:cubicBezTo>
                  <a:pt x="139" y="11"/>
                  <a:pt x="121" y="0"/>
                  <a:pt x="138" y="0"/>
                </a:cubicBezTo>
                <a:lnTo>
                  <a:pt x="197" y="0"/>
                </a:lnTo>
                <a:lnTo>
                  <a:pt x="197" y="59"/>
                </a:lnTo>
                <a:cubicBezTo>
                  <a:pt x="197" y="75"/>
                  <a:pt x="186" y="58"/>
                  <a:pt x="177" y="55"/>
                </a:cubicBezTo>
                <a:cubicBezTo>
                  <a:pt x="152" y="48"/>
                  <a:pt x="152" y="102"/>
                  <a:pt x="177" y="95"/>
                </a:cubicBezTo>
                <a:cubicBezTo>
                  <a:pt x="186" y="92"/>
                  <a:pt x="197" y="75"/>
                  <a:pt x="197" y="92"/>
                </a:cubicBezTo>
                <a:lnTo>
                  <a:pt x="197" y="151"/>
                </a:lnTo>
                <a:close/>
              </a:path>
            </a:pathLst>
          </a:custGeom>
          <a:solidFill>
            <a:srgbClr val="BBE818"/>
          </a:solidFill>
          <a:ln w="317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60000"/>
              </a:srgbClr>
            </a:outerShdw>
          </a:effectLst>
        </p:spPr>
        <p:txBody>
          <a:bodyPr lIns="72000" tIns="72000" rIns="72000" bIns="72000" anchor="ctr"/>
          <a:lstStyle/>
          <a:p>
            <a:pPr algn="ctr">
              <a:spcBef>
                <a:spcPct val="30000"/>
              </a:spcBef>
              <a:spcAft>
                <a:spcPct val="20000"/>
              </a:spcAft>
              <a:buClr>
                <a:schemeClr val="accent1"/>
              </a:buClr>
              <a:buFont typeface="Wingdings" pitchFamily="2" charset="2"/>
              <a:buNone/>
              <a:tabLst>
                <a:tab pos="266700" algn="l"/>
                <a:tab pos="631825" algn="l"/>
                <a:tab pos="981075" algn="l"/>
              </a:tabLst>
              <a:defRPr/>
            </a:pPr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1681113" y="2552124"/>
            <a:ext cx="18867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 smtClean="0">
                <a:latin typeface="Calibri" pitchFamily="34" charset="0"/>
              </a:rPr>
              <a:t>Tanuló szervezet felállítása az önkormányzaton belül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6" name="Textfeld 24"/>
          <p:cNvSpPr txBox="1">
            <a:spLocks noChangeArrowheads="1"/>
          </p:cNvSpPr>
          <p:nvPr/>
        </p:nvSpPr>
        <p:spPr bwMode="auto">
          <a:xfrm>
            <a:off x="3855988" y="2881967"/>
            <a:ext cx="20399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600" b="1" dirty="0" smtClean="0">
                <a:latin typeface="Calibri" pitchFamily="34" charset="0"/>
              </a:rPr>
              <a:t>Osztályok-közötti adminisztratív egységek </a:t>
            </a:r>
          </a:p>
          <a:p>
            <a:pPr algn="r"/>
            <a:r>
              <a:rPr lang="hu-HU" sz="1600" b="1" dirty="0" smtClean="0">
                <a:latin typeface="Calibri" pitchFamily="34" charset="0"/>
              </a:rPr>
              <a:t>létrehozása folyamat-menedzsment céllal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7" name="Rechteck 6"/>
          <p:cNvSpPr>
            <a:spLocks noChangeArrowheads="1"/>
          </p:cNvSpPr>
          <p:nvPr/>
        </p:nvSpPr>
        <p:spPr bwMode="auto">
          <a:xfrm>
            <a:off x="1681113" y="5186223"/>
            <a:ext cx="18875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 b="1" dirty="0" smtClean="0">
                <a:latin typeface="Calibri" pitchFamily="34" charset="0"/>
              </a:rPr>
              <a:t>Indikátorok meghatározása, teljesítmény-értékelési rendszer létrehozása</a:t>
            </a:r>
            <a:endParaRPr lang="de-DE" sz="1600" b="1" dirty="0">
              <a:latin typeface="Calibri" pitchFamily="34" charset="0"/>
            </a:endParaRPr>
          </a:p>
        </p:txBody>
      </p:sp>
      <p:sp>
        <p:nvSpPr>
          <p:cNvPr id="18" name="Rechteck 7"/>
          <p:cNvSpPr>
            <a:spLocks noChangeArrowheads="1"/>
          </p:cNvSpPr>
          <p:nvPr/>
        </p:nvSpPr>
        <p:spPr bwMode="auto">
          <a:xfrm>
            <a:off x="3784550" y="4925486"/>
            <a:ext cx="18715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b="1" dirty="0" smtClean="0">
                <a:latin typeface="Calibri" pitchFamily="34" charset="0"/>
              </a:rPr>
              <a:t>Egyértelmű célokon és modern menedzsment eszközökön nyugvó stratégiai okos város  menedzsment </a:t>
            </a:r>
          </a:p>
        </p:txBody>
      </p:sp>
      <p:sp>
        <p:nvSpPr>
          <p:cNvPr id="19" name="Rechteck 8"/>
          <p:cNvSpPr>
            <a:spLocks noChangeArrowheads="1"/>
          </p:cNvSpPr>
          <p:nvPr/>
        </p:nvSpPr>
        <p:spPr bwMode="auto">
          <a:xfrm>
            <a:off x="6092775" y="5156443"/>
            <a:ext cx="20113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600" b="1" dirty="0" smtClean="0">
                <a:latin typeface="Calibri" pitchFamily="34" charset="0"/>
              </a:rPr>
              <a:t>Integrált és hosszú távú tervezésen alapuló értékteremtés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20" name="Rechteck 2"/>
          <p:cNvSpPr>
            <a:spLocks noChangeArrowheads="1"/>
          </p:cNvSpPr>
          <p:nvPr/>
        </p:nvSpPr>
        <p:spPr bwMode="auto">
          <a:xfrm>
            <a:off x="6372200" y="2564904"/>
            <a:ext cx="17240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u-HU" sz="1600" b="1" dirty="0" smtClean="0">
                <a:latin typeface="Calibri" pitchFamily="34" charset="0"/>
              </a:rPr>
              <a:t>Okos város tanácsadó testület létrehozása</a:t>
            </a:r>
            <a:endParaRPr lang="de-DE" sz="1600" b="1" dirty="0">
              <a:latin typeface="Calibri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71724" y="-27383"/>
            <a:ext cx="8172276" cy="4320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smtClean="0">
                <a:solidFill>
                  <a:schemeClr val="bg1"/>
                </a:solidFill>
              </a:rPr>
              <a:t>Helyi innovációs ökoszisztémák aktiválása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80898" name="Textfeld 9"/>
          <p:cNvSpPr txBox="1">
            <a:spLocks noChangeArrowheads="1"/>
          </p:cNvSpPr>
          <p:nvPr/>
        </p:nvSpPr>
        <p:spPr bwMode="auto">
          <a:xfrm>
            <a:off x="971601" y="332656"/>
            <a:ext cx="817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>
                <a:latin typeface="Calibri" pitchFamily="34" charset="0"/>
              </a:rPr>
              <a:t>Q1:	</a:t>
            </a:r>
            <a:r>
              <a:rPr lang="hu-HU" sz="2000" b="1" dirty="0" smtClean="0">
                <a:latin typeface="Calibri" pitchFamily="34" charset="0"/>
              </a:rPr>
              <a:t>Hogyan lehet a legjobb módon bemutatni  az okos megoldások hatását és a városok mint „</a:t>
            </a:r>
            <a:r>
              <a:rPr lang="hu-HU" sz="2000" b="1" dirty="0" err="1" smtClean="0">
                <a:latin typeface="Calibri" pitchFamily="34" charset="0"/>
              </a:rPr>
              <a:t>Living</a:t>
            </a:r>
            <a:r>
              <a:rPr lang="hu-HU" sz="2000" b="1" dirty="0" smtClean="0">
                <a:latin typeface="Calibri" pitchFamily="34" charset="0"/>
              </a:rPr>
              <a:t> </a:t>
            </a:r>
            <a:r>
              <a:rPr lang="hu-HU" sz="2000" b="1" dirty="0" err="1" smtClean="0">
                <a:latin typeface="Calibri" pitchFamily="34" charset="0"/>
              </a:rPr>
              <a:t>Lab</a:t>
            </a:r>
            <a:r>
              <a:rPr lang="hu-HU" sz="2000" b="1" dirty="0" smtClean="0">
                <a:latin typeface="Calibri" pitchFamily="34" charset="0"/>
              </a:rPr>
              <a:t>” koncepciót a lakosoknak?</a:t>
            </a:r>
          </a:p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 smtClean="0">
                <a:latin typeface="Calibri" pitchFamily="34" charset="0"/>
              </a:rPr>
              <a:t>Q2</a:t>
            </a:r>
            <a:r>
              <a:rPr lang="en-GB" sz="2000" b="1" dirty="0">
                <a:latin typeface="Calibri" pitchFamily="34" charset="0"/>
              </a:rPr>
              <a:t>: 	</a:t>
            </a:r>
            <a:r>
              <a:rPr lang="en-GB" sz="2000" b="1" dirty="0" smtClean="0">
                <a:latin typeface="Calibri" pitchFamily="34" charset="0"/>
              </a:rPr>
              <a:t>H</a:t>
            </a:r>
            <a:r>
              <a:rPr lang="hu-HU" sz="2000" b="1" dirty="0" err="1" smtClean="0">
                <a:latin typeface="Calibri" pitchFamily="34" charset="0"/>
              </a:rPr>
              <a:t>ogyan</a:t>
            </a:r>
            <a:r>
              <a:rPr lang="hu-HU" sz="2000" b="1" dirty="0" smtClean="0">
                <a:latin typeface="Calibri" pitchFamily="34" charset="0"/>
              </a:rPr>
              <a:t> lehet egy nyitott és együttműködő ökoszisztémát létrehozni, ahol minden központi szereplő tudja, hogy mi a feladata, felelőssége és milyen előnye származik az együttműködésből? </a:t>
            </a:r>
            <a:endParaRPr lang="en-GB" sz="2000" b="1" dirty="0">
              <a:latin typeface="Calibri" pitchFamily="34" charset="0"/>
            </a:endParaRPr>
          </a:p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>
                <a:latin typeface="Calibri" pitchFamily="34" charset="0"/>
              </a:rPr>
              <a:t>Q3: 	</a:t>
            </a:r>
            <a:r>
              <a:rPr lang="en-GB" sz="2000" b="1" dirty="0" smtClean="0">
                <a:latin typeface="Calibri" pitchFamily="34" charset="0"/>
              </a:rPr>
              <a:t>H</a:t>
            </a:r>
            <a:r>
              <a:rPr lang="hu-HU" sz="2000" b="1" dirty="0" err="1" smtClean="0">
                <a:latin typeface="Calibri" pitchFamily="34" charset="0"/>
              </a:rPr>
              <a:t>ogyan</a:t>
            </a:r>
            <a:r>
              <a:rPr lang="hu-HU" sz="2000" b="1" dirty="0" smtClean="0">
                <a:latin typeface="Calibri" pitchFamily="34" charset="0"/>
              </a:rPr>
              <a:t> lehet finanszírozni a helyi innovációs ökoszisztémát </a:t>
            </a:r>
            <a:r>
              <a:rPr lang="hu-HU" sz="2000" b="1" dirty="0" err="1" smtClean="0">
                <a:latin typeface="Calibri" pitchFamily="34" charset="0"/>
              </a:rPr>
              <a:t>PPP-vel</a:t>
            </a:r>
            <a:r>
              <a:rPr lang="hu-HU" sz="2000" b="1" dirty="0" smtClean="0">
                <a:latin typeface="Calibri" pitchFamily="34" charset="0"/>
              </a:rPr>
              <a:t>? Milyen szerepet játszhat benne a innovatív közbeszerzés? </a:t>
            </a:r>
            <a:endParaRPr lang="en-GB" sz="2000" b="1" dirty="0">
              <a:latin typeface="Calibri" pitchFamily="34" charset="0"/>
            </a:endParaRP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-80079"/>
            <a:ext cx="10287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31840" y="2924944"/>
            <a:ext cx="2686546" cy="2654672"/>
            <a:chOff x="3490913" y="3136900"/>
            <a:chExt cx="1346200" cy="1314450"/>
          </a:xfrm>
        </p:grpSpPr>
        <p:sp>
          <p:nvSpPr>
            <p:cNvPr id="9" name="Freeform 53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252780" y="3216300"/>
              <a:ext cx="584333" cy="682726"/>
            </a:xfrm>
            <a:custGeom>
              <a:avLst/>
              <a:gdLst>
                <a:gd name="T0" fmla="*/ 0 w 1104"/>
                <a:gd name="T1" fmla="*/ 0 h 1319"/>
                <a:gd name="T2" fmla="*/ 39 w 1104"/>
                <a:gd name="T3" fmla="*/ 4 h 1319"/>
                <a:gd name="T4" fmla="*/ 83 w 1104"/>
                <a:gd name="T5" fmla="*/ 13 h 1319"/>
                <a:gd name="T6" fmla="*/ 123 w 1104"/>
                <a:gd name="T7" fmla="*/ 25 h 1319"/>
                <a:gd name="T8" fmla="*/ 156 w 1104"/>
                <a:gd name="T9" fmla="*/ 34 h 1319"/>
                <a:gd name="T10" fmla="*/ 192 w 1104"/>
                <a:gd name="T11" fmla="*/ 46 h 1319"/>
                <a:gd name="T12" fmla="*/ 245 w 1104"/>
                <a:gd name="T13" fmla="*/ 65 h 1319"/>
                <a:gd name="T14" fmla="*/ 282 w 1104"/>
                <a:gd name="T15" fmla="*/ 81 h 1319"/>
                <a:gd name="T16" fmla="*/ 331 w 1104"/>
                <a:gd name="T17" fmla="*/ 104 h 1319"/>
                <a:gd name="T18" fmla="*/ 372 w 1104"/>
                <a:gd name="T19" fmla="*/ 125 h 1319"/>
                <a:gd name="T20" fmla="*/ 414 w 1104"/>
                <a:gd name="T21" fmla="*/ 148 h 1319"/>
                <a:gd name="T22" fmla="*/ 464 w 1104"/>
                <a:gd name="T23" fmla="*/ 181 h 1319"/>
                <a:gd name="T24" fmla="*/ 506 w 1104"/>
                <a:gd name="T25" fmla="*/ 211 h 1319"/>
                <a:gd name="T26" fmla="*/ 542 w 1104"/>
                <a:gd name="T27" fmla="*/ 240 h 1319"/>
                <a:gd name="T28" fmla="*/ 592 w 1104"/>
                <a:gd name="T29" fmla="*/ 281 h 1319"/>
                <a:gd name="T30" fmla="*/ 627 w 1104"/>
                <a:gd name="T31" fmla="*/ 314 h 1319"/>
                <a:gd name="T32" fmla="*/ 660 w 1104"/>
                <a:gd name="T33" fmla="*/ 351 h 1319"/>
                <a:gd name="T34" fmla="*/ 688 w 1104"/>
                <a:gd name="T35" fmla="*/ 381 h 1319"/>
                <a:gd name="T36" fmla="*/ 708 w 1104"/>
                <a:gd name="T37" fmla="*/ 407 h 1319"/>
                <a:gd name="T38" fmla="*/ 736 w 1104"/>
                <a:gd name="T39" fmla="*/ 445 h 1319"/>
                <a:gd name="T40" fmla="*/ 762 w 1104"/>
                <a:gd name="T41" fmla="*/ 477 h 1319"/>
                <a:gd name="T42" fmla="*/ 788 w 1104"/>
                <a:gd name="T43" fmla="*/ 519 h 1319"/>
                <a:gd name="T44" fmla="*/ 813 w 1104"/>
                <a:gd name="T45" fmla="*/ 560 h 1319"/>
                <a:gd name="T46" fmla="*/ 839 w 1104"/>
                <a:gd name="T47" fmla="*/ 610 h 1319"/>
                <a:gd name="T48" fmla="*/ 868 w 1104"/>
                <a:gd name="T49" fmla="*/ 670 h 1319"/>
                <a:gd name="T50" fmla="*/ 885 w 1104"/>
                <a:gd name="T51" fmla="*/ 712 h 1319"/>
                <a:gd name="T52" fmla="*/ 903 w 1104"/>
                <a:gd name="T53" fmla="*/ 760 h 1319"/>
                <a:gd name="T54" fmla="*/ 918 w 1104"/>
                <a:gd name="T55" fmla="*/ 813 h 1319"/>
                <a:gd name="T56" fmla="*/ 929 w 1104"/>
                <a:gd name="T57" fmla="*/ 861 h 1319"/>
                <a:gd name="T58" fmla="*/ 939 w 1104"/>
                <a:gd name="T59" fmla="*/ 910 h 1319"/>
                <a:gd name="T60" fmla="*/ 946 w 1104"/>
                <a:gd name="T61" fmla="*/ 952 h 1319"/>
                <a:gd name="T62" fmla="*/ 948 w 1104"/>
                <a:gd name="T63" fmla="*/ 991 h 1319"/>
                <a:gd name="T64" fmla="*/ 1104 w 1104"/>
                <a:gd name="T65" fmla="*/ 991 h 1319"/>
                <a:gd name="T66" fmla="*/ 678 w 1104"/>
                <a:gd name="T67" fmla="*/ 1319 h 1319"/>
                <a:gd name="T68" fmla="*/ 195 w 1104"/>
                <a:gd name="T69" fmla="*/ 991 h 1319"/>
                <a:gd name="T70" fmla="*/ 360 w 1104"/>
                <a:gd name="T71" fmla="*/ 991 h 1319"/>
                <a:gd name="T72" fmla="*/ 355 w 1104"/>
                <a:gd name="T73" fmla="*/ 965 h 1319"/>
                <a:gd name="T74" fmla="*/ 347 w 1104"/>
                <a:gd name="T75" fmla="*/ 933 h 1319"/>
                <a:gd name="T76" fmla="*/ 334 w 1104"/>
                <a:gd name="T77" fmla="*/ 900 h 1319"/>
                <a:gd name="T78" fmla="*/ 315 w 1104"/>
                <a:gd name="T79" fmla="*/ 861 h 1319"/>
                <a:gd name="T80" fmla="*/ 302 w 1104"/>
                <a:gd name="T81" fmla="*/ 834 h 1319"/>
                <a:gd name="T82" fmla="*/ 281 w 1104"/>
                <a:gd name="T83" fmla="*/ 803 h 1319"/>
                <a:gd name="T84" fmla="*/ 256 w 1104"/>
                <a:gd name="T85" fmla="*/ 772 h 1319"/>
                <a:gd name="T86" fmla="*/ 229 w 1104"/>
                <a:gd name="T87" fmla="*/ 743 h 1319"/>
                <a:gd name="T88" fmla="*/ 203 w 1104"/>
                <a:gd name="T89" fmla="*/ 717 h 1319"/>
                <a:gd name="T90" fmla="*/ 179 w 1104"/>
                <a:gd name="T91" fmla="*/ 696 h 1319"/>
                <a:gd name="T92" fmla="*/ 147 w 1104"/>
                <a:gd name="T93" fmla="*/ 671 h 1319"/>
                <a:gd name="T94" fmla="*/ 117 w 1104"/>
                <a:gd name="T95" fmla="*/ 652 h 1319"/>
                <a:gd name="T96" fmla="*/ 84 w 1104"/>
                <a:gd name="T97" fmla="*/ 634 h 1319"/>
                <a:gd name="T98" fmla="*/ 57 w 1104"/>
                <a:gd name="T99" fmla="*/ 621 h 1319"/>
                <a:gd name="T100" fmla="*/ 24 w 1104"/>
                <a:gd name="T101" fmla="*/ 608 h 1319"/>
                <a:gd name="T102" fmla="*/ 2 w 1104"/>
                <a:gd name="T103" fmla="*/ 602 h 1319"/>
                <a:gd name="T104" fmla="*/ 214 w 1104"/>
                <a:gd name="T105" fmla="*/ 320 h 1319"/>
                <a:gd name="T106" fmla="*/ 0 w 1104"/>
                <a:gd name="T107" fmla="*/ 0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4" h="1319">
                  <a:moveTo>
                    <a:pt x="0" y="0"/>
                  </a:moveTo>
                  <a:lnTo>
                    <a:pt x="39" y="4"/>
                  </a:lnTo>
                  <a:lnTo>
                    <a:pt x="83" y="13"/>
                  </a:lnTo>
                  <a:lnTo>
                    <a:pt x="123" y="25"/>
                  </a:lnTo>
                  <a:lnTo>
                    <a:pt x="156" y="34"/>
                  </a:lnTo>
                  <a:lnTo>
                    <a:pt x="192" y="46"/>
                  </a:lnTo>
                  <a:lnTo>
                    <a:pt x="245" y="65"/>
                  </a:lnTo>
                  <a:lnTo>
                    <a:pt x="282" y="81"/>
                  </a:lnTo>
                  <a:lnTo>
                    <a:pt x="331" y="104"/>
                  </a:lnTo>
                  <a:lnTo>
                    <a:pt x="372" y="125"/>
                  </a:lnTo>
                  <a:lnTo>
                    <a:pt x="414" y="148"/>
                  </a:lnTo>
                  <a:lnTo>
                    <a:pt x="464" y="181"/>
                  </a:lnTo>
                  <a:lnTo>
                    <a:pt x="506" y="211"/>
                  </a:lnTo>
                  <a:lnTo>
                    <a:pt x="542" y="240"/>
                  </a:lnTo>
                  <a:lnTo>
                    <a:pt x="592" y="281"/>
                  </a:lnTo>
                  <a:lnTo>
                    <a:pt x="627" y="314"/>
                  </a:lnTo>
                  <a:lnTo>
                    <a:pt x="660" y="351"/>
                  </a:lnTo>
                  <a:lnTo>
                    <a:pt x="688" y="381"/>
                  </a:lnTo>
                  <a:lnTo>
                    <a:pt x="708" y="407"/>
                  </a:lnTo>
                  <a:lnTo>
                    <a:pt x="736" y="445"/>
                  </a:lnTo>
                  <a:lnTo>
                    <a:pt x="762" y="477"/>
                  </a:lnTo>
                  <a:lnTo>
                    <a:pt x="788" y="519"/>
                  </a:lnTo>
                  <a:lnTo>
                    <a:pt x="813" y="560"/>
                  </a:lnTo>
                  <a:lnTo>
                    <a:pt x="839" y="610"/>
                  </a:lnTo>
                  <a:lnTo>
                    <a:pt x="868" y="670"/>
                  </a:lnTo>
                  <a:lnTo>
                    <a:pt x="885" y="712"/>
                  </a:lnTo>
                  <a:lnTo>
                    <a:pt x="903" y="760"/>
                  </a:lnTo>
                  <a:lnTo>
                    <a:pt x="918" y="813"/>
                  </a:lnTo>
                  <a:lnTo>
                    <a:pt x="929" y="861"/>
                  </a:lnTo>
                  <a:lnTo>
                    <a:pt x="939" y="910"/>
                  </a:lnTo>
                  <a:lnTo>
                    <a:pt x="946" y="952"/>
                  </a:lnTo>
                  <a:lnTo>
                    <a:pt x="948" y="991"/>
                  </a:lnTo>
                  <a:lnTo>
                    <a:pt x="1104" y="991"/>
                  </a:lnTo>
                  <a:lnTo>
                    <a:pt x="678" y="1319"/>
                  </a:lnTo>
                  <a:lnTo>
                    <a:pt x="195" y="991"/>
                  </a:lnTo>
                  <a:lnTo>
                    <a:pt x="360" y="991"/>
                  </a:lnTo>
                  <a:lnTo>
                    <a:pt x="355" y="965"/>
                  </a:lnTo>
                  <a:lnTo>
                    <a:pt x="347" y="933"/>
                  </a:lnTo>
                  <a:lnTo>
                    <a:pt x="334" y="900"/>
                  </a:lnTo>
                  <a:lnTo>
                    <a:pt x="315" y="861"/>
                  </a:lnTo>
                  <a:lnTo>
                    <a:pt x="302" y="834"/>
                  </a:lnTo>
                  <a:lnTo>
                    <a:pt x="281" y="803"/>
                  </a:lnTo>
                  <a:lnTo>
                    <a:pt x="256" y="772"/>
                  </a:lnTo>
                  <a:lnTo>
                    <a:pt x="229" y="743"/>
                  </a:lnTo>
                  <a:lnTo>
                    <a:pt x="203" y="717"/>
                  </a:lnTo>
                  <a:lnTo>
                    <a:pt x="179" y="696"/>
                  </a:lnTo>
                  <a:lnTo>
                    <a:pt x="147" y="671"/>
                  </a:lnTo>
                  <a:lnTo>
                    <a:pt x="117" y="652"/>
                  </a:lnTo>
                  <a:lnTo>
                    <a:pt x="84" y="634"/>
                  </a:lnTo>
                  <a:lnTo>
                    <a:pt x="57" y="621"/>
                  </a:lnTo>
                  <a:lnTo>
                    <a:pt x="24" y="608"/>
                  </a:lnTo>
                  <a:lnTo>
                    <a:pt x="2" y="602"/>
                  </a:lnTo>
                  <a:lnTo>
                    <a:pt x="214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2319"/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rgbClr val="000000">
                  <a:alpha val="60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0" name="Freeform 5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490913" y="3627211"/>
              <a:ext cx="650761" cy="746478"/>
            </a:xfrm>
            <a:custGeom>
              <a:avLst/>
              <a:gdLst>
                <a:gd name="T0" fmla="*/ 748 w 1230"/>
                <a:gd name="T1" fmla="*/ 329 h 1440"/>
                <a:gd name="T2" fmla="*/ 753 w 1230"/>
                <a:gd name="T3" fmla="*/ 373 h 1440"/>
                <a:gd name="T4" fmla="*/ 762 w 1230"/>
                <a:gd name="T5" fmla="*/ 415 h 1440"/>
                <a:gd name="T6" fmla="*/ 776 w 1230"/>
                <a:gd name="T7" fmla="*/ 473 h 1440"/>
                <a:gd name="T8" fmla="*/ 799 w 1230"/>
                <a:gd name="T9" fmla="*/ 521 h 1440"/>
                <a:gd name="T10" fmla="*/ 831 w 1230"/>
                <a:gd name="T11" fmla="*/ 581 h 1440"/>
                <a:gd name="T12" fmla="*/ 863 w 1230"/>
                <a:gd name="T13" fmla="*/ 622 h 1440"/>
                <a:gd name="T14" fmla="*/ 903 w 1230"/>
                <a:gd name="T15" fmla="*/ 668 h 1440"/>
                <a:gd name="T16" fmla="*/ 947 w 1230"/>
                <a:gd name="T17" fmla="*/ 710 h 1440"/>
                <a:gd name="T18" fmla="*/ 988 w 1230"/>
                <a:gd name="T19" fmla="*/ 736 h 1440"/>
                <a:gd name="T20" fmla="*/ 1032 w 1230"/>
                <a:gd name="T21" fmla="*/ 765 h 1440"/>
                <a:gd name="T22" fmla="*/ 1076 w 1230"/>
                <a:gd name="T23" fmla="*/ 784 h 1440"/>
                <a:gd name="T24" fmla="*/ 1113 w 1230"/>
                <a:gd name="T25" fmla="*/ 796 h 1440"/>
                <a:gd name="T26" fmla="*/ 1152 w 1230"/>
                <a:gd name="T27" fmla="*/ 810 h 1440"/>
                <a:gd name="T28" fmla="*/ 1191 w 1230"/>
                <a:gd name="T29" fmla="*/ 819 h 1440"/>
                <a:gd name="T30" fmla="*/ 1230 w 1230"/>
                <a:gd name="T31" fmla="*/ 823 h 1440"/>
                <a:gd name="T32" fmla="*/ 993 w 1230"/>
                <a:gd name="T33" fmla="*/ 1167 h 1440"/>
                <a:gd name="T34" fmla="*/ 1210 w 1230"/>
                <a:gd name="T35" fmla="*/ 1440 h 1440"/>
                <a:gd name="T36" fmla="*/ 1161 w 1230"/>
                <a:gd name="T37" fmla="*/ 1437 h 1440"/>
                <a:gd name="T38" fmla="*/ 1099 w 1230"/>
                <a:gd name="T39" fmla="*/ 1428 h 1440"/>
                <a:gd name="T40" fmla="*/ 1056 w 1230"/>
                <a:gd name="T41" fmla="*/ 1420 h 1440"/>
                <a:gd name="T42" fmla="*/ 998 w 1230"/>
                <a:gd name="T43" fmla="*/ 1409 h 1440"/>
                <a:gd name="T44" fmla="*/ 938 w 1230"/>
                <a:gd name="T45" fmla="*/ 1391 h 1440"/>
                <a:gd name="T46" fmla="*/ 893 w 1230"/>
                <a:gd name="T47" fmla="*/ 1375 h 1440"/>
                <a:gd name="T48" fmla="*/ 850 w 1230"/>
                <a:gd name="T49" fmla="*/ 1358 h 1440"/>
                <a:gd name="T50" fmla="*/ 778 w 1230"/>
                <a:gd name="T51" fmla="*/ 1328 h 1440"/>
                <a:gd name="T52" fmla="*/ 716 w 1230"/>
                <a:gd name="T53" fmla="*/ 1294 h 1440"/>
                <a:gd name="T54" fmla="*/ 670 w 1230"/>
                <a:gd name="T55" fmla="*/ 1268 h 1440"/>
                <a:gd name="T56" fmla="*/ 615 w 1230"/>
                <a:gd name="T57" fmla="*/ 1230 h 1440"/>
                <a:gd name="T58" fmla="*/ 566 w 1230"/>
                <a:gd name="T59" fmla="*/ 1192 h 1440"/>
                <a:gd name="T60" fmla="*/ 522 w 1230"/>
                <a:gd name="T61" fmla="*/ 1155 h 1440"/>
                <a:gd name="T62" fmla="*/ 478 w 1230"/>
                <a:gd name="T63" fmla="*/ 1112 h 1440"/>
                <a:gd name="T64" fmla="*/ 437 w 1230"/>
                <a:gd name="T65" fmla="*/ 1072 h 1440"/>
                <a:gd name="T66" fmla="*/ 395 w 1230"/>
                <a:gd name="T67" fmla="*/ 1022 h 1440"/>
                <a:gd name="T68" fmla="*/ 353 w 1230"/>
                <a:gd name="T69" fmla="*/ 964 h 1440"/>
                <a:gd name="T70" fmla="*/ 312 w 1230"/>
                <a:gd name="T71" fmla="*/ 904 h 1440"/>
                <a:gd name="T72" fmla="*/ 282 w 1230"/>
                <a:gd name="T73" fmla="*/ 851 h 1440"/>
                <a:gd name="T74" fmla="*/ 248 w 1230"/>
                <a:gd name="T75" fmla="*/ 788 h 1440"/>
                <a:gd name="T76" fmla="*/ 222 w 1230"/>
                <a:gd name="T77" fmla="*/ 724 h 1440"/>
                <a:gd name="T78" fmla="*/ 201 w 1230"/>
                <a:gd name="T79" fmla="*/ 664 h 1440"/>
                <a:gd name="T80" fmla="*/ 183 w 1230"/>
                <a:gd name="T81" fmla="*/ 608 h 1440"/>
                <a:gd name="T82" fmla="*/ 168 w 1230"/>
                <a:gd name="T83" fmla="*/ 543 h 1440"/>
                <a:gd name="T84" fmla="*/ 158 w 1230"/>
                <a:gd name="T85" fmla="*/ 493 h 1440"/>
                <a:gd name="T86" fmla="*/ 150 w 1230"/>
                <a:gd name="T87" fmla="*/ 438 h 1440"/>
                <a:gd name="T88" fmla="*/ 144 w 1230"/>
                <a:gd name="T89" fmla="*/ 376 h 1440"/>
                <a:gd name="T90" fmla="*/ 144 w 1230"/>
                <a:gd name="T91" fmla="*/ 333 h 1440"/>
                <a:gd name="T92" fmla="*/ 0 w 1230"/>
                <a:gd name="T93" fmla="*/ 333 h 1440"/>
                <a:gd name="T94" fmla="*/ 487 w 1230"/>
                <a:gd name="T95" fmla="*/ 0 h 1440"/>
                <a:gd name="T96" fmla="*/ 915 w 1230"/>
                <a:gd name="T97" fmla="*/ 330 h 1440"/>
                <a:gd name="T98" fmla="*/ 748 w 1230"/>
                <a:gd name="T99" fmla="*/ 329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30" h="1440">
                  <a:moveTo>
                    <a:pt x="748" y="329"/>
                  </a:moveTo>
                  <a:lnTo>
                    <a:pt x="753" y="373"/>
                  </a:lnTo>
                  <a:lnTo>
                    <a:pt x="762" y="415"/>
                  </a:lnTo>
                  <a:lnTo>
                    <a:pt x="776" y="473"/>
                  </a:lnTo>
                  <a:lnTo>
                    <a:pt x="799" y="521"/>
                  </a:lnTo>
                  <a:lnTo>
                    <a:pt x="831" y="581"/>
                  </a:lnTo>
                  <a:lnTo>
                    <a:pt x="863" y="622"/>
                  </a:lnTo>
                  <a:lnTo>
                    <a:pt x="903" y="668"/>
                  </a:lnTo>
                  <a:lnTo>
                    <a:pt x="947" y="710"/>
                  </a:lnTo>
                  <a:lnTo>
                    <a:pt x="988" y="736"/>
                  </a:lnTo>
                  <a:lnTo>
                    <a:pt x="1032" y="765"/>
                  </a:lnTo>
                  <a:lnTo>
                    <a:pt x="1076" y="784"/>
                  </a:lnTo>
                  <a:lnTo>
                    <a:pt x="1113" y="796"/>
                  </a:lnTo>
                  <a:lnTo>
                    <a:pt x="1152" y="810"/>
                  </a:lnTo>
                  <a:lnTo>
                    <a:pt x="1191" y="819"/>
                  </a:lnTo>
                  <a:lnTo>
                    <a:pt x="1230" y="823"/>
                  </a:lnTo>
                  <a:lnTo>
                    <a:pt x="993" y="1167"/>
                  </a:lnTo>
                  <a:lnTo>
                    <a:pt x="1210" y="1440"/>
                  </a:lnTo>
                  <a:lnTo>
                    <a:pt x="1161" y="1437"/>
                  </a:lnTo>
                  <a:lnTo>
                    <a:pt x="1099" y="1428"/>
                  </a:lnTo>
                  <a:lnTo>
                    <a:pt x="1056" y="1420"/>
                  </a:lnTo>
                  <a:lnTo>
                    <a:pt x="998" y="1409"/>
                  </a:lnTo>
                  <a:lnTo>
                    <a:pt x="938" y="1391"/>
                  </a:lnTo>
                  <a:lnTo>
                    <a:pt x="893" y="1375"/>
                  </a:lnTo>
                  <a:lnTo>
                    <a:pt x="850" y="1358"/>
                  </a:lnTo>
                  <a:lnTo>
                    <a:pt x="778" y="1328"/>
                  </a:lnTo>
                  <a:lnTo>
                    <a:pt x="716" y="1294"/>
                  </a:lnTo>
                  <a:lnTo>
                    <a:pt x="670" y="1268"/>
                  </a:lnTo>
                  <a:lnTo>
                    <a:pt x="615" y="1230"/>
                  </a:lnTo>
                  <a:lnTo>
                    <a:pt x="566" y="1192"/>
                  </a:lnTo>
                  <a:lnTo>
                    <a:pt x="522" y="1155"/>
                  </a:lnTo>
                  <a:lnTo>
                    <a:pt x="478" y="1112"/>
                  </a:lnTo>
                  <a:lnTo>
                    <a:pt x="437" y="1072"/>
                  </a:lnTo>
                  <a:lnTo>
                    <a:pt x="395" y="1022"/>
                  </a:lnTo>
                  <a:lnTo>
                    <a:pt x="353" y="964"/>
                  </a:lnTo>
                  <a:lnTo>
                    <a:pt x="312" y="904"/>
                  </a:lnTo>
                  <a:lnTo>
                    <a:pt x="282" y="851"/>
                  </a:lnTo>
                  <a:lnTo>
                    <a:pt x="248" y="788"/>
                  </a:lnTo>
                  <a:lnTo>
                    <a:pt x="222" y="724"/>
                  </a:lnTo>
                  <a:lnTo>
                    <a:pt x="201" y="664"/>
                  </a:lnTo>
                  <a:lnTo>
                    <a:pt x="183" y="608"/>
                  </a:lnTo>
                  <a:lnTo>
                    <a:pt x="168" y="543"/>
                  </a:lnTo>
                  <a:lnTo>
                    <a:pt x="158" y="493"/>
                  </a:lnTo>
                  <a:lnTo>
                    <a:pt x="150" y="438"/>
                  </a:lnTo>
                  <a:lnTo>
                    <a:pt x="144" y="376"/>
                  </a:lnTo>
                  <a:lnTo>
                    <a:pt x="144" y="333"/>
                  </a:lnTo>
                  <a:lnTo>
                    <a:pt x="0" y="333"/>
                  </a:lnTo>
                  <a:lnTo>
                    <a:pt x="487" y="0"/>
                  </a:lnTo>
                  <a:lnTo>
                    <a:pt x="915" y="330"/>
                  </a:lnTo>
                  <a:lnTo>
                    <a:pt x="748" y="32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rgbClr val="000000">
                  <a:alpha val="60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 55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3568511" y="3136900"/>
              <a:ext cx="765394" cy="576086"/>
            </a:xfrm>
            <a:custGeom>
              <a:avLst/>
              <a:gdLst>
                <a:gd name="T0" fmla="*/ 0 w 1446"/>
                <a:gd name="T1" fmla="*/ 1113 h 1113"/>
                <a:gd name="T2" fmla="*/ 8 w 1446"/>
                <a:gd name="T3" fmla="*/ 1061 h 1113"/>
                <a:gd name="T4" fmla="*/ 21 w 1446"/>
                <a:gd name="T5" fmla="*/ 995 h 1113"/>
                <a:gd name="T6" fmla="*/ 45 w 1446"/>
                <a:gd name="T7" fmla="*/ 917 h 1113"/>
                <a:gd name="T8" fmla="*/ 68 w 1446"/>
                <a:gd name="T9" fmla="*/ 854 h 1113"/>
                <a:gd name="T10" fmla="*/ 102 w 1446"/>
                <a:gd name="T11" fmla="*/ 774 h 1113"/>
                <a:gd name="T12" fmla="*/ 135 w 1446"/>
                <a:gd name="T13" fmla="*/ 716 h 1113"/>
                <a:gd name="T14" fmla="*/ 170 w 1446"/>
                <a:gd name="T15" fmla="*/ 653 h 1113"/>
                <a:gd name="T16" fmla="*/ 215 w 1446"/>
                <a:gd name="T17" fmla="*/ 591 h 1113"/>
                <a:gd name="T18" fmla="*/ 257 w 1446"/>
                <a:gd name="T19" fmla="*/ 537 h 1113"/>
                <a:gd name="T20" fmla="*/ 290 w 1446"/>
                <a:gd name="T21" fmla="*/ 503 h 1113"/>
                <a:gd name="T22" fmla="*/ 335 w 1446"/>
                <a:gd name="T23" fmla="*/ 455 h 1113"/>
                <a:gd name="T24" fmla="*/ 387 w 1446"/>
                <a:gd name="T25" fmla="*/ 407 h 1113"/>
                <a:gd name="T26" fmla="*/ 471 w 1446"/>
                <a:gd name="T27" fmla="*/ 342 h 1113"/>
                <a:gd name="T28" fmla="*/ 555 w 1446"/>
                <a:gd name="T29" fmla="*/ 288 h 1113"/>
                <a:gd name="T30" fmla="*/ 618 w 1446"/>
                <a:gd name="T31" fmla="*/ 255 h 1113"/>
                <a:gd name="T32" fmla="*/ 663 w 1446"/>
                <a:gd name="T33" fmla="*/ 236 h 1113"/>
                <a:gd name="T34" fmla="*/ 711 w 1446"/>
                <a:gd name="T35" fmla="*/ 216 h 1113"/>
                <a:gd name="T36" fmla="*/ 773 w 1446"/>
                <a:gd name="T37" fmla="*/ 194 h 1113"/>
                <a:gd name="T38" fmla="*/ 861 w 1446"/>
                <a:gd name="T39" fmla="*/ 170 h 1113"/>
                <a:gd name="T40" fmla="*/ 920 w 1446"/>
                <a:gd name="T41" fmla="*/ 158 h 1113"/>
                <a:gd name="T42" fmla="*/ 971 w 1446"/>
                <a:gd name="T43" fmla="*/ 149 h 1113"/>
                <a:gd name="T44" fmla="*/ 1031 w 1446"/>
                <a:gd name="T45" fmla="*/ 143 h 1113"/>
                <a:gd name="T46" fmla="*/ 1076 w 1446"/>
                <a:gd name="T47" fmla="*/ 140 h 1113"/>
                <a:gd name="T48" fmla="*/ 1115 w 1446"/>
                <a:gd name="T49" fmla="*/ 140 h 1113"/>
                <a:gd name="T50" fmla="*/ 1115 w 1446"/>
                <a:gd name="T51" fmla="*/ 0 h 1113"/>
                <a:gd name="T52" fmla="*/ 1446 w 1446"/>
                <a:gd name="T53" fmla="*/ 482 h 1113"/>
                <a:gd name="T54" fmla="*/ 1115 w 1446"/>
                <a:gd name="T55" fmla="*/ 908 h 1113"/>
                <a:gd name="T56" fmla="*/ 1115 w 1446"/>
                <a:gd name="T57" fmla="*/ 728 h 1113"/>
                <a:gd name="T58" fmla="*/ 1089 w 1446"/>
                <a:gd name="T59" fmla="*/ 729 h 1113"/>
                <a:gd name="T60" fmla="*/ 1052 w 1446"/>
                <a:gd name="T61" fmla="*/ 735 h 1113"/>
                <a:gd name="T62" fmla="*/ 1019 w 1446"/>
                <a:gd name="T63" fmla="*/ 743 h 1113"/>
                <a:gd name="T64" fmla="*/ 986 w 1446"/>
                <a:gd name="T65" fmla="*/ 752 h 1113"/>
                <a:gd name="T66" fmla="*/ 954 w 1446"/>
                <a:gd name="T67" fmla="*/ 764 h 1113"/>
                <a:gd name="T68" fmla="*/ 912 w 1446"/>
                <a:gd name="T69" fmla="*/ 780 h 1113"/>
                <a:gd name="T70" fmla="*/ 887 w 1446"/>
                <a:gd name="T71" fmla="*/ 791 h 1113"/>
                <a:gd name="T72" fmla="*/ 858 w 1446"/>
                <a:gd name="T73" fmla="*/ 809 h 1113"/>
                <a:gd name="T74" fmla="*/ 825 w 1446"/>
                <a:gd name="T75" fmla="*/ 831 h 1113"/>
                <a:gd name="T76" fmla="*/ 801 w 1446"/>
                <a:gd name="T77" fmla="*/ 849 h 1113"/>
                <a:gd name="T78" fmla="*/ 780 w 1446"/>
                <a:gd name="T79" fmla="*/ 867 h 1113"/>
                <a:gd name="T80" fmla="*/ 755 w 1446"/>
                <a:gd name="T81" fmla="*/ 893 h 1113"/>
                <a:gd name="T82" fmla="*/ 735 w 1446"/>
                <a:gd name="T83" fmla="*/ 917 h 1113"/>
                <a:gd name="T84" fmla="*/ 713 w 1446"/>
                <a:gd name="T85" fmla="*/ 944 h 1113"/>
                <a:gd name="T86" fmla="*/ 690 w 1446"/>
                <a:gd name="T87" fmla="*/ 977 h 1113"/>
                <a:gd name="T88" fmla="*/ 668 w 1446"/>
                <a:gd name="T89" fmla="*/ 1013 h 1113"/>
                <a:gd name="T90" fmla="*/ 653 w 1446"/>
                <a:gd name="T91" fmla="*/ 1047 h 1113"/>
                <a:gd name="T92" fmla="*/ 641 w 1446"/>
                <a:gd name="T93" fmla="*/ 1073 h 1113"/>
                <a:gd name="T94" fmla="*/ 636 w 1446"/>
                <a:gd name="T95" fmla="*/ 1088 h 1113"/>
                <a:gd name="T96" fmla="*/ 354 w 1446"/>
                <a:gd name="T97" fmla="*/ 867 h 1113"/>
                <a:gd name="T98" fmla="*/ 0 w 1446"/>
                <a:gd name="T99" fmla="*/ 1113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6" h="1113">
                  <a:moveTo>
                    <a:pt x="0" y="1113"/>
                  </a:moveTo>
                  <a:lnTo>
                    <a:pt x="8" y="1061"/>
                  </a:lnTo>
                  <a:lnTo>
                    <a:pt x="21" y="995"/>
                  </a:lnTo>
                  <a:lnTo>
                    <a:pt x="45" y="917"/>
                  </a:lnTo>
                  <a:lnTo>
                    <a:pt x="68" y="854"/>
                  </a:lnTo>
                  <a:lnTo>
                    <a:pt x="102" y="774"/>
                  </a:lnTo>
                  <a:lnTo>
                    <a:pt x="135" y="716"/>
                  </a:lnTo>
                  <a:lnTo>
                    <a:pt x="170" y="653"/>
                  </a:lnTo>
                  <a:lnTo>
                    <a:pt x="215" y="591"/>
                  </a:lnTo>
                  <a:lnTo>
                    <a:pt x="257" y="537"/>
                  </a:lnTo>
                  <a:lnTo>
                    <a:pt x="290" y="503"/>
                  </a:lnTo>
                  <a:lnTo>
                    <a:pt x="335" y="455"/>
                  </a:lnTo>
                  <a:lnTo>
                    <a:pt x="387" y="407"/>
                  </a:lnTo>
                  <a:lnTo>
                    <a:pt x="471" y="342"/>
                  </a:lnTo>
                  <a:lnTo>
                    <a:pt x="555" y="288"/>
                  </a:lnTo>
                  <a:lnTo>
                    <a:pt x="618" y="255"/>
                  </a:lnTo>
                  <a:lnTo>
                    <a:pt x="663" y="236"/>
                  </a:lnTo>
                  <a:lnTo>
                    <a:pt x="711" y="216"/>
                  </a:lnTo>
                  <a:lnTo>
                    <a:pt x="773" y="194"/>
                  </a:lnTo>
                  <a:lnTo>
                    <a:pt x="861" y="170"/>
                  </a:lnTo>
                  <a:lnTo>
                    <a:pt x="920" y="158"/>
                  </a:lnTo>
                  <a:lnTo>
                    <a:pt x="971" y="149"/>
                  </a:lnTo>
                  <a:lnTo>
                    <a:pt x="1031" y="143"/>
                  </a:lnTo>
                  <a:lnTo>
                    <a:pt x="1076" y="140"/>
                  </a:lnTo>
                  <a:lnTo>
                    <a:pt x="1115" y="140"/>
                  </a:lnTo>
                  <a:lnTo>
                    <a:pt x="1115" y="0"/>
                  </a:lnTo>
                  <a:lnTo>
                    <a:pt x="1446" y="482"/>
                  </a:lnTo>
                  <a:lnTo>
                    <a:pt x="1115" y="908"/>
                  </a:lnTo>
                  <a:lnTo>
                    <a:pt x="1115" y="728"/>
                  </a:lnTo>
                  <a:lnTo>
                    <a:pt x="1089" y="729"/>
                  </a:lnTo>
                  <a:lnTo>
                    <a:pt x="1052" y="735"/>
                  </a:lnTo>
                  <a:lnTo>
                    <a:pt x="1019" y="743"/>
                  </a:lnTo>
                  <a:lnTo>
                    <a:pt x="986" y="752"/>
                  </a:lnTo>
                  <a:lnTo>
                    <a:pt x="954" y="764"/>
                  </a:lnTo>
                  <a:lnTo>
                    <a:pt x="912" y="780"/>
                  </a:lnTo>
                  <a:lnTo>
                    <a:pt x="887" y="791"/>
                  </a:lnTo>
                  <a:lnTo>
                    <a:pt x="858" y="809"/>
                  </a:lnTo>
                  <a:lnTo>
                    <a:pt x="825" y="831"/>
                  </a:lnTo>
                  <a:lnTo>
                    <a:pt x="801" y="849"/>
                  </a:lnTo>
                  <a:lnTo>
                    <a:pt x="780" y="867"/>
                  </a:lnTo>
                  <a:lnTo>
                    <a:pt x="755" y="893"/>
                  </a:lnTo>
                  <a:lnTo>
                    <a:pt x="735" y="917"/>
                  </a:lnTo>
                  <a:lnTo>
                    <a:pt x="713" y="944"/>
                  </a:lnTo>
                  <a:lnTo>
                    <a:pt x="690" y="977"/>
                  </a:lnTo>
                  <a:lnTo>
                    <a:pt x="668" y="1013"/>
                  </a:lnTo>
                  <a:lnTo>
                    <a:pt x="653" y="1047"/>
                  </a:lnTo>
                  <a:lnTo>
                    <a:pt x="641" y="1073"/>
                  </a:lnTo>
                  <a:lnTo>
                    <a:pt x="636" y="1088"/>
                  </a:lnTo>
                  <a:lnTo>
                    <a:pt x="354" y="867"/>
                  </a:lnTo>
                  <a:lnTo>
                    <a:pt x="0" y="1113"/>
                  </a:lnTo>
                  <a:close/>
                </a:path>
              </a:pathLst>
            </a:custGeom>
            <a:solidFill>
              <a:srgbClr val="C00000"/>
            </a:solidFill>
            <a:ln w="3175" cap="flat" cmpd="sng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rgbClr val="000000">
                  <a:alpha val="60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5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057610" y="3822524"/>
              <a:ext cx="698378" cy="628826"/>
            </a:xfrm>
            <a:custGeom>
              <a:avLst/>
              <a:gdLst>
                <a:gd name="T0" fmla="*/ 1318 w 1318"/>
                <a:gd name="T1" fmla="*/ 18 h 1215"/>
                <a:gd name="T2" fmla="*/ 1315 w 1318"/>
                <a:gd name="T3" fmla="*/ 66 h 1215"/>
                <a:gd name="T4" fmla="*/ 1309 w 1318"/>
                <a:gd name="T5" fmla="*/ 113 h 1215"/>
                <a:gd name="T6" fmla="*/ 1299 w 1318"/>
                <a:gd name="T7" fmla="*/ 165 h 1215"/>
                <a:gd name="T8" fmla="*/ 1287 w 1318"/>
                <a:gd name="T9" fmla="*/ 216 h 1215"/>
                <a:gd name="T10" fmla="*/ 1275 w 1318"/>
                <a:gd name="T11" fmla="*/ 267 h 1215"/>
                <a:gd name="T12" fmla="*/ 1255 w 1318"/>
                <a:gd name="T13" fmla="*/ 321 h 1215"/>
                <a:gd name="T14" fmla="*/ 1239 w 1318"/>
                <a:gd name="T15" fmla="*/ 362 h 1215"/>
                <a:gd name="T16" fmla="*/ 1212 w 1318"/>
                <a:gd name="T17" fmla="*/ 426 h 1215"/>
                <a:gd name="T18" fmla="*/ 1194 w 1318"/>
                <a:gd name="T19" fmla="*/ 461 h 1215"/>
                <a:gd name="T20" fmla="*/ 1171 w 1318"/>
                <a:gd name="T21" fmla="*/ 501 h 1215"/>
                <a:gd name="T22" fmla="*/ 1144 w 1318"/>
                <a:gd name="T23" fmla="*/ 546 h 1215"/>
                <a:gd name="T24" fmla="*/ 1110 w 1318"/>
                <a:gd name="T25" fmla="*/ 596 h 1215"/>
                <a:gd name="T26" fmla="*/ 1081 w 1318"/>
                <a:gd name="T27" fmla="*/ 635 h 1215"/>
                <a:gd name="T28" fmla="*/ 1062 w 1318"/>
                <a:gd name="T29" fmla="*/ 662 h 1215"/>
                <a:gd name="T30" fmla="*/ 1038 w 1318"/>
                <a:gd name="T31" fmla="*/ 689 h 1215"/>
                <a:gd name="T32" fmla="*/ 1009 w 1318"/>
                <a:gd name="T33" fmla="*/ 719 h 1215"/>
                <a:gd name="T34" fmla="*/ 982 w 1318"/>
                <a:gd name="T35" fmla="*/ 746 h 1215"/>
                <a:gd name="T36" fmla="*/ 940 w 1318"/>
                <a:gd name="T37" fmla="*/ 785 h 1215"/>
                <a:gd name="T38" fmla="*/ 906 w 1318"/>
                <a:gd name="T39" fmla="*/ 815 h 1215"/>
                <a:gd name="T40" fmla="*/ 861 w 1318"/>
                <a:gd name="T41" fmla="*/ 848 h 1215"/>
                <a:gd name="T42" fmla="*/ 825 w 1318"/>
                <a:gd name="T43" fmla="*/ 875 h 1215"/>
                <a:gd name="T44" fmla="*/ 787 w 1318"/>
                <a:gd name="T45" fmla="*/ 900 h 1215"/>
                <a:gd name="T46" fmla="*/ 739 w 1318"/>
                <a:gd name="T47" fmla="*/ 926 h 1215"/>
                <a:gd name="T48" fmla="*/ 702 w 1318"/>
                <a:gd name="T49" fmla="*/ 948 h 1215"/>
                <a:gd name="T50" fmla="*/ 658 w 1318"/>
                <a:gd name="T51" fmla="*/ 968 h 1215"/>
                <a:gd name="T52" fmla="*/ 612 w 1318"/>
                <a:gd name="T53" fmla="*/ 989 h 1215"/>
                <a:gd name="T54" fmla="*/ 562 w 1318"/>
                <a:gd name="T55" fmla="*/ 1007 h 1215"/>
                <a:gd name="T56" fmla="*/ 510 w 1318"/>
                <a:gd name="T57" fmla="*/ 1023 h 1215"/>
                <a:gd name="T58" fmla="*/ 453 w 1318"/>
                <a:gd name="T59" fmla="*/ 1038 h 1215"/>
                <a:gd name="T60" fmla="*/ 408 w 1318"/>
                <a:gd name="T61" fmla="*/ 1049 h 1215"/>
                <a:gd name="T62" fmla="*/ 364 w 1318"/>
                <a:gd name="T63" fmla="*/ 1055 h 1215"/>
                <a:gd name="T64" fmla="*/ 339 w 1318"/>
                <a:gd name="T65" fmla="*/ 1056 h 1215"/>
                <a:gd name="T66" fmla="*/ 330 w 1318"/>
                <a:gd name="T67" fmla="*/ 1215 h 1215"/>
                <a:gd name="T68" fmla="*/ 0 w 1318"/>
                <a:gd name="T69" fmla="*/ 789 h 1215"/>
                <a:gd name="T70" fmla="*/ 330 w 1318"/>
                <a:gd name="T71" fmla="*/ 306 h 1215"/>
                <a:gd name="T72" fmla="*/ 340 w 1318"/>
                <a:gd name="T73" fmla="*/ 449 h 1215"/>
                <a:gd name="T74" fmla="*/ 361 w 1318"/>
                <a:gd name="T75" fmla="*/ 441 h 1215"/>
                <a:gd name="T76" fmla="*/ 402 w 1318"/>
                <a:gd name="T77" fmla="*/ 428 h 1215"/>
                <a:gd name="T78" fmla="*/ 442 w 1318"/>
                <a:gd name="T79" fmla="*/ 411 h 1215"/>
                <a:gd name="T80" fmla="*/ 478 w 1318"/>
                <a:gd name="T81" fmla="*/ 392 h 1215"/>
                <a:gd name="T82" fmla="*/ 523 w 1318"/>
                <a:gd name="T83" fmla="*/ 363 h 1215"/>
                <a:gd name="T84" fmla="*/ 561 w 1318"/>
                <a:gd name="T85" fmla="*/ 332 h 1215"/>
                <a:gd name="T86" fmla="*/ 586 w 1318"/>
                <a:gd name="T87" fmla="*/ 308 h 1215"/>
                <a:gd name="T88" fmla="*/ 618 w 1318"/>
                <a:gd name="T89" fmla="*/ 276 h 1215"/>
                <a:gd name="T90" fmla="*/ 645 w 1318"/>
                <a:gd name="T91" fmla="*/ 239 h 1215"/>
                <a:gd name="T92" fmla="*/ 670 w 1318"/>
                <a:gd name="T93" fmla="*/ 201 h 1215"/>
                <a:gd name="T94" fmla="*/ 690 w 1318"/>
                <a:gd name="T95" fmla="*/ 164 h 1215"/>
                <a:gd name="T96" fmla="*/ 709 w 1318"/>
                <a:gd name="T97" fmla="*/ 125 h 1215"/>
                <a:gd name="T98" fmla="*/ 720 w 1318"/>
                <a:gd name="T99" fmla="*/ 95 h 1215"/>
                <a:gd name="T100" fmla="*/ 730 w 1318"/>
                <a:gd name="T101" fmla="*/ 62 h 1215"/>
                <a:gd name="T102" fmla="*/ 735 w 1318"/>
                <a:gd name="T103" fmla="*/ 39 h 1215"/>
                <a:gd name="T104" fmla="*/ 739 w 1318"/>
                <a:gd name="T105" fmla="*/ 0 h 1215"/>
                <a:gd name="T106" fmla="*/ 1059 w 1318"/>
                <a:gd name="T107" fmla="*/ 222 h 1215"/>
                <a:gd name="T108" fmla="*/ 1318 w 1318"/>
                <a:gd name="T109" fmla="*/ 18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8" h="1215">
                  <a:moveTo>
                    <a:pt x="1318" y="18"/>
                  </a:moveTo>
                  <a:lnTo>
                    <a:pt x="1315" y="66"/>
                  </a:lnTo>
                  <a:lnTo>
                    <a:pt x="1309" y="113"/>
                  </a:lnTo>
                  <a:lnTo>
                    <a:pt x="1299" y="165"/>
                  </a:lnTo>
                  <a:lnTo>
                    <a:pt x="1287" y="216"/>
                  </a:lnTo>
                  <a:lnTo>
                    <a:pt x="1275" y="267"/>
                  </a:lnTo>
                  <a:lnTo>
                    <a:pt x="1255" y="321"/>
                  </a:lnTo>
                  <a:lnTo>
                    <a:pt x="1239" y="362"/>
                  </a:lnTo>
                  <a:lnTo>
                    <a:pt x="1212" y="426"/>
                  </a:lnTo>
                  <a:lnTo>
                    <a:pt x="1194" y="461"/>
                  </a:lnTo>
                  <a:lnTo>
                    <a:pt x="1171" y="501"/>
                  </a:lnTo>
                  <a:lnTo>
                    <a:pt x="1144" y="546"/>
                  </a:lnTo>
                  <a:lnTo>
                    <a:pt x="1110" y="596"/>
                  </a:lnTo>
                  <a:lnTo>
                    <a:pt x="1081" y="635"/>
                  </a:lnTo>
                  <a:lnTo>
                    <a:pt x="1062" y="662"/>
                  </a:lnTo>
                  <a:lnTo>
                    <a:pt x="1038" y="689"/>
                  </a:lnTo>
                  <a:lnTo>
                    <a:pt x="1009" y="719"/>
                  </a:lnTo>
                  <a:lnTo>
                    <a:pt x="982" y="746"/>
                  </a:lnTo>
                  <a:lnTo>
                    <a:pt x="940" y="785"/>
                  </a:lnTo>
                  <a:lnTo>
                    <a:pt x="906" y="815"/>
                  </a:lnTo>
                  <a:lnTo>
                    <a:pt x="861" y="848"/>
                  </a:lnTo>
                  <a:lnTo>
                    <a:pt x="825" y="875"/>
                  </a:lnTo>
                  <a:lnTo>
                    <a:pt x="787" y="900"/>
                  </a:lnTo>
                  <a:lnTo>
                    <a:pt x="739" y="926"/>
                  </a:lnTo>
                  <a:lnTo>
                    <a:pt x="702" y="948"/>
                  </a:lnTo>
                  <a:lnTo>
                    <a:pt x="658" y="968"/>
                  </a:lnTo>
                  <a:lnTo>
                    <a:pt x="612" y="989"/>
                  </a:lnTo>
                  <a:lnTo>
                    <a:pt x="562" y="1007"/>
                  </a:lnTo>
                  <a:lnTo>
                    <a:pt x="510" y="1023"/>
                  </a:lnTo>
                  <a:lnTo>
                    <a:pt x="453" y="1038"/>
                  </a:lnTo>
                  <a:lnTo>
                    <a:pt x="408" y="1049"/>
                  </a:lnTo>
                  <a:lnTo>
                    <a:pt x="364" y="1055"/>
                  </a:lnTo>
                  <a:lnTo>
                    <a:pt x="339" y="1056"/>
                  </a:lnTo>
                  <a:lnTo>
                    <a:pt x="330" y="1215"/>
                  </a:lnTo>
                  <a:lnTo>
                    <a:pt x="0" y="789"/>
                  </a:lnTo>
                  <a:lnTo>
                    <a:pt x="330" y="306"/>
                  </a:lnTo>
                  <a:lnTo>
                    <a:pt x="340" y="449"/>
                  </a:lnTo>
                  <a:lnTo>
                    <a:pt x="361" y="441"/>
                  </a:lnTo>
                  <a:lnTo>
                    <a:pt x="402" y="428"/>
                  </a:lnTo>
                  <a:lnTo>
                    <a:pt x="442" y="411"/>
                  </a:lnTo>
                  <a:lnTo>
                    <a:pt x="478" y="392"/>
                  </a:lnTo>
                  <a:lnTo>
                    <a:pt x="523" y="363"/>
                  </a:lnTo>
                  <a:lnTo>
                    <a:pt x="561" y="332"/>
                  </a:lnTo>
                  <a:lnTo>
                    <a:pt x="586" y="308"/>
                  </a:lnTo>
                  <a:lnTo>
                    <a:pt x="618" y="276"/>
                  </a:lnTo>
                  <a:lnTo>
                    <a:pt x="645" y="239"/>
                  </a:lnTo>
                  <a:lnTo>
                    <a:pt x="670" y="201"/>
                  </a:lnTo>
                  <a:lnTo>
                    <a:pt x="690" y="164"/>
                  </a:lnTo>
                  <a:lnTo>
                    <a:pt x="709" y="125"/>
                  </a:lnTo>
                  <a:lnTo>
                    <a:pt x="720" y="95"/>
                  </a:lnTo>
                  <a:lnTo>
                    <a:pt x="730" y="62"/>
                  </a:lnTo>
                  <a:lnTo>
                    <a:pt x="735" y="39"/>
                  </a:lnTo>
                  <a:lnTo>
                    <a:pt x="739" y="0"/>
                  </a:lnTo>
                  <a:lnTo>
                    <a:pt x="1059" y="222"/>
                  </a:lnTo>
                  <a:lnTo>
                    <a:pt x="1318" y="18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rgbClr val="000000">
                  <a:alpha val="60000"/>
                </a:srgbClr>
              </a:outerShdw>
            </a:effectLst>
            <a:extLst/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Textfeld 15"/>
          <p:cNvSpPr txBox="1">
            <a:spLocks noChangeArrowheads="1"/>
          </p:cNvSpPr>
          <p:nvPr/>
        </p:nvSpPr>
        <p:spPr bwMode="auto">
          <a:xfrm>
            <a:off x="5796136" y="3059668"/>
            <a:ext cx="2024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latin typeface="Calibri" pitchFamily="34" charset="0"/>
              </a:rPr>
              <a:t>A lakosok bevonása 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4" name="Textfeld 25"/>
          <p:cNvSpPr txBox="1">
            <a:spLocks noChangeArrowheads="1"/>
          </p:cNvSpPr>
          <p:nvPr/>
        </p:nvSpPr>
        <p:spPr bwMode="auto">
          <a:xfrm>
            <a:off x="5868144" y="4581128"/>
            <a:ext cx="2992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 smtClean="0">
                <a:latin typeface="Calibri" pitchFamily="34" charset="0"/>
              </a:rPr>
              <a:t>Innovációs együttműködés a </a:t>
            </a:r>
            <a:r>
              <a:rPr lang="hu-HU" dirty="0" err="1" smtClean="0">
                <a:latin typeface="Calibri" pitchFamily="34" charset="0"/>
              </a:rPr>
              <a:t>KKV-kal</a:t>
            </a:r>
            <a:r>
              <a:rPr lang="hu-HU" dirty="0" smtClean="0">
                <a:latin typeface="Calibri" pitchFamily="34" charset="0"/>
              </a:rPr>
              <a:t> és egyetemekkel (pl. adatok átadása)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5" name="Textfeld 26"/>
          <p:cNvSpPr txBox="1">
            <a:spLocks noChangeArrowheads="1"/>
          </p:cNvSpPr>
          <p:nvPr/>
        </p:nvSpPr>
        <p:spPr bwMode="auto">
          <a:xfrm>
            <a:off x="427039" y="4509120"/>
            <a:ext cx="270480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latin typeface="Calibri" pitchFamily="34" charset="0"/>
              </a:rPr>
              <a:t>Egyetemek és helyi vállalkozások bevonása a város fejlesztési céljainak kialakítását célzó megbeszélésekbe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6" name="Textfeld 27"/>
          <p:cNvSpPr txBox="1">
            <a:spLocks noChangeArrowheads="1"/>
          </p:cNvSpPr>
          <p:nvPr/>
        </p:nvSpPr>
        <p:spPr bwMode="auto">
          <a:xfrm>
            <a:off x="683568" y="2804735"/>
            <a:ext cx="26635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latin typeface="Calibri" pitchFamily="34" charset="0"/>
              </a:rPr>
              <a:t>Pozitív kommunikációs folyamatok kialakítása és fenntartása a helyi meghatározó szereplőkkel</a:t>
            </a: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feld 4"/>
          <p:cNvSpPr txBox="1">
            <a:spLocks noChangeArrowheads="1"/>
          </p:cNvSpPr>
          <p:nvPr/>
        </p:nvSpPr>
        <p:spPr bwMode="auto">
          <a:xfrm>
            <a:off x="971600" y="404664"/>
            <a:ext cx="8172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450850">
              <a:spcBef>
                <a:spcPts val="0"/>
              </a:spcBef>
            </a:pPr>
            <a:r>
              <a:rPr lang="en-GB" sz="2000" b="1" dirty="0">
                <a:latin typeface="Calibri" pitchFamily="34" charset="0"/>
              </a:rPr>
              <a:t>Q1: 	</a:t>
            </a:r>
            <a:r>
              <a:rPr lang="hu-HU" sz="2000" b="1" dirty="0" smtClean="0">
                <a:latin typeface="Calibri" pitchFamily="34" charset="0"/>
              </a:rPr>
              <a:t>Milyen adatigények vannak (technológiai, szerződés, …), amelyek a különböző szolgáltatók által nyújtott városi szolgáltatások integrálásához szükségesek? </a:t>
            </a:r>
          </a:p>
          <a:p>
            <a:pPr marL="457200" indent="-457200" defTabSz="450850">
              <a:spcBef>
                <a:spcPts val="0"/>
              </a:spcBef>
            </a:pPr>
            <a:r>
              <a:rPr lang="en-GB" sz="2000" b="1" dirty="0" smtClean="0">
                <a:latin typeface="Calibri" pitchFamily="34" charset="0"/>
              </a:rPr>
              <a:t>Q2</a:t>
            </a:r>
            <a:r>
              <a:rPr lang="en-GB" sz="2000" b="1" dirty="0">
                <a:latin typeface="Calibri" pitchFamily="34" charset="0"/>
              </a:rPr>
              <a:t>: 	</a:t>
            </a:r>
            <a:r>
              <a:rPr lang="hu-HU" sz="2000" b="1" dirty="0" smtClean="0">
                <a:latin typeface="Calibri" pitchFamily="34" charset="0"/>
              </a:rPr>
              <a:t>Melyek az adatok és indikátorok meghatározásának kritériumai</a:t>
            </a:r>
            <a:r>
              <a:rPr lang="en-GB" sz="2000" b="1" dirty="0" smtClean="0">
                <a:latin typeface="Calibri" pitchFamily="34" charset="0"/>
              </a:rPr>
              <a:t>?</a:t>
            </a:r>
            <a:endParaRPr lang="en-GB" sz="2000" b="1" dirty="0">
              <a:latin typeface="Calibri" pitchFamily="34" charset="0"/>
            </a:endParaRPr>
          </a:p>
          <a:p>
            <a:pPr marL="457200" indent="-457200" defTabSz="450850">
              <a:spcBef>
                <a:spcPts val="0"/>
              </a:spcBef>
            </a:pPr>
            <a:r>
              <a:rPr lang="en-GB" sz="2000" b="1" dirty="0">
                <a:latin typeface="Calibri" pitchFamily="34" charset="0"/>
              </a:rPr>
              <a:t>Q3: 	</a:t>
            </a:r>
            <a:r>
              <a:rPr lang="hu-HU" sz="2000" b="1" dirty="0" smtClean="0">
                <a:latin typeface="Calibri" pitchFamily="34" charset="0"/>
              </a:rPr>
              <a:t>Kinek és kinek nem kellene hozzáférni az alapadatokhoz?  </a:t>
            </a:r>
            <a:endParaRPr lang="en-GB" sz="2000" i="1" dirty="0">
              <a:latin typeface="Calibri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43608" y="1"/>
            <a:ext cx="8100392" cy="404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smtClean="0">
                <a:solidFill>
                  <a:schemeClr val="bg1"/>
                </a:solidFill>
              </a:rPr>
              <a:t>Adatintegráció és városi platformok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109696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m 1"/>
          <p:cNvGraphicFramePr/>
          <p:nvPr/>
        </p:nvGraphicFramePr>
        <p:xfrm>
          <a:off x="575547" y="2060848"/>
          <a:ext cx="7884885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</a:rPr>
              <a:t>	</a:t>
            </a:r>
            <a:r>
              <a:rPr lang="hu-HU" sz="2000" b="1" dirty="0" smtClean="0">
                <a:solidFill>
                  <a:schemeClr val="bg1"/>
                </a:solidFill>
              </a:rPr>
              <a:t>Beszerzés és finanszírozás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78850" name="Textfeld 9"/>
          <p:cNvSpPr txBox="1">
            <a:spLocks noChangeArrowheads="1"/>
          </p:cNvSpPr>
          <p:nvPr/>
        </p:nvSpPr>
        <p:spPr bwMode="auto">
          <a:xfrm>
            <a:off x="899593" y="332656"/>
            <a:ext cx="82444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 smtClean="0">
                <a:latin typeface="Calibri" pitchFamily="34" charset="0"/>
              </a:rPr>
              <a:t>Q</a:t>
            </a:r>
            <a:r>
              <a:rPr lang="hu-HU" sz="2000" b="1" dirty="0" smtClean="0">
                <a:latin typeface="Calibri" pitchFamily="34" charset="0"/>
              </a:rPr>
              <a:t>1</a:t>
            </a:r>
            <a:r>
              <a:rPr lang="en-GB" sz="2000" b="1" dirty="0" smtClean="0">
                <a:latin typeface="Calibri" pitchFamily="34" charset="0"/>
              </a:rPr>
              <a:t>:</a:t>
            </a:r>
            <a:r>
              <a:rPr lang="en-GB" sz="2000" b="1" dirty="0">
                <a:latin typeface="Calibri" pitchFamily="34" charset="0"/>
              </a:rPr>
              <a:t>	</a:t>
            </a:r>
            <a:r>
              <a:rPr lang="hu-HU" sz="2000" b="1" dirty="0" smtClean="0">
                <a:latin typeface="Calibri" pitchFamily="34" charset="0"/>
              </a:rPr>
              <a:t>Mi szükséges a beszerzéseket irányító egységek és szabályok kultúraváltásához az innovatívabb beszerzési folyamatok érdekében? </a:t>
            </a:r>
          </a:p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 smtClean="0">
                <a:latin typeface="Calibri" pitchFamily="34" charset="0"/>
              </a:rPr>
              <a:t>Q</a:t>
            </a:r>
            <a:r>
              <a:rPr lang="hu-HU" sz="2000" b="1" dirty="0" smtClean="0">
                <a:latin typeface="Calibri" pitchFamily="34" charset="0"/>
              </a:rPr>
              <a:t>2</a:t>
            </a:r>
            <a:r>
              <a:rPr lang="en-GB" sz="2000" b="1" dirty="0" smtClean="0">
                <a:latin typeface="Calibri" pitchFamily="34" charset="0"/>
              </a:rPr>
              <a:t>: </a:t>
            </a:r>
            <a:r>
              <a:rPr lang="en-GB" sz="2000" b="1" dirty="0">
                <a:latin typeface="Calibri" pitchFamily="34" charset="0"/>
              </a:rPr>
              <a:t>	</a:t>
            </a:r>
            <a:r>
              <a:rPr lang="hu-HU" sz="2000" b="1" dirty="0" smtClean="0">
                <a:latin typeface="Calibri" pitchFamily="34" charset="0"/>
              </a:rPr>
              <a:t>Hogyan lehet politikai támogatottságot biztosítani, hogy innovatívabb módon működjön a </a:t>
            </a:r>
            <a:r>
              <a:rPr lang="hu-HU" sz="2000" b="1" dirty="0" err="1" smtClean="0">
                <a:latin typeface="Calibri" pitchFamily="34" charset="0"/>
              </a:rPr>
              <a:t>smart</a:t>
            </a:r>
            <a:r>
              <a:rPr lang="hu-HU" sz="2000" b="1" dirty="0" smtClean="0">
                <a:latin typeface="Calibri" pitchFamily="34" charset="0"/>
              </a:rPr>
              <a:t> folyamatok megvalósítása és működtetése? </a:t>
            </a:r>
            <a:endParaRPr lang="en-GB" sz="2000" b="1" dirty="0">
              <a:latin typeface="Calibri" pitchFamily="34" charset="0"/>
            </a:endParaRPr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59591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91680" y="1700808"/>
            <a:ext cx="5184574" cy="4680520"/>
            <a:chOff x="1597299" y="971532"/>
            <a:chExt cx="5753603" cy="5294665"/>
          </a:xfrm>
        </p:grpSpPr>
        <p:cxnSp>
          <p:nvCxnSpPr>
            <p:cNvPr id="9" name="Straight Connector 21"/>
            <p:cNvCxnSpPr/>
            <p:nvPr/>
          </p:nvCxnSpPr>
          <p:spPr>
            <a:xfrm flipH="1" flipV="1">
              <a:off x="4570639" y="2033243"/>
              <a:ext cx="1762" cy="1792209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10"/>
            <p:cNvCxnSpPr/>
            <p:nvPr/>
          </p:nvCxnSpPr>
          <p:spPr>
            <a:xfrm>
              <a:off x="4572401" y="3825452"/>
              <a:ext cx="1048232" cy="1447415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3"/>
            <p:cNvCxnSpPr/>
            <p:nvPr/>
          </p:nvCxnSpPr>
          <p:spPr>
            <a:xfrm flipV="1">
              <a:off x="4570639" y="3266958"/>
              <a:ext cx="1712406" cy="558495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57"/>
            <p:cNvCxnSpPr/>
            <p:nvPr/>
          </p:nvCxnSpPr>
          <p:spPr>
            <a:xfrm flipH="1">
              <a:off x="3515360" y="3825452"/>
              <a:ext cx="1055279" cy="1447415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60"/>
            <p:cNvCxnSpPr/>
            <p:nvPr/>
          </p:nvCxnSpPr>
          <p:spPr>
            <a:xfrm flipH="1" flipV="1">
              <a:off x="2858232" y="3266958"/>
              <a:ext cx="1714169" cy="558495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 flipH="1">
              <a:off x="3848788" y="971532"/>
              <a:ext cx="1584246" cy="1521204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72000" rIns="0" bIns="72000" anchor="ctr"/>
            <a:lstStyle/>
            <a:p>
              <a:pPr algn="ctr">
                <a:spcBef>
                  <a:spcPct val="30000"/>
                </a:spcBef>
                <a:spcAft>
                  <a:spcPct val="20000"/>
                </a:spcAft>
                <a:buClr>
                  <a:schemeClr val="accent1"/>
                </a:buClr>
                <a:buFont typeface="Wingdings" pitchFamily="2" charset="2"/>
                <a:buNone/>
                <a:tabLst>
                  <a:tab pos="266700" algn="l"/>
                  <a:tab pos="631825" algn="l"/>
                  <a:tab pos="981075" algn="l"/>
                </a:tabLst>
                <a:defRPr/>
              </a:pPr>
              <a:r>
                <a:rPr lang="hu-HU" altLang="de-DE" sz="1400" b="1" dirty="0" smtClean="0">
                  <a:latin typeface="Arial" panose="020B0604020202020204" pitchFamily="34" charset="0"/>
                </a:rPr>
                <a:t>Innováció alapú beszerzés</a:t>
              </a:r>
              <a:endParaRPr lang="en-US" altLang="de-DE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5" name="Oval 27"/>
            <p:cNvSpPr>
              <a:spLocks noChangeArrowheads="1"/>
            </p:cNvSpPr>
            <p:nvPr/>
          </p:nvSpPr>
          <p:spPr bwMode="auto">
            <a:xfrm flipH="1">
              <a:off x="5168680" y="4637069"/>
              <a:ext cx="1542933" cy="1548065"/>
            </a:xfrm>
            <a:prstGeom prst="ellipse">
              <a:avLst/>
            </a:prstGeom>
            <a:solidFill>
              <a:srgbClr val="0070C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spcBef>
                  <a:spcPct val="30000"/>
                </a:spcBef>
                <a:spcAft>
                  <a:spcPct val="20000"/>
                </a:spcAft>
                <a:buClr>
                  <a:schemeClr val="accent1"/>
                </a:buClr>
                <a:buFont typeface="Wingdings" pitchFamily="2" charset="2"/>
                <a:buNone/>
                <a:tabLst>
                  <a:tab pos="266700" algn="l"/>
                  <a:tab pos="631825" algn="l"/>
                  <a:tab pos="981075" algn="l"/>
                </a:tabLst>
                <a:defRPr/>
              </a:pPr>
              <a:r>
                <a:rPr lang="hu-HU" altLang="de-DE" sz="1400" b="1" dirty="0" smtClean="0">
                  <a:latin typeface="Arial" panose="020B0604020202020204" pitchFamily="34" charset="0"/>
                </a:rPr>
                <a:t>Adat és működés- alapú finanszírozás</a:t>
              </a:r>
              <a:endParaRPr lang="en-US" altLang="de-DE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6" name="Oval 27"/>
            <p:cNvSpPr>
              <a:spLocks noChangeArrowheads="1"/>
            </p:cNvSpPr>
            <p:nvPr/>
          </p:nvSpPr>
          <p:spPr bwMode="auto">
            <a:xfrm flipH="1">
              <a:off x="2396409" y="4745134"/>
              <a:ext cx="1527356" cy="152106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spcBef>
                  <a:spcPct val="30000"/>
                </a:spcBef>
                <a:spcAft>
                  <a:spcPct val="20000"/>
                </a:spcAft>
                <a:buClr>
                  <a:schemeClr val="accent1"/>
                </a:buClr>
                <a:buFont typeface="Wingdings" pitchFamily="2" charset="2"/>
                <a:buNone/>
                <a:tabLst>
                  <a:tab pos="266700" algn="l"/>
                  <a:tab pos="631825" algn="l"/>
                  <a:tab pos="981075" algn="l"/>
                </a:tabLst>
                <a:defRPr/>
              </a:pPr>
              <a:r>
                <a:rPr lang="hu-HU" altLang="de-DE" sz="1400" b="1" dirty="0" smtClean="0">
                  <a:latin typeface="Arial" panose="020B0604020202020204" pitchFamily="34" charset="0"/>
                </a:rPr>
                <a:t>Új </a:t>
              </a:r>
              <a:r>
                <a:rPr lang="de-DE" altLang="de-DE" sz="1400" b="1" dirty="0" smtClean="0">
                  <a:latin typeface="Arial" panose="020B0604020202020204" pitchFamily="34" charset="0"/>
                </a:rPr>
                <a:t>PPP </a:t>
              </a:r>
              <a:r>
                <a:rPr lang="de-DE" altLang="de-DE" sz="1400" b="1" dirty="0">
                  <a:latin typeface="Arial" panose="020B0604020202020204" pitchFamily="34" charset="0"/>
                </a:rPr>
                <a:t>&amp; Joint Ventures</a:t>
              </a:r>
              <a:endParaRPr lang="en-US" altLang="de-DE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7" name="Oval 27"/>
            <p:cNvSpPr>
              <a:spLocks noChangeArrowheads="1"/>
            </p:cNvSpPr>
            <p:nvPr/>
          </p:nvSpPr>
          <p:spPr bwMode="auto">
            <a:xfrm flipH="1">
              <a:off x="1597299" y="2437747"/>
              <a:ext cx="1598224" cy="162912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72000" rIns="0" bIns="72000" anchor="ctr"/>
            <a:lstStyle/>
            <a:p>
              <a:pPr algn="ctr">
                <a:spcBef>
                  <a:spcPct val="30000"/>
                </a:spcBef>
                <a:spcAft>
                  <a:spcPct val="20000"/>
                </a:spcAft>
                <a:buClr>
                  <a:schemeClr val="accent1"/>
                </a:buClr>
                <a:buFont typeface="Wingdings" pitchFamily="2" charset="2"/>
                <a:buNone/>
                <a:tabLst>
                  <a:tab pos="266700" algn="l"/>
                  <a:tab pos="631825" algn="l"/>
                  <a:tab pos="981075" algn="l"/>
                </a:tabLst>
                <a:defRPr/>
              </a:pPr>
              <a:r>
                <a:rPr lang="hu-HU" altLang="de-DE" sz="1400" b="1" dirty="0" smtClean="0">
                  <a:latin typeface="Arial" panose="020B0604020202020204" pitchFamily="34" charset="0"/>
                </a:rPr>
                <a:t>Innovációs </a:t>
              </a:r>
              <a:r>
                <a:rPr lang="hu-HU" altLang="de-DE" sz="1400" b="1" dirty="0" err="1" smtClean="0">
                  <a:latin typeface="Arial" panose="020B0604020202020204" pitchFamily="34" charset="0"/>
                </a:rPr>
                <a:t>partner-ségek</a:t>
              </a:r>
              <a:endParaRPr lang="en-US" altLang="de-DE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8" name="Oval 27"/>
            <p:cNvSpPr>
              <a:spLocks noChangeArrowheads="1"/>
            </p:cNvSpPr>
            <p:nvPr/>
          </p:nvSpPr>
          <p:spPr bwMode="auto">
            <a:xfrm flipH="1">
              <a:off x="5831377" y="2356291"/>
              <a:ext cx="1519525" cy="1576446"/>
            </a:xfrm>
            <a:prstGeom prst="ellipse">
              <a:avLst/>
            </a:prstGeom>
            <a:solidFill>
              <a:srgbClr val="00B0F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tIns="72000" rIns="0" bIns="72000" anchor="ctr"/>
            <a:lstStyle/>
            <a:p>
              <a:pPr algn="ctr">
                <a:spcBef>
                  <a:spcPct val="30000"/>
                </a:spcBef>
                <a:spcAft>
                  <a:spcPct val="20000"/>
                </a:spcAft>
                <a:buClr>
                  <a:schemeClr val="accent1"/>
                </a:buClr>
                <a:buFont typeface="Wingdings" pitchFamily="2" charset="2"/>
                <a:buNone/>
                <a:tabLst>
                  <a:tab pos="266700" algn="l"/>
                  <a:tab pos="631825" algn="l"/>
                  <a:tab pos="981075" algn="l"/>
                </a:tabLst>
                <a:defRPr/>
              </a:pPr>
              <a:r>
                <a:rPr lang="hu-HU" altLang="de-DE" sz="1400" b="1" dirty="0" smtClean="0">
                  <a:latin typeface="Arial" panose="020B0604020202020204" pitchFamily="34" charset="0"/>
                </a:rPr>
                <a:t>Közös beruházási formák</a:t>
              </a:r>
              <a:endParaRPr lang="en-US" altLang="de-DE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9" name="Oval 27"/>
            <p:cNvSpPr>
              <a:spLocks noChangeArrowheads="1"/>
            </p:cNvSpPr>
            <p:nvPr/>
          </p:nvSpPr>
          <p:spPr bwMode="auto">
            <a:xfrm flipH="1">
              <a:off x="3939938" y="3196922"/>
              <a:ext cx="1259641" cy="1258856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de-DE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  <a:endParaRPr lang="en-US" alt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00782" y="3382949"/>
              <a:ext cx="752786" cy="928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3"/>
          <p:cNvSpPr/>
          <p:nvPr/>
        </p:nvSpPr>
        <p:spPr>
          <a:xfrm>
            <a:off x="0" y="0"/>
            <a:ext cx="9144000" cy="4873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</a:rPr>
              <a:t>	</a:t>
            </a:r>
            <a:r>
              <a:rPr lang="hu-HU" sz="2000" b="1" dirty="0" smtClean="0">
                <a:solidFill>
                  <a:schemeClr val="bg1"/>
                </a:solidFill>
              </a:rPr>
              <a:t>Okos szabályok 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1835696" y="2924944"/>
            <a:ext cx="5508104" cy="1323439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000" b="1" dirty="0" smtClean="0">
                <a:latin typeface="+mn-lt"/>
              </a:rPr>
              <a:t>…</a:t>
            </a:r>
            <a:r>
              <a:rPr lang="hu-HU" sz="2000" b="1" dirty="0" smtClean="0">
                <a:latin typeface="+mn-lt"/>
              </a:rPr>
              <a:t> az innovációk gazdasági hasznosulását fenntartható módon segíti és a városi ökológiai lábnyom csökkentését támogatja, illetve növeli a közpénzek elköltésének </a:t>
            </a:r>
            <a:r>
              <a:rPr lang="hu-HU" sz="2000" b="1" dirty="0" smtClean="0">
                <a:latin typeface="+mn-lt"/>
              </a:rPr>
              <a:t>hatékonyságát</a:t>
            </a:r>
            <a:r>
              <a:rPr lang="en-US" sz="2000" b="1" dirty="0" smtClean="0">
                <a:latin typeface="+mn-lt"/>
              </a:rPr>
              <a:t> 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059832" y="4653136"/>
            <a:ext cx="4572000" cy="707886"/>
          </a:xfrm>
          <a:prstGeom prst="rect">
            <a:avLst/>
          </a:prstGeom>
          <a:solidFill>
            <a:srgbClr val="FFCC66"/>
          </a:solidFill>
        </p:spPr>
        <p:txBody>
          <a:bodyPr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000" b="1" dirty="0" smtClean="0">
                <a:latin typeface="+mn-lt"/>
              </a:rPr>
              <a:t>… </a:t>
            </a:r>
            <a:r>
              <a:rPr lang="hu-HU" sz="2000" b="1" dirty="0" smtClean="0">
                <a:latin typeface="+mn-lt"/>
              </a:rPr>
              <a:t>képes nagy hatást elérni relatív kis költséggel 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683568" y="1124744"/>
            <a:ext cx="5616624" cy="1368152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helyileg adaptált szabályok és támogatások összessége, amelyek az innovatív technológiák alkalmazására irányulnak és a városfejlesztésre fejtik ki hatásukat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1124744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	Az előadás tartalma</a:t>
            </a:r>
            <a:endParaRPr lang="en-GB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563" name="Textfeld 20"/>
          <p:cNvSpPr txBox="1">
            <a:spLocks noChangeArrowheads="1"/>
          </p:cNvSpPr>
          <p:nvPr/>
        </p:nvSpPr>
        <p:spPr bwMode="auto">
          <a:xfrm>
            <a:off x="899592" y="2204864"/>
            <a:ext cx="785653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 </a:t>
            </a:r>
            <a:r>
              <a:rPr lang="hu-H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SmartImpact</a:t>
            </a: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story: a kezdetek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Miről is szól a projekt? 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Okos városok a technológián túl</a:t>
            </a:r>
          </a:p>
          <a:p>
            <a:pPr>
              <a:spcAft>
                <a:spcPts val="1200"/>
              </a:spcAft>
            </a:pP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330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3933056"/>
            <a:ext cx="1863844" cy="461665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Támogatások</a:t>
            </a:r>
            <a:endParaRPr lang="de-DE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95398" y="3177898"/>
            <a:ext cx="1448602" cy="461665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Szabályok</a:t>
            </a:r>
            <a:endParaRPr lang="de-DE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echteck 3"/>
          <p:cNvSpPr/>
          <p:nvPr/>
        </p:nvSpPr>
        <p:spPr>
          <a:xfrm>
            <a:off x="0" y="0"/>
            <a:ext cx="9144000" cy="4873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</a:rPr>
              <a:t>	</a:t>
            </a:r>
            <a:r>
              <a:rPr lang="hu-HU" sz="2000" b="1" dirty="0" smtClean="0">
                <a:solidFill>
                  <a:schemeClr val="bg1"/>
                </a:solidFill>
              </a:rPr>
              <a:t>Okos szabályok: „A répa és a bot elve” (The </a:t>
            </a:r>
            <a:r>
              <a:rPr lang="hu-HU" sz="2000" b="1" dirty="0" err="1" smtClean="0">
                <a:solidFill>
                  <a:schemeClr val="bg1"/>
                </a:solidFill>
              </a:rPr>
              <a:t>carrot</a:t>
            </a:r>
            <a:r>
              <a:rPr lang="hu-HU" sz="2000" b="1" dirty="0" smtClean="0">
                <a:solidFill>
                  <a:schemeClr val="bg1"/>
                </a:solidFill>
              </a:rPr>
              <a:t> and </a:t>
            </a:r>
            <a:r>
              <a:rPr lang="hu-HU" sz="2000" b="1" dirty="0" err="1" smtClean="0">
                <a:solidFill>
                  <a:schemeClr val="bg1"/>
                </a:solidFill>
              </a:rPr>
              <a:t>stick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 smtClean="0">
                <a:solidFill>
                  <a:schemeClr val="bg1"/>
                </a:solidFill>
              </a:rPr>
              <a:t>principle</a:t>
            </a:r>
            <a:r>
              <a:rPr lang="hu-HU" sz="2000" b="1" dirty="0" smtClean="0">
                <a:solidFill>
                  <a:schemeClr val="bg1"/>
                </a:solidFill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ép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0"/>
            <a:ext cx="9144000" cy="4873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</a:rPr>
              <a:t>	</a:t>
            </a:r>
            <a:r>
              <a:rPr lang="hu-HU" sz="2000" b="1" dirty="0" smtClean="0">
                <a:solidFill>
                  <a:schemeClr val="bg1"/>
                </a:solidFill>
              </a:rPr>
              <a:t>Okos szabályok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72706" name="Textfeld 9"/>
          <p:cNvSpPr txBox="1">
            <a:spLocks noChangeArrowheads="1"/>
          </p:cNvSpPr>
          <p:nvPr/>
        </p:nvSpPr>
        <p:spPr bwMode="auto">
          <a:xfrm>
            <a:off x="971601" y="548680"/>
            <a:ext cx="8172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de-DE" sz="2000" b="1" dirty="0">
                <a:latin typeface="Calibri" pitchFamily="34" charset="0"/>
              </a:rPr>
              <a:t>Q1: 	</a:t>
            </a:r>
            <a:r>
              <a:rPr lang="hu-HU" sz="2000" b="1" dirty="0" smtClean="0">
                <a:latin typeface="Calibri" pitchFamily="34" charset="0"/>
              </a:rPr>
              <a:t>Milyen jó gyakorlatok vannak a </a:t>
            </a:r>
            <a:r>
              <a:rPr lang="hu-HU" sz="2000" b="1" dirty="0" err="1" smtClean="0">
                <a:latin typeface="Calibri" pitchFamily="34" charset="0"/>
              </a:rPr>
              <a:t>SmartImpact</a:t>
            </a:r>
            <a:r>
              <a:rPr lang="hu-HU" sz="2000" b="1" dirty="0" smtClean="0">
                <a:latin typeface="Calibri" pitchFamily="34" charset="0"/>
              </a:rPr>
              <a:t> </a:t>
            </a:r>
            <a:r>
              <a:rPr lang="hu-HU" sz="2000" b="1" dirty="0" smtClean="0">
                <a:latin typeface="Calibri" pitchFamily="34" charset="0"/>
              </a:rPr>
              <a:t>városokban: szabályok, támogatások? </a:t>
            </a:r>
            <a:endParaRPr lang="en-GB" sz="2000" b="1" dirty="0">
              <a:latin typeface="Calibri" pitchFamily="34" charset="0"/>
            </a:endParaRPr>
          </a:p>
          <a:p>
            <a:pPr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>
                <a:latin typeface="Calibri" pitchFamily="34" charset="0"/>
              </a:rPr>
              <a:t>Q2: 	</a:t>
            </a:r>
            <a:r>
              <a:rPr lang="hu-HU" sz="2000" b="1" dirty="0" smtClean="0">
                <a:latin typeface="Calibri" pitchFamily="34" charset="0"/>
              </a:rPr>
              <a:t>Mely szabályok voltak sikeresek? </a:t>
            </a:r>
            <a:endParaRPr lang="en-GB" sz="2000" b="1" dirty="0">
              <a:latin typeface="Calibri" pitchFamily="34" charset="0"/>
            </a:endParaRPr>
          </a:p>
          <a:p>
            <a:pPr marL="533400" indent="-533400">
              <a:spcAft>
                <a:spcPts val="0"/>
              </a:spcAft>
              <a:tabLst>
                <a:tab pos="534988" algn="l"/>
              </a:tabLst>
            </a:pPr>
            <a:r>
              <a:rPr lang="en-GB" sz="2000" b="1" dirty="0">
                <a:latin typeface="Calibri" pitchFamily="34" charset="0"/>
              </a:rPr>
              <a:t>Q3:	</a:t>
            </a:r>
            <a:r>
              <a:rPr lang="hu-HU" sz="2000" b="1" dirty="0" smtClean="0">
                <a:latin typeface="Calibri" pitchFamily="34" charset="0"/>
              </a:rPr>
              <a:t>Melyek azok a kihívások, amelyeket okos szabályokkal lehet megoldani a partnervárosokban? </a:t>
            </a:r>
            <a:endParaRPr lang="en-GB" sz="2000" b="1" dirty="0">
              <a:latin typeface="Calibri" pitchFamily="34" charset="0"/>
            </a:endParaRPr>
          </a:p>
        </p:txBody>
      </p:sp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7"/>
          <p:cNvGrpSpPr/>
          <p:nvPr/>
        </p:nvGrpSpPr>
        <p:grpSpPr>
          <a:xfrm>
            <a:off x="424772" y="2245873"/>
            <a:ext cx="1876573" cy="391039"/>
            <a:chOff x="11238" y="195220"/>
            <a:chExt cx="1876573" cy="391039"/>
          </a:xfrm>
          <a:scene3d>
            <a:camera prst="orthographicFront"/>
            <a:lightRig rig="flat" dir="t"/>
          </a:scene3d>
        </p:grpSpPr>
        <p:sp>
          <p:nvSpPr>
            <p:cNvPr id="30" name="Téglalap 29"/>
            <p:cNvSpPr/>
            <p:nvPr/>
          </p:nvSpPr>
          <p:spPr>
            <a:xfrm>
              <a:off x="11238" y="195220"/>
              <a:ext cx="1876573" cy="39103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églalap 30"/>
            <p:cNvSpPr/>
            <p:nvPr/>
          </p:nvSpPr>
          <p:spPr>
            <a:xfrm>
              <a:off x="11238" y="195220"/>
              <a:ext cx="1876573" cy="3910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kern="1200" dirty="0" smtClean="0"/>
                <a:t>Mobilitás</a:t>
              </a:r>
              <a:endParaRPr lang="de-DE" kern="1200" dirty="0"/>
            </a:p>
          </p:txBody>
        </p:sp>
      </p:grpSp>
      <p:grpSp>
        <p:nvGrpSpPr>
          <p:cNvPr id="3" name="Csoportba foglalás 8"/>
          <p:cNvGrpSpPr/>
          <p:nvPr/>
        </p:nvGrpSpPr>
        <p:grpSpPr>
          <a:xfrm>
            <a:off x="424772" y="2636911"/>
            <a:ext cx="1876573" cy="3312369"/>
            <a:chOff x="11238" y="586260"/>
            <a:chExt cx="1876573" cy="3554775"/>
          </a:xfrm>
          <a:scene3d>
            <a:camera prst="orthographicFront"/>
            <a:lightRig rig="flat" dir="t"/>
          </a:scene3d>
        </p:grpSpPr>
        <p:sp>
          <p:nvSpPr>
            <p:cNvPr id="28" name="Téglalap 27"/>
            <p:cNvSpPr/>
            <p:nvPr/>
          </p:nvSpPr>
          <p:spPr>
            <a:xfrm>
              <a:off x="11238" y="586260"/>
              <a:ext cx="1876573" cy="3554775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églalap 28"/>
            <p:cNvSpPr/>
            <p:nvPr/>
          </p:nvSpPr>
          <p:spPr>
            <a:xfrm>
              <a:off x="11238" y="586261"/>
              <a:ext cx="1876573" cy="34774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dirty="0" smtClean="0"/>
                <a:t>Elektromos töltők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Alacsony emissziójú zónák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Közösségi közlekedés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Fenntartható logisztika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kern="1200" noProof="0" dirty="0"/>
            </a:p>
          </p:txBody>
        </p:sp>
      </p:grpSp>
      <p:grpSp>
        <p:nvGrpSpPr>
          <p:cNvPr id="5" name="Csoportba foglalás 9"/>
          <p:cNvGrpSpPr/>
          <p:nvPr/>
        </p:nvGrpSpPr>
        <p:grpSpPr>
          <a:xfrm>
            <a:off x="2564066" y="2245873"/>
            <a:ext cx="1876573" cy="391039"/>
            <a:chOff x="2150532" y="195220"/>
            <a:chExt cx="1876573" cy="391039"/>
          </a:xfrm>
          <a:scene3d>
            <a:camera prst="orthographicFront"/>
            <a:lightRig rig="flat" dir="t"/>
          </a:scene3d>
        </p:grpSpPr>
        <p:sp>
          <p:nvSpPr>
            <p:cNvPr id="26" name="Téglalap 25"/>
            <p:cNvSpPr/>
            <p:nvPr/>
          </p:nvSpPr>
          <p:spPr>
            <a:xfrm>
              <a:off x="2150532" y="195220"/>
              <a:ext cx="1876573" cy="39103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églalap 26"/>
            <p:cNvSpPr/>
            <p:nvPr/>
          </p:nvSpPr>
          <p:spPr>
            <a:xfrm>
              <a:off x="2150532" y="195220"/>
              <a:ext cx="1876573" cy="3910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kern="1200" noProof="0" dirty="0" smtClean="0"/>
                <a:t>ICT</a:t>
              </a:r>
              <a:endParaRPr lang="en-GB" kern="1200" noProof="0" dirty="0"/>
            </a:p>
          </p:txBody>
        </p:sp>
      </p:grpSp>
      <p:grpSp>
        <p:nvGrpSpPr>
          <p:cNvPr id="6" name="Csoportba foglalás 10"/>
          <p:cNvGrpSpPr/>
          <p:nvPr/>
        </p:nvGrpSpPr>
        <p:grpSpPr>
          <a:xfrm>
            <a:off x="2564066" y="2636912"/>
            <a:ext cx="1876573" cy="3312368"/>
            <a:chOff x="2150532" y="586260"/>
            <a:chExt cx="1876573" cy="3554775"/>
          </a:xfrm>
          <a:scene3d>
            <a:camera prst="orthographicFront"/>
            <a:lightRig rig="flat" dir="t"/>
          </a:scene3d>
        </p:grpSpPr>
        <p:sp>
          <p:nvSpPr>
            <p:cNvPr id="24" name="Téglalap 23"/>
            <p:cNvSpPr/>
            <p:nvPr/>
          </p:nvSpPr>
          <p:spPr>
            <a:xfrm>
              <a:off x="2150532" y="586260"/>
              <a:ext cx="1876573" cy="3554775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églalap 24"/>
            <p:cNvSpPr/>
            <p:nvPr/>
          </p:nvSpPr>
          <p:spPr>
            <a:xfrm>
              <a:off x="2150532" y="586260"/>
              <a:ext cx="1876573" cy="33123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Központosított adat-menedzsment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Közszféra informatikai szabályozása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kern="1200" noProof="0" dirty="0" smtClean="0"/>
                <a:t>Open data port</a:t>
              </a:r>
              <a:r>
                <a:rPr lang="hu-HU" kern="1200" noProof="0" dirty="0" smtClean="0"/>
                <a:t>ál / stratégia</a:t>
              </a:r>
              <a:endParaRPr lang="en-GB" kern="1200" noProof="0" dirty="0"/>
            </a:p>
          </p:txBody>
        </p:sp>
      </p:grpSp>
      <p:grpSp>
        <p:nvGrpSpPr>
          <p:cNvPr id="7" name="Csoportba foglalás 11"/>
          <p:cNvGrpSpPr/>
          <p:nvPr/>
        </p:nvGrpSpPr>
        <p:grpSpPr>
          <a:xfrm>
            <a:off x="4703360" y="2245873"/>
            <a:ext cx="1876573" cy="391039"/>
            <a:chOff x="4289826" y="195220"/>
            <a:chExt cx="1876573" cy="391039"/>
          </a:xfrm>
          <a:scene3d>
            <a:camera prst="orthographicFront"/>
            <a:lightRig rig="flat" dir="t"/>
          </a:scene3d>
        </p:grpSpPr>
        <p:sp>
          <p:nvSpPr>
            <p:cNvPr id="22" name="Téglalap 21"/>
            <p:cNvSpPr/>
            <p:nvPr/>
          </p:nvSpPr>
          <p:spPr>
            <a:xfrm>
              <a:off x="4289826" y="195220"/>
              <a:ext cx="1876573" cy="39103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églalap 22"/>
            <p:cNvSpPr/>
            <p:nvPr/>
          </p:nvSpPr>
          <p:spPr>
            <a:xfrm>
              <a:off x="4289826" y="195220"/>
              <a:ext cx="1876573" cy="3910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kern="1200" noProof="0" dirty="0" smtClean="0"/>
                <a:t>Energia</a:t>
              </a:r>
              <a:endParaRPr lang="en-GB" kern="1200" noProof="0" dirty="0"/>
            </a:p>
          </p:txBody>
        </p:sp>
      </p:grpSp>
      <p:grpSp>
        <p:nvGrpSpPr>
          <p:cNvPr id="8" name="Csoportba foglalás 12"/>
          <p:cNvGrpSpPr/>
          <p:nvPr/>
        </p:nvGrpSpPr>
        <p:grpSpPr>
          <a:xfrm>
            <a:off x="4703360" y="2636912"/>
            <a:ext cx="1876573" cy="3312368"/>
            <a:chOff x="4289826" y="586260"/>
            <a:chExt cx="1876573" cy="3554775"/>
          </a:xfrm>
          <a:scene3d>
            <a:camera prst="orthographicFront"/>
            <a:lightRig rig="flat" dir="t"/>
          </a:scene3d>
        </p:grpSpPr>
        <p:sp>
          <p:nvSpPr>
            <p:cNvPr id="20" name="Téglalap 19"/>
            <p:cNvSpPr/>
            <p:nvPr/>
          </p:nvSpPr>
          <p:spPr>
            <a:xfrm>
              <a:off x="4289826" y="586260"/>
              <a:ext cx="1876573" cy="3554775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églalap 20"/>
            <p:cNvSpPr/>
            <p:nvPr/>
          </p:nvSpPr>
          <p:spPr>
            <a:xfrm>
              <a:off x="4289826" y="586260"/>
              <a:ext cx="1876573" cy="35547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Energia-hatékonysági </a:t>
              </a:r>
              <a:r>
                <a:rPr lang="hu-HU" kern="1200" noProof="0" dirty="0" smtClean="0"/>
                <a:t>szabályok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CO2 adó és kvóták</a:t>
              </a:r>
              <a:r>
                <a:rPr lang="en-GB" kern="1200" noProof="0" dirty="0" smtClean="0"/>
                <a:t> 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Megújuló energiák használatának támogatása</a:t>
              </a:r>
              <a:endParaRPr lang="en-GB" kern="1200" noProof="0" dirty="0"/>
            </a:p>
          </p:txBody>
        </p:sp>
      </p:grpSp>
      <p:grpSp>
        <p:nvGrpSpPr>
          <p:cNvPr id="9" name="Csoportba foglalás 13"/>
          <p:cNvGrpSpPr/>
          <p:nvPr/>
        </p:nvGrpSpPr>
        <p:grpSpPr>
          <a:xfrm>
            <a:off x="6842654" y="2245873"/>
            <a:ext cx="1876573" cy="391039"/>
            <a:chOff x="6429120" y="195220"/>
            <a:chExt cx="1876573" cy="391039"/>
          </a:xfrm>
          <a:scene3d>
            <a:camera prst="orthographicFront"/>
            <a:lightRig rig="flat" dir="t"/>
          </a:scene3d>
        </p:grpSpPr>
        <p:sp>
          <p:nvSpPr>
            <p:cNvPr id="18" name="Téglalap 17"/>
            <p:cNvSpPr/>
            <p:nvPr/>
          </p:nvSpPr>
          <p:spPr>
            <a:xfrm>
              <a:off x="6429120" y="195220"/>
              <a:ext cx="1876573" cy="39103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églalap 18"/>
            <p:cNvSpPr/>
            <p:nvPr/>
          </p:nvSpPr>
          <p:spPr>
            <a:xfrm>
              <a:off x="6429120" y="195220"/>
              <a:ext cx="1876573" cy="3910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kern="1200" noProof="0" dirty="0" smtClean="0"/>
                <a:t>Épületek</a:t>
              </a:r>
              <a:endParaRPr lang="en-GB" kern="1200" noProof="0" dirty="0"/>
            </a:p>
          </p:txBody>
        </p:sp>
      </p:grpSp>
      <p:grpSp>
        <p:nvGrpSpPr>
          <p:cNvPr id="10" name="Csoportba foglalás 14"/>
          <p:cNvGrpSpPr/>
          <p:nvPr/>
        </p:nvGrpSpPr>
        <p:grpSpPr>
          <a:xfrm>
            <a:off x="6842654" y="2594400"/>
            <a:ext cx="1876573" cy="3354882"/>
            <a:chOff x="6429120" y="828667"/>
            <a:chExt cx="1876573" cy="3312368"/>
          </a:xfrm>
          <a:scene3d>
            <a:camera prst="orthographicFront"/>
            <a:lightRig rig="flat" dir="t"/>
          </a:scene3d>
        </p:grpSpPr>
        <p:sp>
          <p:nvSpPr>
            <p:cNvPr id="16" name="Téglalap 15"/>
            <p:cNvSpPr/>
            <p:nvPr/>
          </p:nvSpPr>
          <p:spPr>
            <a:xfrm>
              <a:off x="6429120" y="870640"/>
              <a:ext cx="1876573" cy="3270393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églalap 16"/>
            <p:cNvSpPr/>
            <p:nvPr/>
          </p:nvSpPr>
          <p:spPr>
            <a:xfrm>
              <a:off x="6429120" y="828667"/>
              <a:ext cx="1876573" cy="33123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678" tIns="90678" rIns="120904" bIns="136017" numCol="1" spcCol="1270" anchor="t" anchorCtr="0">
              <a:noAutofit/>
            </a:bodyPr>
            <a:lstStyle/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Megújítási támogatások</a:t>
              </a:r>
              <a:endParaRPr lang="en-GB" kern="1200" noProof="0" dirty="0"/>
            </a:p>
            <a:p>
              <a:pPr marL="171450" lvl="1" indent="-1714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hu-HU" kern="1200" noProof="0" dirty="0" smtClean="0"/>
                <a:t>Építési kódex (energetikai elvárások)</a:t>
              </a:r>
              <a:endParaRPr lang="en-GB" kern="1200" noProof="0" dirty="0"/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  <p:pic>
        <p:nvPicPr>
          <p:cNvPr id="45057" name="Picture 4" descr="http://www.einfach-sehenswert.de/wp-content/uploads/2009/07/gracht_amsterd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88"/>
            <a:ext cx="335438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75" y="777875"/>
            <a:ext cx="2249488" cy="431800"/>
          </a:xfrm>
        </p:spPr>
        <p:txBody>
          <a:bodyPr/>
          <a:lstStyle/>
          <a:p>
            <a:pPr>
              <a:defRPr/>
            </a:pP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Amsterdam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59" name="Rechteck 3"/>
          <p:cNvSpPr>
            <a:spLocks noChangeArrowheads="1"/>
          </p:cNvSpPr>
          <p:nvPr/>
        </p:nvSpPr>
        <p:spPr bwMode="auto">
          <a:xfrm>
            <a:off x="266700" y="1136650"/>
            <a:ext cx="2638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FFFFFF"/>
                </a:solidFill>
                <a:latin typeface="Frutiger LT Com 55 Roman"/>
              </a:rPr>
              <a:t>100% </a:t>
            </a:r>
            <a:r>
              <a:rPr lang="hu-HU" sz="1200" dirty="0" smtClean="0">
                <a:solidFill>
                  <a:srgbClr val="FFFFFF"/>
                </a:solidFill>
                <a:latin typeface="Frutiger LT Com 55 Roman"/>
              </a:rPr>
              <a:t>fenntartható mobilitás 2040-ig</a:t>
            </a:r>
            <a:endParaRPr lang="de-DE" sz="1200" dirty="0">
              <a:solidFill>
                <a:srgbClr val="FFFFFF"/>
              </a:solidFill>
              <a:latin typeface="Frutiger LT Com 55 Roman"/>
            </a:endParaRPr>
          </a:p>
        </p:txBody>
      </p:sp>
      <p:sp>
        <p:nvSpPr>
          <p:cNvPr id="45060" name="Inhaltsplatzhalter 2"/>
          <p:cNvSpPr>
            <a:spLocks noGrp="1"/>
          </p:cNvSpPr>
          <p:nvPr>
            <p:ph idx="1"/>
          </p:nvPr>
        </p:nvSpPr>
        <p:spPr>
          <a:xfrm>
            <a:off x="395288" y="1587500"/>
            <a:ext cx="5713412" cy="4092575"/>
          </a:xfrm>
        </p:spPr>
        <p:txBody>
          <a:bodyPr/>
          <a:lstStyle/>
          <a:p>
            <a:pPr algn="ctr">
              <a:buNone/>
            </a:pPr>
            <a:r>
              <a:rPr lang="hu-HU" sz="2000" u="sng" dirty="0" smtClean="0">
                <a:solidFill>
                  <a:schemeClr val="tx2"/>
                </a:solidFill>
              </a:rPr>
              <a:t>Húzó faktorok (p</a:t>
            </a:r>
            <a:r>
              <a:rPr lang="de-DE" sz="2000" u="sng" dirty="0" smtClean="0">
                <a:solidFill>
                  <a:schemeClr val="tx2"/>
                </a:solidFill>
              </a:rPr>
              <a:t>u</a:t>
            </a:r>
            <a:r>
              <a:rPr lang="hu-HU" sz="2000" u="sng" dirty="0" err="1" smtClean="0">
                <a:solidFill>
                  <a:schemeClr val="tx2"/>
                </a:solidFill>
              </a:rPr>
              <a:t>ll</a:t>
            </a:r>
            <a:r>
              <a:rPr lang="hu-HU" sz="2000" u="sng" dirty="0" smtClean="0">
                <a:solidFill>
                  <a:schemeClr val="tx2"/>
                </a:solidFill>
              </a:rPr>
              <a:t>)</a:t>
            </a:r>
            <a:endParaRPr lang="de-DE" sz="2000" u="sng" dirty="0" smtClean="0">
              <a:solidFill>
                <a:schemeClr val="tx2"/>
              </a:solidFill>
            </a:endParaRPr>
          </a:p>
          <a:p>
            <a:pPr algn="ctr"/>
            <a:endParaRPr lang="de-DE" sz="800" u="sng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6831" y="1484784"/>
            <a:ext cx="235564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 descr="File:Amsterdam charging statio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3579" y="3501008"/>
            <a:ext cx="2358901" cy="254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42"/>
          <p:cNvSpPr>
            <a:spLocks noChangeArrowheads="1"/>
          </p:cNvSpPr>
          <p:nvPr/>
        </p:nvSpPr>
        <p:spPr bwMode="auto">
          <a:xfrm>
            <a:off x="3505200" y="244475"/>
            <a:ext cx="5232400" cy="1066800"/>
          </a:xfrm>
          <a:prstGeom prst="rect">
            <a:avLst/>
          </a:prstGeom>
          <a:solidFill>
            <a:schemeClr val="bg1"/>
          </a:solidFill>
          <a:ln w="1016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600" b="1" u="sng" dirty="0" smtClean="0">
                <a:solidFill>
                  <a:srgbClr val="000000"/>
                </a:solidFill>
                <a:latin typeface="Frutiger LT Com 55 Roman"/>
              </a:rPr>
              <a:t>Amsterdam</a:t>
            </a:r>
            <a:r>
              <a:rPr lang="hu-HU" sz="1600" b="1" u="sng" dirty="0" smtClean="0">
                <a:solidFill>
                  <a:srgbClr val="000000"/>
                </a:solidFill>
                <a:latin typeface="Frutiger LT Com 55 Roman"/>
              </a:rPr>
              <a:t>i </a:t>
            </a:r>
            <a:r>
              <a:rPr lang="hu-HU" sz="1600" b="1" u="sng" dirty="0" smtClean="0">
                <a:solidFill>
                  <a:srgbClr val="000000"/>
                </a:solidFill>
                <a:latin typeface="Frutiger LT Com 55 Roman"/>
              </a:rPr>
              <a:t>szabályozási rendszer</a:t>
            </a:r>
            <a:endParaRPr lang="en-GB" sz="1600" b="1" u="sng" dirty="0">
              <a:solidFill>
                <a:srgbClr val="000000"/>
              </a:solidFill>
              <a:latin typeface="Frutiger LT Com 55 Roman"/>
            </a:endParaRP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Frutiger LT Com 55 Roman"/>
              </a:rPr>
              <a:t>Amsterdam </a:t>
            </a:r>
            <a:r>
              <a:rPr lang="hu-HU" sz="1400" dirty="0" smtClean="0">
                <a:solidFill>
                  <a:srgbClr val="000000"/>
                </a:solidFill>
                <a:latin typeface="Frutiger LT Com 55 Roman"/>
              </a:rPr>
              <a:t>támogatásokat és szabályozókat használ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  <a:latin typeface="Frutiger LT Com 55 Roman"/>
              </a:rPr>
              <a:t>az elektromos mobilitás növelése és a fenntartható, </a:t>
            </a:r>
          </a:p>
          <a:p>
            <a:pPr algn="ctr"/>
            <a:r>
              <a:rPr lang="hu-HU" sz="1400" dirty="0" smtClean="0">
                <a:solidFill>
                  <a:srgbClr val="000000"/>
                </a:solidFill>
                <a:latin typeface="Frutiger LT Com 55 Roman"/>
              </a:rPr>
              <a:t>alacsony-emissziójú mobilitási rendszer kialakítása érdekében 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51018" y="1866394"/>
          <a:ext cx="6096000" cy="395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hteck 3"/>
          <p:cNvSpPr>
            <a:spLocks noChangeArrowheads="1"/>
          </p:cNvSpPr>
          <p:nvPr/>
        </p:nvSpPr>
        <p:spPr bwMode="auto">
          <a:xfrm>
            <a:off x="-55563" y="1171575"/>
            <a:ext cx="2819401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solidFill>
                  <a:srgbClr val="FFFFFF"/>
                </a:solidFill>
                <a:latin typeface="Frutiger LT Com 55 Roman"/>
              </a:rPr>
              <a:t>100% nachhaltige Mobilität bis 2040</a:t>
            </a:r>
          </a:p>
        </p:txBody>
      </p:sp>
      <p:sp>
        <p:nvSpPr>
          <p:cNvPr id="47106" name="Inhaltsplatzhalter 2"/>
          <p:cNvSpPr>
            <a:spLocks noGrp="1"/>
          </p:cNvSpPr>
          <p:nvPr>
            <p:ph idx="1"/>
          </p:nvPr>
        </p:nvSpPr>
        <p:spPr>
          <a:xfrm>
            <a:off x="344488" y="1601788"/>
            <a:ext cx="5713412" cy="3502025"/>
          </a:xfrm>
        </p:spPr>
        <p:txBody>
          <a:bodyPr/>
          <a:lstStyle/>
          <a:p>
            <a:pPr algn="ctr">
              <a:buNone/>
            </a:pPr>
            <a:r>
              <a:rPr lang="hu-HU" sz="2000" u="sng" dirty="0" smtClean="0">
                <a:solidFill>
                  <a:schemeClr val="tx2"/>
                </a:solidFill>
              </a:rPr>
              <a:t>Toló faktorok (</a:t>
            </a:r>
            <a:r>
              <a:rPr lang="hu-HU" sz="2000" u="sng" dirty="0" err="1" smtClean="0">
                <a:solidFill>
                  <a:schemeClr val="tx2"/>
                </a:solidFill>
              </a:rPr>
              <a:t>push</a:t>
            </a:r>
            <a:r>
              <a:rPr lang="hu-HU" sz="2000" u="sng" dirty="0" smtClean="0">
                <a:solidFill>
                  <a:schemeClr val="tx2"/>
                </a:solidFill>
              </a:rPr>
              <a:t>)</a:t>
            </a:r>
            <a:endParaRPr lang="de-DE" sz="2000" u="sng" dirty="0" smtClean="0">
              <a:solidFill>
                <a:schemeClr val="tx2"/>
              </a:solidFill>
            </a:endParaRPr>
          </a:p>
          <a:p>
            <a:pPr algn="ctr"/>
            <a:endParaRPr lang="de-DE" sz="800" u="sng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  <a:p>
            <a:pPr>
              <a:buFont typeface="Wingdings" pitchFamily="2" charset="2"/>
              <a:buChar char="§"/>
            </a:pPr>
            <a:endParaRPr lang="de-DE" sz="1600" dirty="0" smtClean="0"/>
          </a:p>
        </p:txBody>
      </p:sp>
      <p:pic>
        <p:nvPicPr>
          <p:cNvPr id="47107" name="Picture 2" descr="Knöllch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6825" y="2261592"/>
            <a:ext cx="2782888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http://us.123rf.com/400wm/400/400/gunnar3000/gunnar30001103/gunnar3000110300146/9083766-steuer-oder-steuern-konzept-mit-word-auf-business-ordner-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6825" y="3937992"/>
            <a:ext cx="27828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71385227"/>
              </p:ext>
            </p:extLst>
          </p:nvPr>
        </p:nvGraphicFramePr>
        <p:xfrm>
          <a:off x="153309" y="190601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7110" name="Picture 4" descr="http://www.einfach-sehenswert.de/wp-content/uploads/2009/07/gracht_amsterdam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588"/>
            <a:ext cx="335438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12775" y="777875"/>
            <a:ext cx="2249488" cy="431800"/>
          </a:xfrm>
        </p:spPr>
        <p:txBody>
          <a:bodyPr/>
          <a:lstStyle/>
          <a:p>
            <a:pPr>
              <a:defRPr/>
            </a:pPr>
            <a:r>
              <a:rPr lang="de-DE" sz="2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Amsterdam</a:t>
            </a:r>
            <a:endParaRPr lang="de-DE" sz="28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12" name="Picture 2" descr="http://06.live-radsport.ch/thumb_uc_7553_506__Zuegig_ganz_im_Stile_von_Bergfloh_Beat_Breu_passiert_Seraina_Trachsel_die_Tempo-30-Tafel_am_Ortseingang_von_Regensber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46825" y="548680"/>
            <a:ext cx="27971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Rechteck 3"/>
          <p:cNvSpPr>
            <a:spLocks noChangeArrowheads="1"/>
          </p:cNvSpPr>
          <p:nvPr/>
        </p:nvSpPr>
        <p:spPr bwMode="auto">
          <a:xfrm>
            <a:off x="266700" y="1136650"/>
            <a:ext cx="26388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FFFFFF"/>
                </a:solidFill>
                <a:latin typeface="Frutiger LT Com 55 Roman"/>
              </a:rPr>
              <a:t>100% </a:t>
            </a:r>
            <a:r>
              <a:rPr lang="hu-HU" sz="1200" dirty="0" smtClean="0">
                <a:solidFill>
                  <a:srgbClr val="FFFFFF"/>
                </a:solidFill>
                <a:latin typeface="Frutiger LT Com 55 Roman"/>
              </a:rPr>
              <a:t>fenntartható mobilitás 2040-ig</a:t>
            </a:r>
            <a:endParaRPr lang="de-DE" sz="1200" dirty="0">
              <a:solidFill>
                <a:srgbClr val="FFFFFF"/>
              </a:solidFill>
              <a:latin typeface="Frutiger LT Com 55 Roman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2" descr="http://www.seppo.net/cartoons/albums/cartoons/nature/biodiversity/biodiv_keppi_porkkana_e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76672"/>
            <a:ext cx="5310559" cy="38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/>
        </p:nvSpPr>
        <p:spPr bwMode="auto">
          <a:xfrm>
            <a:off x="0" y="4437112"/>
            <a:ext cx="9144000" cy="1323439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Calibri" pitchFamily="34" charset="0"/>
              </a:rPr>
              <a:t>Fontos!</a:t>
            </a:r>
          </a:p>
          <a:p>
            <a:endParaRPr lang="hu-HU" sz="2000" b="1" dirty="0" smtClean="0">
              <a:latin typeface="Calibri" pitchFamily="34" charset="0"/>
            </a:endParaRPr>
          </a:p>
          <a:p>
            <a:r>
              <a:rPr lang="de-DE" sz="2000" b="1" dirty="0" smtClean="0">
                <a:latin typeface="Calibri" pitchFamily="34" charset="0"/>
              </a:rPr>
              <a:t>…</a:t>
            </a:r>
            <a:r>
              <a:rPr lang="hu-HU" sz="2000" b="1" dirty="0" smtClean="0">
                <a:latin typeface="Calibri" pitchFamily="34" charset="0"/>
              </a:rPr>
              <a:t> a többség által élvezett előnyöknek ki kell egyenlíteniük a kisebbségre gyakorolt hátrányokat!</a:t>
            </a:r>
            <a:endParaRPr lang="de-DE" sz="2000" b="1" dirty="0">
              <a:latin typeface="Calibri" pitchFamily="34" charset="0"/>
            </a:endParaRPr>
          </a:p>
        </p:txBody>
      </p:sp>
      <p:sp>
        <p:nvSpPr>
          <p:cNvPr id="8" name="Rechteck 3"/>
          <p:cNvSpPr/>
          <p:nvPr/>
        </p:nvSpPr>
        <p:spPr>
          <a:xfrm>
            <a:off x="0" y="0"/>
            <a:ext cx="9144000" cy="4873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</a:rPr>
              <a:t>	</a:t>
            </a:r>
            <a:r>
              <a:rPr lang="hu-HU" sz="2000" b="1" dirty="0" smtClean="0">
                <a:solidFill>
                  <a:schemeClr val="bg1"/>
                </a:solidFill>
              </a:rPr>
              <a:t>Okos szabályok 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9149" y="-459432"/>
            <a:ext cx="10153127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3"/>
          <p:cNvSpPr/>
          <p:nvPr/>
        </p:nvSpPr>
        <p:spPr>
          <a:xfrm>
            <a:off x="0" y="0"/>
            <a:ext cx="9144000" cy="48736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</a:rPr>
              <a:t>	</a:t>
            </a:r>
            <a:r>
              <a:rPr lang="hu-HU" sz="2000" b="1" dirty="0" smtClean="0">
                <a:solidFill>
                  <a:schemeClr val="bg1"/>
                </a:solidFill>
              </a:rPr>
              <a:t>Okos szabályok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843808" y="5717031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hlinkClick r:id="rId2"/>
              </a:rPr>
              <a:t>Horanszky.Arpad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miskolcph.hu</a:t>
            </a:r>
            <a:endParaRPr lang="hu-HU" dirty="0" smtClean="0">
              <a:hlinkClick r:id="rId2"/>
            </a:endParaRPr>
          </a:p>
          <a:p>
            <a:r>
              <a:rPr lang="hu-HU" dirty="0" err="1" smtClean="0">
                <a:hlinkClick r:id="rId2"/>
              </a:rPr>
              <a:t>HegedusA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miskolcph.hu</a:t>
            </a:r>
            <a:r>
              <a:rPr lang="hu-HU" dirty="0" smtClean="0"/>
              <a:t> </a:t>
            </a:r>
            <a:endParaRPr lang="hu-HU" dirty="0" smtClean="0"/>
          </a:p>
          <a:p>
            <a:r>
              <a:rPr lang="hu-HU" dirty="0" err="1">
                <a:hlinkClick r:id="rId3"/>
              </a:rPr>
              <a:t>N</a:t>
            </a:r>
            <a:r>
              <a:rPr lang="hu-HU" dirty="0" err="1" smtClean="0">
                <a:hlinkClick r:id="rId3"/>
              </a:rPr>
              <a:t>agy.Istvan</a:t>
            </a:r>
            <a:r>
              <a:rPr lang="hu-HU" dirty="0" smtClean="0">
                <a:hlinkClick r:id="rId3"/>
              </a:rPr>
              <a:t>@</a:t>
            </a:r>
            <a:r>
              <a:rPr lang="hu-HU" dirty="0" err="1" smtClean="0">
                <a:hlinkClick r:id="rId3"/>
              </a:rPr>
              <a:t>miskolcholding.hu</a:t>
            </a:r>
            <a:r>
              <a:rPr lang="hu-HU" dirty="0" smtClean="0"/>
              <a:t> </a:t>
            </a:r>
            <a:r>
              <a:rPr lang="hu-HU" dirty="0" smtClean="0">
                <a:hlinkClick r:id="rId4"/>
              </a:rPr>
              <a:t>http://urbact.eu/smartimpact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57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52" y="5963632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feld 20"/>
          <p:cNvSpPr txBox="1">
            <a:spLocks noChangeArrowheads="1"/>
          </p:cNvSpPr>
          <p:nvPr/>
        </p:nvSpPr>
        <p:spPr bwMode="auto">
          <a:xfrm>
            <a:off x="899592" y="2204864"/>
            <a:ext cx="785653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 </a:t>
            </a:r>
            <a:r>
              <a:rPr lang="hu-H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SmartImpact</a:t>
            </a: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story: a kezdetek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Miről is szól a projekt? 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Okos városok a technológián </a:t>
            </a:r>
            <a:r>
              <a:rPr lang="hu-HU" sz="32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túl</a:t>
            </a:r>
            <a:endParaRPr lang="hu-HU" sz="32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0"/>
            <a:ext cx="6876256" cy="608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3347864" y="1196752"/>
            <a:ext cx="792088" cy="43204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555776" y="1268760"/>
            <a:ext cx="792088" cy="43204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6588224" y="3429000"/>
            <a:ext cx="792088" cy="43204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211960" y="1628800"/>
            <a:ext cx="792088" cy="43204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2411760" y="3429000"/>
            <a:ext cx="792088" cy="43204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0" y="5517232"/>
            <a:ext cx="2195736" cy="36004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144016" y="5517232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chemeClr val="tx2"/>
                </a:solidFill>
                <a:latin typeface="+mn-lt"/>
              </a:rPr>
              <a:t>Phase</a:t>
            </a:r>
            <a:r>
              <a:rPr lang="hu-HU" sz="1600" b="1" dirty="0" smtClean="0">
                <a:solidFill>
                  <a:schemeClr val="tx2"/>
                </a:solidFill>
                <a:latin typeface="+mn-lt"/>
              </a:rPr>
              <a:t> 1 partnerek</a:t>
            </a:r>
            <a:endParaRPr lang="hu-HU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1. Tudatos partnerkiválasztás </a:t>
            </a:r>
            <a:endParaRPr lang="en-GB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6565" name="Picture 5" descr="C:\Users\radecki\Desktop\Unterwegs\URBACT\Meetings\Dublin_June16\Fotos\IMG_7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16038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C:\Users\radecki\Desktop\Unterwegs\URBACT\Meetings\Dublin_June16\Fotos\IMG_7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24744"/>
            <a:ext cx="284189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C:\Users\radecki\Desktop\Unterwegs\URBACT\Meetings\Dublin_June16\Fotos\FullSizeRend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486" y="1124744"/>
            <a:ext cx="278600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feld 20"/>
          <p:cNvSpPr txBox="1">
            <a:spLocks noChangeArrowheads="1"/>
          </p:cNvSpPr>
          <p:nvPr/>
        </p:nvSpPr>
        <p:spPr bwMode="auto">
          <a:xfrm>
            <a:off x="899592" y="3717032"/>
            <a:ext cx="78565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Aft>
                <a:spcPts val="1200"/>
              </a:spcAft>
              <a:buFontTx/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Elvárás partnerektől 1: Városvezetői elkötelezettség (</a:t>
            </a:r>
            <a:r>
              <a:rPr lang="hu-H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LoC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)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  <a:p>
            <a:pPr marL="342900" indent="-342900" algn="just">
              <a:spcAft>
                <a:spcPts val="1200"/>
              </a:spcAft>
              <a:buFontTx/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Elvárás partnerektől 2: Releváns tapasztalat (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H2020-SCC-01 „</a:t>
            </a:r>
            <a:r>
              <a:rPr lang="hu-H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Lighthouse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”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projekt a partnerek jelentős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részénél, LHC/FC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– pl. Miskolc: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REMOURBAN)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és releváns stratégiai dokumentumok, kapcsolódó fejlesztési projektek megléte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051720" y="5502136"/>
            <a:ext cx="5040560" cy="12763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37" y="5596456"/>
            <a:ext cx="1087668" cy="108766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60181" y="588356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hlinkClick r:id="rId8"/>
              </a:rPr>
              <a:t>www.remourban.eu</a:t>
            </a:r>
            <a:endParaRPr lang="hu-H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559666"/>
            <a:ext cx="1259632" cy="2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045" y="557391"/>
            <a:ext cx="6444208" cy="631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2"/>
          <p:cNvSpPr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2. Tudományos alapú helyzetelemzés </a:t>
            </a:r>
            <a:endParaRPr lang="en-GB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feld 20"/>
          <p:cNvSpPr txBox="1">
            <a:spLocks noChangeArrowheads="1"/>
          </p:cNvSpPr>
          <p:nvPr/>
        </p:nvSpPr>
        <p:spPr bwMode="auto">
          <a:xfrm>
            <a:off x="899592" y="2204864"/>
            <a:ext cx="785653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A </a:t>
            </a:r>
            <a:r>
              <a:rPr lang="hu-HU" sz="3200" b="1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SmartImpact</a:t>
            </a:r>
            <a:r>
              <a:rPr lang="hu-HU" sz="32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story: a kezdetek</a:t>
            </a:r>
            <a:endParaRPr lang="en-GB" sz="32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Miről is szól a projekt? 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</a:pPr>
            <a:r>
              <a:rPr lang="hu-HU" sz="32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Okos városok a technológián túl</a:t>
            </a:r>
          </a:p>
          <a:p>
            <a:pPr>
              <a:spcAft>
                <a:spcPts val="1200"/>
              </a:spcAft>
            </a:pP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AutoShape 10" descr="data:image/jpeg;base64,/9j/4AAQSkZJRgABAQAAAQABAAD/2wCEAAkGBhQQERUQExAWFQ8UFRcYFhgYFxUUHBcUFxwVFBcXFxYXHCgeFyElGRodIDAkJCspLywtGyAxNTAqNSYsMCkBCQoKDgwOGQ8PGjUgHiQ1LjUwNTUtNTU1NTIzNTUyLDI1NSo1MCk0NCkvKTQyNDQpLzU0KSk1NSwpNTU2NS01NP/AABEIADoAiwMBIgACEQEDEQH/xAAcAAACAgMBAQAAAAAAAAAAAAAGBwAFAwQIAgH/xABFEAABAwIBBQkNBgUFAAAAAAABAAIDBBEFBgcSITE0QVFhcXOBsbIIEyIyMzVScnSRobPBFiNCksLRFCSEk6MVQ1Nigv/EABkBAQADAQEAAAAAAAAAAAAAAAADBQYEAv/EADARAAICAAIGBwkBAAAAAAAAAAABAgMEEQUTIVFxwRIUMTJBYZEzNFJTcoGhsdEG/9oADAMBAAIRAxEAPwB4qKLxJKGi7iAOEmw95QHtRVzsoIBq76OgE9QWemxSKTUyRpPBex9xQG0kn3Sx8Ci9afqhTsSS7pfxKH1p+qFANfJLcFL7NB8titlU5JbgpfZoPlsVsgEdn+y4qIZo8PhkdHGYhJIWEtc8uLgG3GvRAbfjvr2JW5JZa1OG1DZ4ZXaId4cZcdGRv4mubs18O0HWnlnfzZf6o+OaCVja5sZaI3mwliYb6jvFpf06W9ZAmSuYGsknaawNhpmm77Pa97wPwtDbgX4Ts40B0NSVIkY2RvivaHC/A4Aj4FA+d7OEcKpmtht/GTkiO4BDGttpyEHba4AHCeJHkbA0BoFgBYDgA1ALnbuhJ9LFIWONo208fHqdJKXG3IPggNjJLNxieK97r6mtfHGXNezvjpHvc2+ldrAQGA72zkXQQQBh2ejCnFkEcr9eixg71IBvNaNiIPt1S+m78jlJCqc9sVmQW4iqp5WSS4sIFEP/AG6pfTd+Ryn26pfTd+Ryk6td8L9CLr+G+YvVBAohivzj0UEbpXyODG2udBx2kDYBwlUwz6YV/wA8n9qT9lFOuUHlJZE9V1dqzrkmvIMsWxQQMudbjqaOE/sgusrnynSe4ngG8OQbyz43WmWZxv4IOi3kGrr1rQXglIooogL3BconMIZIbsOrSO1vKd8Jf90sfAofWn6oURoFz4VnfKaiadsb5x0ERaPVboQDuyS3BS+zQfLYrZVOSW4KX2aD5bFu18+iw8J1BAKvPFlO+inoKyPbFNJq9JmiwPbyOFwmxS1AkY2RvivaHN5HAEfApF5/vI0nOS9libuSdR/LwsO9DERyaDboC8XO2fWMOxqBpF2mGAEcIMkgIXRK53z4+fKfmqf5si9Q7yPFmyD4A+6thixAUzKKIaMzWh936QuRrGu10dJa13nn+oZ+lMpaPByzc1uZh9JwUY1PfFN7W/2RRRRd5TlLlluGb1W9tiVsQ1Jp5Zbhm9VvbYlbDsCz+lParh/TZ/5/3eX1ckdIO28a+LexqiMUzhbwSdJvIdfXqWiqs0BFFFEBEt883iU3rS9UaZCBc99H3umonEa5Hzn/AMgRaPWSgHdkluCl9mg+WxeMRn0n23m6unfXjJ2bQw6lO/8Aw0FuXvbFroBU5/vI0nOS9liZ2BylsMDhtEMXYaljn+8jSc5L2WJl4RueHmYuw1AFsbw4AjYVzznx8+U/NU/zZE9sKn2sPKPqkVnx8+U/NU/zZF6h3kR29yXBgdXeef6hn6Uyks8s2ugxAygbSyRvHa36mlMajrGzRtlYbseLj6g8Y2LQYN5WWQfbmYzSkXKmixdnRS+5mUUUVkUZS5Zn+Rm5G9tiVsJ1JgZxMUayDvF/vJCCRwMbrueU2+KX8WxZ3SclK3JeCNtoKDjhm34t8lyOy8XwoVDLbHjxT9DxILrKJ8TtF7bH4HkO+mGsVTE1zSHNBHGAetVpei6UW3WxgOIAAHEFeZNU7TcljSRsNhf3oDTwXJ50hD5BaPbY7XdG8EA90sPu6H1p+qFO1K/PfTMe2l0mNdYy2uAbao9l0AS4RNejpGbzaaD3mNizrDg7AKeEACwhi92g1bmjxIBSZ/vI0nOS9liZeEbnh5mLsNQLnrhaYqa7QfvJNoB/CxMHDGjvEWr/AGo+w1AZY5C0gjaEmM9j9LGqZ28Yac/5ZE69HiSuzjUjHYjC5zGlwjisS0E+O/fUlazkiG+WVbKjKfJttYy19GVl9B20a9rTxH4IEgq6vC5C0ghpOtrhpMfxg/Ua05DEPRHuC8vpGPBa5jXNtsLQR7itBfQrJdOL6Mt5jMJjJUw1ViU4bnyF7BnLYR4dO4H/AKuBF+kBamI5yXEWhhDD6TzpEcg2e+6scWwqFshAgjA4mNH0VvkthEBOkYItIbDoMuOmy41biJy1fT/BZyw2CqhrtXn5ZgBHgE88c1ZMXBrWF2k7bI7YLX3uPoCqIhqTwxmBpp5QWgjQO0A8CBmYZFbyMf5G/subFYdVtJPid2AxsrVJyWW3Yl4I/9k="/>
          <p:cNvSpPr>
            <a:spLocks noChangeAspect="1" noChangeArrowheads="1"/>
          </p:cNvSpPr>
          <p:nvPr/>
        </p:nvSpPr>
        <p:spPr bwMode="auto">
          <a:xfrm>
            <a:off x="368300" y="38100"/>
            <a:ext cx="13239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3490" name="AutoShape 12" descr="data:image/jpeg;base64,/9j/4AAQSkZJRgABAQAAAQABAAD/2wCEAAkGBhQQERUQExAWFQ8UFRcYFhgYFxUUHBcUFxwVFBcXFxYXHCgeFyElGRodIDAkJCspLywtGyAxNTAqNSYsMCkBCQoKDgwOGQ8PGjUgHiQ1LjUwNTUtNTU1NTIzNTUyLDI1NSo1MCk0NCkvKTQyNDQpLzU0KSk1NSwpNTU2NS01NP/AABEIADoAiwMBIgACEQEDEQH/xAAcAAACAgMBAQAAAAAAAAAAAAAGBwAFAwQIAgH/xABFEAABAwIBBQkNBgUFAAAAAAABAAIDBBEFBgcSITE0QVFhcXOBsbIIEyIyMzVScnSRobPBFiNCksLRFCSEk6MVQ1Nigv/EABkBAQADAQEAAAAAAAAAAAAAAAADBQYEAv/EADARAAICAAIGBwkBAAAAAAAAAAABAgMEEQUTIVFxwRIUMTJBYZEzNFJTcoGhsdEG/9oADAMBAAIRAxEAPwB4qKLxJKGi7iAOEmw95QHtRVzsoIBq76OgE9QWemxSKTUyRpPBex9xQG0kn3Sx8Ci9afqhTsSS7pfxKH1p+qFANfJLcFL7NB8titlU5JbgpfZoPlsVsgEdn+y4qIZo8PhkdHGYhJIWEtc8uLgG3GvRAbfjvr2JW5JZa1OG1DZ4ZXaId4cZcdGRv4mubs18O0HWnlnfzZf6o+OaCVja5sZaI3mwliYb6jvFpf06W9ZAmSuYGsknaawNhpmm77Pa97wPwtDbgX4Ts40B0NSVIkY2RvivaHC/A4Aj4FA+d7OEcKpmtht/GTkiO4BDGttpyEHba4AHCeJHkbA0BoFgBYDgA1ALnbuhJ9LFIWONo208fHqdJKXG3IPggNjJLNxieK97r6mtfHGXNezvjpHvc2+ldrAQGA72zkXQQQBh2ejCnFkEcr9eixg71IBvNaNiIPt1S+m78jlJCqc9sVmQW4iqp5WSS4sIFEP/AG6pfTd+Ryn26pfTd+Ryk6td8L9CLr+G+YvVBAohivzj0UEbpXyODG2udBx2kDYBwlUwz6YV/wA8n9qT9lFOuUHlJZE9V1dqzrkmvIMsWxQQMudbjqaOE/sgusrnynSe4ngG8OQbyz43WmWZxv4IOi3kGrr1rQXglIooogL3BconMIZIbsOrSO1vKd8Jf90sfAofWn6oURoFz4VnfKaiadsb5x0ERaPVboQDuyS3BS+zQfLYrZVOSW4KX2aD5bFu18+iw8J1BAKvPFlO+inoKyPbFNJq9JmiwPbyOFwmxS1AkY2RvivaHN5HAEfApF5/vI0nOS9libuSdR/LwsO9DERyaDboC8XO2fWMOxqBpF2mGAEcIMkgIXRK53z4+fKfmqf5si9Q7yPFmyD4A+6thixAUzKKIaMzWh936QuRrGu10dJa13nn+oZ+lMpaPByzc1uZh9JwUY1PfFN7W/2RRRRd5TlLlluGb1W9tiVsQ1Jp5Zbhm9VvbYlbDsCz+lParh/TZ/5/3eX1ckdIO28a+LexqiMUzhbwSdJvIdfXqWiqs0BFFFEBEt883iU3rS9UaZCBc99H3umonEa5Hzn/AMgRaPWSgHdkluCl9mg+WxeMRn0n23m6unfXjJ2bQw6lO/8Aw0FuXvbFroBU5/vI0nOS9liZ2BylsMDhtEMXYaljn+8jSc5L2WJl4RueHmYuw1AFsbw4AjYVzznx8+U/NU/zZE9sKn2sPKPqkVnx8+U/NU/zZF6h3kR29yXBgdXeef6hn6Uyks8s2ugxAygbSyRvHa36mlMajrGzRtlYbseLj6g8Y2LQYN5WWQfbmYzSkXKmixdnRS+5mUUUVkUZS5Zn+Rm5G9tiVsJ1JgZxMUayDvF/vJCCRwMbrueU2+KX8WxZ3SclK3JeCNtoKDjhm34t8lyOy8XwoVDLbHjxT9DxILrKJ8TtF7bH4HkO+mGsVTE1zSHNBHGAetVpei6UW3WxgOIAAHEFeZNU7TcljSRsNhf3oDTwXJ50hD5BaPbY7XdG8EA90sPu6H1p+qFO1K/PfTMe2l0mNdYy2uAbao9l0AS4RNejpGbzaaD3mNizrDg7AKeEACwhi92g1bmjxIBSZ/vI0nOS9liZeEbnh5mLsNQLnrhaYqa7QfvJNoB/CxMHDGjvEWr/AGo+w1AZY5C0gjaEmM9j9LGqZ28Yac/5ZE69HiSuzjUjHYjC5zGlwjisS0E+O/fUlazkiG+WVbKjKfJttYy19GVl9B20a9rTxH4IEgq6vC5C0ghpOtrhpMfxg/Ua05DEPRHuC8vpGPBa5jXNtsLQR7itBfQrJdOL6Mt5jMJjJUw1ViU4bnyF7BnLYR4dO4H/AKuBF+kBamI5yXEWhhDD6TzpEcg2e+6scWwqFshAgjA4mNH0VvkthEBOkYItIbDoMuOmy41biJy1fT/BZyw2CqhrtXn5ZgBHgE88c1ZMXBrWF2k7bI7YLX3uPoCqIhqTwxmBpp5QWgjQO0A8CBmYZFbyMf5G/subFYdVtJPid2AxsrVJyWW3Yl4I/9k="/>
          <p:cNvSpPr>
            <a:spLocks noChangeAspect="1" noChangeArrowheads="1"/>
          </p:cNvSpPr>
          <p:nvPr/>
        </p:nvSpPr>
        <p:spPr bwMode="auto">
          <a:xfrm>
            <a:off x="520700" y="190500"/>
            <a:ext cx="13239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Ötszög 8"/>
          <p:cNvSpPr/>
          <p:nvPr/>
        </p:nvSpPr>
        <p:spPr>
          <a:xfrm>
            <a:off x="0" y="72008"/>
            <a:ext cx="2051720" cy="476672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latin typeface="Comic Sans MS" pitchFamily="66" charset="0"/>
              </a:rPr>
              <a:t>Hagyományos városfejlesztés</a:t>
            </a:r>
            <a:endParaRPr lang="hu-HU" sz="1600" dirty="0">
              <a:latin typeface="Comic Sans MS" pitchFamily="66" charset="0"/>
            </a:endParaRPr>
          </a:p>
        </p:txBody>
      </p:sp>
      <p:sp>
        <p:nvSpPr>
          <p:cNvPr id="10" name="Sávnyíl 9"/>
          <p:cNvSpPr/>
          <p:nvPr/>
        </p:nvSpPr>
        <p:spPr>
          <a:xfrm>
            <a:off x="2123728" y="72008"/>
            <a:ext cx="2160240" cy="476672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solidFill>
                  <a:schemeClr val="bg1"/>
                </a:solidFill>
                <a:latin typeface="Comic Sans MS" pitchFamily="66" charset="0"/>
              </a:rPr>
              <a:t>Optimalizált városfejlesztés</a:t>
            </a:r>
            <a:endParaRPr lang="hu-HU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Sávnyíl 10"/>
          <p:cNvSpPr/>
          <p:nvPr/>
        </p:nvSpPr>
        <p:spPr>
          <a:xfrm>
            <a:off x="6732240" y="72008"/>
            <a:ext cx="2411760" cy="476672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solidFill>
                  <a:schemeClr val="bg1"/>
                </a:solidFill>
                <a:latin typeface="Comic Sans MS" pitchFamily="66" charset="0"/>
              </a:rPr>
              <a:t>Teljes </a:t>
            </a:r>
            <a:r>
              <a:rPr lang="hu-HU" sz="1600" dirty="0" err="1" smtClean="0">
                <a:solidFill>
                  <a:schemeClr val="bg1"/>
                </a:solidFill>
                <a:latin typeface="Comic Sans MS" pitchFamily="66" charset="0"/>
              </a:rPr>
              <a:t>smart</a:t>
            </a:r>
            <a:r>
              <a:rPr lang="hu-HU" sz="1600" dirty="0" smtClean="0">
                <a:solidFill>
                  <a:schemeClr val="bg1"/>
                </a:solidFill>
                <a:latin typeface="Comic Sans MS" pitchFamily="66" charset="0"/>
              </a:rPr>
              <a:t> city városfejlesztés</a:t>
            </a:r>
            <a:endParaRPr lang="hu-HU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" name="Sávnyíl 15"/>
          <p:cNvSpPr/>
          <p:nvPr/>
        </p:nvSpPr>
        <p:spPr>
          <a:xfrm>
            <a:off x="4283968" y="72008"/>
            <a:ext cx="2376264" cy="476672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Comic Sans MS" pitchFamily="66" charset="0"/>
              </a:rPr>
              <a:t>Pilot alapú okos </a:t>
            </a:r>
            <a:r>
              <a:rPr lang="hu-HU" sz="1600" dirty="0" smtClean="0">
                <a:solidFill>
                  <a:schemeClr val="bg1"/>
                </a:solidFill>
                <a:latin typeface="Comic Sans MS" pitchFamily="66" charset="0"/>
              </a:rPr>
              <a:t>városfejlesztés</a:t>
            </a:r>
            <a:endParaRPr lang="hu-HU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9"/>
            <a:ext cx="626469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hteck 2"/>
          <p:cNvSpPr>
            <a:spLocks noChangeArrowheads="1"/>
          </p:cNvSpPr>
          <p:nvPr/>
        </p:nvSpPr>
        <p:spPr bwMode="auto">
          <a:xfrm>
            <a:off x="0" y="486916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SmartImpact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olyan </a:t>
            </a:r>
            <a:r>
              <a:rPr lang="hu-H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menedzsment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és</a:t>
            </a:r>
            <a:r>
              <a:rPr lang="hu-H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városirányítási eszközöket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alakít ki, amelyek 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soft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(puha) eszközökkel segítik a városok „</a:t>
            </a:r>
            <a:r>
              <a:rPr lang="hu-H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smart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 átalakításának megtervezését és működtetetését.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988840"/>
            <a:ext cx="98583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1332" y="4077072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077072"/>
            <a:ext cx="1017587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5119" y="1988840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9557" y="4077072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Textfeld 15"/>
          <p:cNvSpPr txBox="1">
            <a:spLocks noChangeArrowheads="1"/>
          </p:cNvSpPr>
          <p:nvPr/>
        </p:nvSpPr>
        <p:spPr bwMode="auto">
          <a:xfrm>
            <a:off x="4939599" y="1303040"/>
            <a:ext cx="13806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Támogató </a:t>
            </a:r>
          </a:p>
          <a:p>
            <a:pPr algn="ctr"/>
            <a:r>
              <a:rPr lang="hu-HU" sz="1600" b="1" dirty="0" smtClean="0">
                <a:latin typeface="Calibri" pitchFamily="34" charset="0"/>
              </a:rPr>
              <a:t>szabályozások</a:t>
            </a:r>
            <a:endParaRPr lang="de-DE" sz="1600" b="1" dirty="0">
              <a:latin typeface="Calibri" pitchFamily="34" charset="0"/>
            </a:endParaRPr>
          </a:p>
        </p:txBody>
      </p:sp>
      <p:sp>
        <p:nvSpPr>
          <p:cNvPr id="71688" name="Textfeld 16"/>
          <p:cNvSpPr txBox="1">
            <a:spLocks noChangeArrowheads="1"/>
          </p:cNvSpPr>
          <p:nvPr/>
        </p:nvSpPr>
        <p:spPr bwMode="auto">
          <a:xfrm>
            <a:off x="6629548" y="1303040"/>
            <a:ext cx="10472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Szervezet-</a:t>
            </a:r>
          </a:p>
          <a:p>
            <a:pPr algn="ctr"/>
            <a:r>
              <a:rPr lang="hu-HU" sz="1600" b="1" dirty="0" smtClean="0">
                <a:latin typeface="Calibri" pitchFamily="34" charset="0"/>
              </a:rPr>
              <a:t>fejlesztés</a:t>
            </a:r>
            <a:endParaRPr lang="de-DE" sz="1600" b="1" dirty="0">
              <a:latin typeface="Calibri" pitchFamily="34" charset="0"/>
            </a:endParaRPr>
          </a:p>
        </p:txBody>
      </p:sp>
      <p:sp>
        <p:nvSpPr>
          <p:cNvPr id="71689" name="Textfeld 17"/>
          <p:cNvSpPr txBox="1">
            <a:spLocks noChangeArrowheads="1"/>
          </p:cNvSpPr>
          <p:nvPr/>
        </p:nvSpPr>
        <p:spPr bwMode="auto">
          <a:xfrm>
            <a:off x="7244219" y="3523238"/>
            <a:ext cx="1433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Adatintegráció</a:t>
            </a:r>
            <a:endParaRPr lang="de-DE" sz="1600" b="1" dirty="0">
              <a:latin typeface="Calibri" pitchFamily="34" charset="0"/>
            </a:endParaRPr>
          </a:p>
        </p:txBody>
      </p:sp>
      <p:sp>
        <p:nvSpPr>
          <p:cNvPr id="71690" name="Textfeld 18"/>
          <p:cNvSpPr txBox="1">
            <a:spLocks noChangeArrowheads="1"/>
          </p:cNvSpPr>
          <p:nvPr/>
        </p:nvSpPr>
        <p:spPr bwMode="auto">
          <a:xfrm>
            <a:off x="5759937" y="3410580"/>
            <a:ext cx="13099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Innovációs </a:t>
            </a:r>
          </a:p>
          <a:p>
            <a:pPr algn="ctr"/>
            <a:r>
              <a:rPr lang="hu-HU" sz="1600" b="1" dirty="0" smtClean="0">
                <a:latin typeface="Calibri" pitchFamily="34" charset="0"/>
              </a:rPr>
              <a:t>ökoszisztéma</a:t>
            </a:r>
            <a:endParaRPr lang="de-DE" sz="1600" b="1" dirty="0">
              <a:latin typeface="Calibri" pitchFamily="34" charset="0"/>
            </a:endParaRPr>
          </a:p>
        </p:txBody>
      </p:sp>
      <p:sp>
        <p:nvSpPr>
          <p:cNvPr id="71691" name="Textfeld 19"/>
          <p:cNvSpPr txBox="1">
            <a:spLocks noChangeArrowheads="1"/>
          </p:cNvSpPr>
          <p:nvPr/>
        </p:nvSpPr>
        <p:spPr bwMode="auto">
          <a:xfrm>
            <a:off x="4186832" y="3285728"/>
            <a:ext cx="14176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600" b="1" dirty="0" smtClean="0">
                <a:latin typeface="Calibri" pitchFamily="34" charset="0"/>
              </a:rPr>
              <a:t>Innovatív megoldások finanszírozása</a:t>
            </a:r>
            <a:endParaRPr lang="de-DE" sz="1600" b="1" dirty="0">
              <a:latin typeface="Calibri" pitchFamily="34" charset="0"/>
            </a:endParaRPr>
          </a:p>
        </p:txBody>
      </p:sp>
      <p:sp>
        <p:nvSpPr>
          <p:cNvPr id="71693" name="Textfeld 49"/>
          <p:cNvSpPr txBox="1">
            <a:spLocks noChangeArrowheads="1"/>
          </p:cNvSpPr>
          <p:nvPr/>
        </p:nvSpPr>
        <p:spPr bwMode="auto">
          <a:xfrm>
            <a:off x="0" y="1556792"/>
            <a:ext cx="29878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B050"/>
                </a:solidFill>
                <a:latin typeface="Calibri" pitchFamily="34" charset="0"/>
              </a:rPr>
              <a:t>Helyzetelemzés eredményei </a:t>
            </a:r>
          </a:p>
          <a:p>
            <a:pPr algn="ctr"/>
            <a:endParaRPr lang="hu-HU" sz="2400" b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endParaRPr lang="hu-HU" sz="2400" b="1" dirty="0" smtClean="0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hu-HU" sz="2400" b="1" dirty="0" smtClean="0">
                <a:solidFill>
                  <a:srgbClr val="00B050"/>
                </a:solidFill>
                <a:latin typeface="Calibri" pitchFamily="34" charset="0"/>
              </a:rPr>
              <a:t>Tematikus fókusz</a:t>
            </a:r>
          </a:p>
          <a:p>
            <a:pPr algn="ctr"/>
            <a:endParaRPr lang="hu-HU" sz="2400" b="1" dirty="0" smtClean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15" name="Lefelé nyíl 14"/>
          <p:cNvSpPr/>
          <p:nvPr/>
        </p:nvSpPr>
        <p:spPr>
          <a:xfrm>
            <a:off x="1043608" y="2420888"/>
            <a:ext cx="864096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Jobbra nyíl 15"/>
          <p:cNvSpPr/>
          <p:nvPr/>
        </p:nvSpPr>
        <p:spPr>
          <a:xfrm>
            <a:off x="3059832" y="2708920"/>
            <a:ext cx="648072" cy="7920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Jobbra nyíl 16"/>
          <p:cNvSpPr/>
          <p:nvPr/>
        </p:nvSpPr>
        <p:spPr>
          <a:xfrm>
            <a:off x="3059832" y="1340768"/>
            <a:ext cx="648072" cy="7920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Jobbra nyíl 17"/>
          <p:cNvSpPr/>
          <p:nvPr/>
        </p:nvSpPr>
        <p:spPr>
          <a:xfrm>
            <a:off x="3059832" y="4149080"/>
            <a:ext cx="648072" cy="7920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52160"/>
            <a:ext cx="755576" cy="92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3" y="5952160"/>
            <a:ext cx="1881210" cy="90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  <p:bldP spid="71688" grpId="0"/>
      <p:bldP spid="71689" grpId="0"/>
      <p:bldP spid="71690" grpId="0"/>
      <p:bldP spid="71691" grpId="0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13"/>
</p:tagLst>
</file>

<file path=ppt/theme/theme1.xml><?xml version="1.0" encoding="utf-8"?>
<a:theme xmlns:a="http://schemas.openxmlformats.org/drawingml/2006/main" name="1_Standarddesign">
  <a:themeElements>
    <a:clrScheme name="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1_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nmaster_neues_Design_tcm262-120775">
  <a:themeElements>
    <a:clrScheme name="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Folienmaster_neues_Design_tcm262-120775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Frutiger LT Com 45 Ligh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T Com 45 Light" pitchFamily="34" charset="0"/>
          </a:defRPr>
        </a:defPPr>
      </a:lstStyle>
    </a:lnDef>
  </a:objectDefaults>
  <a:extraClrSchemeLst>
    <a:extraClrScheme>
      <a:clrScheme name="Folienmaster_neues_Design_tcm262-12077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master_neues_Design_tcm262-120775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_neues_Design_tcm262-120775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8251</TotalTime>
  <Words>1045</Words>
  <Application>Microsoft Office PowerPoint</Application>
  <PresentationFormat>Diavetítés a képernyőre (4:3 oldalarány)</PresentationFormat>
  <Paragraphs>226</Paragraphs>
  <Slides>26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5</vt:i4>
      </vt:variant>
      <vt:variant>
        <vt:lpstr>Diacímek</vt:lpstr>
      </vt:variant>
      <vt:variant>
        <vt:i4>26</vt:i4>
      </vt:variant>
    </vt:vector>
  </HeadingPairs>
  <TitlesOfParts>
    <vt:vector size="37" baseType="lpstr">
      <vt:lpstr>Arial</vt:lpstr>
      <vt:lpstr>Calibri</vt:lpstr>
      <vt:lpstr>Comic Sans MS</vt:lpstr>
      <vt:lpstr>Frutiger LT Com 45 Light</vt:lpstr>
      <vt:lpstr>Frutiger LT Com 55 Roman</vt:lpstr>
      <vt:lpstr>Wingdings</vt:lpstr>
      <vt:lpstr>1_Standarddesign</vt:lpstr>
      <vt:lpstr>1_Folienmaster_neues_Design_tcm262-120775</vt:lpstr>
      <vt:lpstr>1_Larissa</vt:lpstr>
      <vt:lpstr>2_Larissa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De …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Amsterdam</vt:lpstr>
      <vt:lpstr>Amsterdam</vt:lpstr>
      <vt:lpstr>PowerPoint bemutató</vt:lpstr>
      <vt:lpstr>PowerPoint bemutató</vt:lpstr>
      <vt:lpstr>PowerPoint bemutató</vt:lpstr>
    </vt:vector>
  </TitlesOfParts>
  <Company>Fraunhofer IAO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</dc:creator>
  <cp:lastModifiedBy>Nagy István</cp:lastModifiedBy>
  <cp:revision>697</cp:revision>
  <cp:lastPrinted>2014-07-08T07:30:11Z</cp:lastPrinted>
  <dcterms:created xsi:type="dcterms:W3CDTF">2012-06-14T13:14:09Z</dcterms:created>
  <dcterms:modified xsi:type="dcterms:W3CDTF">2016-12-16T09:45:39Z</dcterms:modified>
</cp:coreProperties>
</file>