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07" autoAdjust="0"/>
  </p:normalViewPr>
  <p:slideViewPr>
    <p:cSldViewPr>
      <p:cViewPr>
        <p:scale>
          <a:sx n="60" d="100"/>
          <a:sy n="60" d="100"/>
        </p:scale>
        <p:origin x="-106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3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3EF24-1AB9-42AD-B00B-98B08098BF78}" type="datetimeFigureOut">
              <a:rPr lang="hu-HU" smtClean="0"/>
              <a:pPr/>
              <a:t>2016.12.11.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970B3-3BC8-438C-947B-2B199F87787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városok világszerte növekednek, s ez egyre nagyobb kihívásokat jelent a közműellátás, az energia és a települési infrastruktúra működtetésében. Az Európai Bizottság Okos városok és közösségek keretprogramja</a:t>
            </a:r>
            <a:r>
              <a:rPr lang="hu-HU" baseline="0" dirty="0" smtClean="0"/>
              <a:t> </a:t>
            </a:r>
            <a:r>
              <a:rPr lang="hu-HU" dirty="0" smtClean="0"/>
              <a:t>értelmében a városok nem hagyatkozhatnak csupán a központi forrásokra, hanem új, piac-orientált és gazdaságilag fenntartható megoldásokat kell találniuk a köz- és magánszféra együttműködésében, külső befektetetések bevonzásával.</a:t>
            </a:r>
          </a:p>
          <a:p>
            <a:r>
              <a:rPr lang="hu-HU" dirty="0" smtClean="0"/>
              <a:t>Ennek során el kell szakadni attól a szemlélettől, amely csupán okos technológiák telepítésében látja a megoldást. Az okos város koncepció megvalósításában a legnagyobb kockázat éppen az okos technológiák telepítésével kapcsolatos: a költséges beruházás adott esetben nem váltja be a hozzá fűzött reményeket, nem működik optimálisan, különböző nem várt tényezők miatt a befektetés nem térül meg, a piaci igény kisebb lehet a becsültnél; de kockázatot jelenthet a változó szabályozási környezet is. </a:t>
            </a:r>
          </a:p>
          <a:p>
            <a:r>
              <a:rPr lang="hu-HU" dirty="0" smtClean="0"/>
              <a:t>A </a:t>
            </a:r>
            <a:r>
              <a:rPr lang="hu-HU" dirty="0" err="1" smtClean="0"/>
              <a:t>SmartImpact</a:t>
            </a:r>
            <a:r>
              <a:rPr lang="hu-HU" baseline="0" dirty="0" smtClean="0"/>
              <a:t> projekt e koncepció legfontosabb elemeit járja körül a 10 partnerváros (</a:t>
            </a:r>
            <a:r>
              <a:rPr lang="hu-HU" baseline="0" dirty="0" err="1" smtClean="0"/>
              <a:t>Manchaster</a:t>
            </a:r>
            <a:r>
              <a:rPr lang="hu-HU" baseline="0" dirty="0" smtClean="0"/>
              <a:t>, Porto, …..) bevonásával, azaz, hogyan tud egy város a hagyományos városfejlesztés eszközeitől eljutni a teljes </a:t>
            </a:r>
            <a:r>
              <a:rPr lang="hu-HU" baseline="0" dirty="0" err="1" smtClean="0"/>
              <a:t>smart</a:t>
            </a:r>
            <a:r>
              <a:rPr lang="hu-HU" baseline="0" dirty="0" smtClean="0"/>
              <a:t> city alapú városfejlesztéshez. A vizsgálandó és elemzésre kerülő fókuszterületek: ………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970B3-3BC8-438C-947B-2B199F87787A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C6E6-6B85-4C91-B581-B2278C1FCB1F}" type="datetimeFigureOut">
              <a:rPr lang="hu-HU" smtClean="0"/>
              <a:pPr/>
              <a:t>2016.12.11.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39E0-4F10-4057-A983-ECA4C32EC1F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C6E6-6B85-4C91-B581-B2278C1FCB1F}" type="datetimeFigureOut">
              <a:rPr lang="hu-HU" smtClean="0"/>
              <a:pPr/>
              <a:t>2016.12.11.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39E0-4F10-4057-A983-ECA4C32EC1F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C6E6-6B85-4C91-B581-B2278C1FCB1F}" type="datetimeFigureOut">
              <a:rPr lang="hu-HU" smtClean="0"/>
              <a:pPr/>
              <a:t>2016.12.11.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39E0-4F10-4057-A983-ECA4C32EC1F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C6E6-6B85-4C91-B581-B2278C1FCB1F}" type="datetimeFigureOut">
              <a:rPr lang="hu-HU" smtClean="0"/>
              <a:pPr/>
              <a:t>2016.12.11.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39E0-4F10-4057-A983-ECA4C32EC1F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C6E6-6B85-4C91-B581-B2278C1FCB1F}" type="datetimeFigureOut">
              <a:rPr lang="hu-HU" smtClean="0"/>
              <a:pPr/>
              <a:t>2016.12.11.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39E0-4F10-4057-A983-ECA4C32EC1F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C6E6-6B85-4C91-B581-B2278C1FCB1F}" type="datetimeFigureOut">
              <a:rPr lang="hu-HU" smtClean="0"/>
              <a:pPr/>
              <a:t>2016.12.11.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39E0-4F10-4057-A983-ECA4C32EC1F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C6E6-6B85-4C91-B581-B2278C1FCB1F}" type="datetimeFigureOut">
              <a:rPr lang="hu-HU" smtClean="0"/>
              <a:pPr/>
              <a:t>2016.12.11.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39E0-4F10-4057-A983-ECA4C32EC1F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C6E6-6B85-4C91-B581-B2278C1FCB1F}" type="datetimeFigureOut">
              <a:rPr lang="hu-HU" smtClean="0"/>
              <a:pPr/>
              <a:t>2016.12.11.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39E0-4F10-4057-A983-ECA4C32EC1F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C6E6-6B85-4C91-B581-B2278C1FCB1F}" type="datetimeFigureOut">
              <a:rPr lang="hu-HU" smtClean="0"/>
              <a:pPr/>
              <a:t>2016.12.11.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39E0-4F10-4057-A983-ECA4C32EC1F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C6E6-6B85-4C91-B581-B2278C1FCB1F}" type="datetimeFigureOut">
              <a:rPr lang="hu-HU" smtClean="0"/>
              <a:pPr/>
              <a:t>2016.12.11.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39E0-4F10-4057-A983-ECA4C32EC1F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C6E6-6B85-4C91-B581-B2278C1FCB1F}" type="datetimeFigureOut">
              <a:rPr lang="hu-HU" smtClean="0"/>
              <a:pPr/>
              <a:t>2016.12.11.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39E0-4F10-4057-A983-ECA4C32EC1F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8C6E6-6B85-4C91-B581-B2278C1FCB1F}" type="datetimeFigureOut">
              <a:rPr lang="hu-HU" smtClean="0"/>
              <a:pPr/>
              <a:t>2016.12.11.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339E0-4F10-4057-A983-ECA4C32EC1F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s://fbcdn-photos-a-a.akamaihd.net/hphotos-ak-frc3/t31.0-0/p480x480/10273330_660709163984168_4249645756870290760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1463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Ötszög 4"/>
          <p:cNvSpPr/>
          <p:nvPr/>
        </p:nvSpPr>
        <p:spPr>
          <a:xfrm>
            <a:off x="0" y="72008"/>
            <a:ext cx="2051720" cy="476672"/>
          </a:xfrm>
          <a:prstGeom prst="homePlat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latin typeface="Comic Sans MS" pitchFamily="66" charset="0"/>
              </a:rPr>
              <a:t>Hagyományos városfejlesztés</a:t>
            </a:r>
            <a:endParaRPr lang="hu-HU" sz="1600" dirty="0">
              <a:latin typeface="Comic Sans MS" pitchFamily="66" charset="0"/>
            </a:endParaRPr>
          </a:p>
        </p:txBody>
      </p:sp>
      <p:sp>
        <p:nvSpPr>
          <p:cNvPr id="6" name="Sávnyíl 5"/>
          <p:cNvSpPr/>
          <p:nvPr/>
        </p:nvSpPr>
        <p:spPr>
          <a:xfrm>
            <a:off x="2123728" y="72008"/>
            <a:ext cx="2160240" cy="476672"/>
          </a:xfrm>
          <a:prstGeom prst="chevr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bg1"/>
                </a:solidFill>
                <a:latin typeface="Comic Sans MS" pitchFamily="66" charset="0"/>
              </a:rPr>
              <a:t>Optimalizált városfejlesztés</a:t>
            </a:r>
            <a:endParaRPr lang="hu-HU" sz="1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Sávnyíl 6"/>
          <p:cNvSpPr/>
          <p:nvPr/>
        </p:nvSpPr>
        <p:spPr>
          <a:xfrm>
            <a:off x="4283968" y="72008"/>
            <a:ext cx="2376264" cy="476672"/>
          </a:xfrm>
          <a:prstGeom prst="chevr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Comic Sans MS" pitchFamily="66" charset="0"/>
              </a:rPr>
              <a:t>Pilot alapú okos </a:t>
            </a:r>
            <a:r>
              <a:rPr lang="hu-HU" sz="1600" dirty="0" smtClean="0">
                <a:solidFill>
                  <a:schemeClr val="bg1"/>
                </a:solidFill>
                <a:latin typeface="Comic Sans MS" pitchFamily="66" charset="0"/>
              </a:rPr>
              <a:t>városfejlesztés</a:t>
            </a:r>
            <a:endParaRPr lang="hu-HU" sz="1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Sávnyíl 7"/>
          <p:cNvSpPr/>
          <p:nvPr/>
        </p:nvSpPr>
        <p:spPr>
          <a:xfrm>
            <a:off x="6732240" y="72008"/>
            <a:ext cx="2411760" cy="476672"/>
          </a:xfrm>
          <a:prstGeom prst="chevr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bg1"/>
                </a:solidFill>
                <a:latin typeface="Comic Sans MS" pitchFamily="66" charset="0"/>
              </a:rPr>
              <a:t>Teljes </a:t>
            </a:r>
            <a:r>
              <a:rPr lang="hu-HU" sz="1600" dirty="0" err="1" smtClean="0">
                <a:solidFill>
                  <a:schemeClr val="bg1"/>
                </a:solidFill>
                <a:latin typeface="Comic Sans MS" pitchFamily="66" charset="0"/>
              </a:rPr>
              <a:t>smart</a:t>
            </a:r>
            <a:r>
              <a:rPr lang="hu-HU" sz="1600" dirty="0" smtClean="0">
                <a:solidFill>
                  <a:schemeClr val="bg1"/>
                </a:solidFill>
                <a:latin typeface="Comic Sans MS" pitchFamily="66" charset="0"/>
              </a:rPr>
              <a:t> city városfejlesztés</a:t>
            </a:r>
            <a:endParaRPr lang="hu-HU" sz="1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9" name="Picture 4" descr="urbact powerpoint content master slide 12021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24538"/>
            <a:ext cx="91440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5949280"/>
            <a:ext cx="733425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486637"/>
            <a:ext cx="1115616" cy="1371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4221088"/>
            <a:ext cx="827584" cy="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4221088"/>
            <a:ext cx="812676" cy="81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624" y="4221088"/>
            <a:ext cx="801563" cy="80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52320" y="4221088"/>
            <a:ext cx="793626" cy="79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3968" y="4221088"/>
            <a:ext cx="85586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feld 15"/>
          <p:cNvSpPr txBox="1">
            <a:spLocks noChangeArrowheads="1"/>
          </p:cNvSpPr>
          <p:nvPr/>
        </p:nvSpPr>
        <p:spPr bwMode="auto">
          <a:xfrm>
            <a:off x="7380312" y="5013176"/>
            <a:ext cx="13806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b="1" dirty="0" smtClean="0">
                <a:solidFill>
                  <a:schemeClr val="bg1"/>
                </a:solidFill>
                <a:latin typeface="Calibri" pitchFamily="34" charset="0"/>
              </a:rPr>
              <a:t>Támogató </a:t>
            </a:r>
          </a:p>
          <a:p>
            <a:r>
              <a:rPr lang="hu-HU" sz="1600" b="1" dirty="0" smtClean="0">
                <a:solidFill>
                  <a:schemeClr val="bg1"/>
                </a:solidFill>
                <a:latin typeface="Calibri" pitchFamily="34" charset="0"/>
              </a:rPr>
              <a:t>szabályozások</a:t>
            </a:r>
            <a:endParaRPr lang="de-DE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Textfeld 16"/>
          <p:cNvSpPr txBox="1">
            <a:spLocks noChangeArrowheads="1"/>
          </p:cNvSpPr>
          <p:nvPr/>
        </p:nvSpPr>
        <p:spPr bwMode="auto">
          <a:xfrm>
            <a:off x="5796136" y="5013176"/>
            <a:ext cx="10472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b="1" dirty="0" smtClean="0">
                <a:solidFill>
                  <a:schemeClr val="bg1"/>
                </a:solidFill>
                <a:latin typeface="Calibri" pitchFamily="34" charset="0"/>
              </a:rPr>
              <a:t>Szervezet-</a:t>
            </a:r>
          </a:p>
          <a:p>
            <a:r>
              <a:rPr lang="hu-HU" sz="1600" b="1" dirty="0" smtClean="0">
                <a:solidFill>
                  <a:schemeClr val="bg1"/>
                </a:solidFill>
                <a:latin typeface="Calibri" pitchFamily="34" charset="0"/>
              </a:rPr>
              <a:t>fejlesztés</a:t>
            </a:r>
            <a:endParaRPr lang="de-DE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Textfeld 17"/>
          <p:cNvSpPr txBox="1">
            <a:spLocks noChangeArrowheads="1"/>
          </p:cNvSpPr>
          <p:nvPr/>
        </p:nvSpPr>
        <p:spPr bwMode="auto">
          <a:xfrm>
            <a:off x="1121986" y="5034662"/>
            <a:ext cx="14337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600" b="1" dirty="0" smtClean="0">
                <a:solidFill>
                  <a:schemeClr val="bg1"/>
                </a:solidFill>
                <a:latin typeface="Calibri" pitchFamily="34" charset="0"/>
              </a:rPr>
              <a:t>Adatintegráció</a:t>
            </a:r>
            <a:endParaRPr lang="de-DE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Textfeld 18"/>
          <p:cNvSpPr txBox="1">
            <a:spLocks noChangeArrowheads="1"/>
          </p:cNvSpPr>
          <p:nvPr/>
        </p:nvSpPr>
        <p:spPr bwMode="auto">
          <a:xfrm>
            <a:off x="2699792" y="5013176"/>
            <a:ext cx="13099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b="1" dirty="0" smtClean="0">
                <a:solidFill>
                  <a:schemeClr val="bg1"/>
                </a:solidFill>
                <a:latin typeface="Calibri" pitchFamily="34" charset="0"/>
              </a:rPr>
              <a:t>Innovációs </a:t>
            </a:r>
          </a:p>
          <a:p>
            <a:r>
              <a:rPr lang="hu-HU" sz="1600" b="1" dirty="0" smtClean="0">
                <a:solidFill>
                  <a:schemeClr val="bg1"/>
                </a:solidFill>
                <a:latin typeface="Calibri" pitchFamily="34" charset="0"/>
              </a:rPr>
              <a:t>ökoszisztéma</a:t>
            </a:r>
            <a:endParaRPr lang="de-DE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" name="Textfeld 19"/>
          <p:cNvSpPr txBox="1">
            <a:spLocks noChangeArrowheads="1"/>
          </p:cNvSpPr>
          <p:nvPr/>
        </p:nvSpPr>
        <p:spPr bwMode="auto">
          <a:xfrm>
            <a:off x="4211960" y="5013176"/>
            <a:ext cx="14176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b="1" dirty="0" smtClean="0">
                <a:solidFill>
                  <a:schemeClr val="bg1"/>
                </a:solidFill>
                <a:latin typeface="Calibri" pitchFamily="34" charset="0"/>
              </a:rPr>
              <a:t>Innovatív megoldások finanszírozása</a:t>
            </a:r>
            <a:endParaRPr lang="de-DE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11760" y="6093296"/>
            <a:ext cx="586691" cy="53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4899</TotalTime>
  <Words>207</Words>
  <Application>Microsoft Office PowerPoint</Application>
  <PresentationFormat>Diavetítés a képernyőre (4:3 oldalarány)</PresentationFormat>
  <Paragraphs>16</Paragraphs>
  <Slides>1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2" baseType="lpstr">
      <vt:lpstr>Office-téma</vt:lpstr>
      <vt:lpstr>1.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Marti</dc:creator>
  <cp:lastModifiedBy>Marti</cp:lastModifiedBy>
  <cp:revision>2</cp:revision>
  <dcterms:created xsi:type="dcterms:W3CDTF">2016-12-09T10:25:41Z</dcterms:created>
  <dcterms:modified xsi:type="dcterms:W3CDTF">2016-12-12T20:55:02Z</dcterms:modified>
</cp:coreProperties>
</file>