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56" r:id="rId4"/>
    <p:sldId id="261" r:id="rId5"/>
    <p:sldId id="264" r:id="rId6"/>
    <p:sldId id="267" r:id="rId7"/>
    <p:sldId id="265" r:id="rId8"/>
    <p:sldId id="266" r:id="rId9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97754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95506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493260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991014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488768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986521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484274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982029" algn="l" defTabSz="49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147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97754" latinLnBrk="0">
      <a:defRPr sz="1300">
        <a:latin typeface="+mj-lt"/>
        <a:ea typeface="+mj-ea"/>
        <a:cs typeface="+mj-cs"/>
        <a:sym typeface="Calibri"/>
      </a:defRPr>
    </a:lvl1pPr>
    <a:lvl2pPr indent="228600" defTabSz="497754" latinLnBrk="0">
      <a:defRPr sz="1300">
        <a:latin typeface="+mj-lt"/>
        <a:ea typeface="+mj-ea"/>
        <a:cs typeface="+mj-cs"/>
        <a:sym typeface="Calibri"/>
      </a:defRPr>
    </a:lvl2pPr>
    <a:lvl3pPr indent="457200" defTabSz="497754" latinLnBrk="0">
      <a:defRPr sz="1300">
        <a:latin typeface="+mj-lt"/>
        <a:ea typeface="+mj-ea"/>
        <a:cs typeface="+mj-cs"/>
        <a:sym typeface="Calibri"/>
      </a:defRPr>
    </a:lvl3pPr>
    <a:lvl4pPr indent="685800" defTabSz="497754" latinLnBrk="0">
      <a:defRPr sz="1300">
        <a:latin typeface="+mj-lt"/>
        <a:ea typeface="+mj-ea"/>
        <a:cs typeface="+mj-cs"/>
        <a:sym typeface="Calibri"/>
      </a:defRPr>
    </a:lvl4pPr>
    <a:lvl5pPr indent="914400" defTabSz="497754" latinLnBrk="0">
      <a:defRPr sz="1300">
        <a:latin typeface="+mj-lt"/>
        <a:ea typeface="+mj-ea"/>
        <a:cs typeface="+mj-cs"/>
        <a:sym typeface="Calibri"/>
      </a:defRPr>
    </a:lvl5pPr>
    <a:lvl6pPr indent="1143000" defTabSz="497754" latinLnBrk="0">
      <a:defRPr sz="1300">
        <a:latin typeface="+mj-lt"/>
        <a:ea typeface="+mj-ea"/>
        <a:cs typeface="+mj-cs"/>
        <a:sym typeface="Calibri"/>
      </a:defRPr>
    </a:lvl6pPr>
    <a:lvl7pPr indent="1371600" defTabSz="497754" latinLnBrk="0">
      <a:defRPr sz="1300">
        <a:latin typeface="+mj-lt"/>
        <a:ea typeface="+mj-ea"/>
        <a:cs typeface="+mj-cs"/>
        <a:sym typeface="Calibri"/>
      </a:defRPr>
    </a:lvl7pPr>
    <a:lvl8pPr indent="1600200" defTabSz="497754" latinLnBrk="0">
      <a:defRPr sz="1300">
        <a:latin typeface="+mj-lt"/>
        <a:ea typeface="+mj-ea"/>
        <a:cs typeface="+mj-cs"/>
        <a:sym typeface="Calibri"/>
      </a:defRPr>
    </a:lvl8pPr>
    <a:lvl9pPr indent="1828800" defTabSz="497754" latinLnBrk="0">
      <a:defRPr sz="13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1.jpg" descr="urbact powerpoint cover background-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44"/>
            <a:ext cx="10688639" cy="7558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2.png" descr="EU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602" y="6119240"/>
            <a:ext cx="844298" cy="734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4.png" descr="Urbact 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2310" y="6128637"/>
            <a:ext cx="1581916" cy="731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5.png" descr="urbact interactive 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77862" y="465706"/>
            <a:ext cx="1356364" cy="155143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150612" y="7146298"/>
            <a:ext cx="811186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ALBA JULIA</a:t>
            </a:r>
          </a:p>
        </p:txBody>
      </p:sp>
      <p:sp>
        <p:nvSpPr>
          <p:cNvPr id="32" name="Shape 32"/>
          <p:cNvSpPr/>
          <p:nvPr/>
        </p:nvSpPr>
        <p:spPr>
          <a:xfrm>
            <a:off x="1573980" y="7146298"/>
            <a:ext cx="817944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DEBRECEN</a:t>
            </a:r>
          </a:p>
        </p:txBody>
      </p:sp>
      <p:sp>
        <p:nvSpPr>
          <p:cNvPr id="33" name="Shape 33"/>
          <p:cNvSpPr/>
          <p:nvPr/>
        </p:nvSpPr>
        <p:spPr>
          <a:xfrm>
            <a:off x="2736850" y="7133394"/>
            <a:ext cx="646295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GENOVA</a:t>
            </a:r>
          </a:p>
        </p:txBody>
      </p:sp>
      <p:sp>
        <p:nvSpPr>
          <p:cNvPr id="34" name="Shape 34"/>
          <p:cNvSpPr/>
          <p:nvPr/>
        </p:nvSpPr>
        <p:spPr>
          <a:xfrm>
            <a:off x="3758767" y="7133394"/>
            <a:ext cx="465035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GENT</a:t>
            </a:r>
          </a:p>
        </p:txBody>
      </p:sp>
      <p:sp>
        <p:nvSpPr>
          <p:cNvPr id="35" name="Shape 35"/>
          <p:cNvSpPr/>
          <p:nvPr/>
        </p:nvSpPr>
        <p:spPr>
          <a:xfrm>
            <a:off x="4458977" y="7126838"/>
            <a:ext cx="571076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LISBOA</a:t>
            </a:r>
          </a:p>
        </p:txBody>
      </p:sp>
      <p:sp>
        <p:nvSpPr>
          <p:cNvPr id="36" name="Shape 36"/>
          <p:cNvSpPr/>
          <p:nvPr/>
        </p:nvSpPr>
        <p:spPr>
          <a:xfrm>
            <a:off x="5451744" y="7133394"/>
            <a:ext cx="613182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MURCIA</a:t>
            </a:r>
          </a:p>
        </p:txBody>
      </p:sp>
      <p:sp>
        <p:nvSpPr>
          <p:cNvPr id="37" name="Shape 37"/>
          <p:cNvSpPr/>
          <p:nvPr/>
        </p:nvSpPr>
        <p:spPr>
          <a:xfrm>
            <a:off x="6461338" y="7133394"/>
            <a:ext cx="723935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PALERMO</a:t>
            </a:r>
          </a:p>
        </p:txBody>
      </p:sp>
      <p:sp>
        <p:nvSpPr>
          <p:cNvPr id="38" name="Shape 38"/>
          <p:cNvSpPr/>
          <p:nvPr/>
        </p:nvSpPr>
        <p:spPr>
          <a:xfrm>
            <a:off x="7566183" y="7133394"/>
            <a:ext cx="1208557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SEMAEST (PARIS)</a:t>
            </a:r>
          </a:p>
        </p:txBody>
      </p:sp>
      <p:sp>
        <p:nvSpPr>
          <p:cNvPr id="39" name="Shape 39"/>
          <p:cNvSpPr/>
          <p:nvPr/>
        </p:nvSpPr>
        <p:spPr>
          <a:xfrm>
            <a:off x="9063186" y="7133394"/>
            <a:ext cx="523947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TARTU</a:t>
            </a:r>
          </a:p>
        </p:txBody>
      </p:sp>
      <p:sp>
        <p:nvSpPr>
          <p:cNvPr id="40" name="Shape 40"/>
          <p:cNvSpPr/>
          <p:nvPr/>
        </p:nvSpPr>
        <p:spPr>
          <a:xfrm>
            <a:off x="9923081" y="7126838"/>
            <a:ext cx="540442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VARNA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844328" y="4859832"/>
            <a:ext cx="9085344" cy="1502067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844328" y="3205458"/>
            <a:ext cx="9085344" cy="1654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1pPr>
            <a:lvl2pPr marL="0" indent="497754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2pPr>
            <a:lvl3pPr marL="0" indent="995506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3pPr>
            <a:lvl4pPr marL="0" indent="1493260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4pPr>
            <a:lvl5pPr marL="0" indent="1991014">
              <a:spcBef>
                <a:spcPts val="500"/>
              </a:spcBef>
              <a:buSzTx/>
              <a:buFontTx/>
              <a:buNone/>
              <a:defRPr sz="22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534432" y="1692888"/>
            <a:ext cx="4722672" cy="7055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600" b="1"/>
            </a:lvl1pPr>
            <a:lvl2pPr marL="0" indent="497754">
              <a:spcBef>
                <a:spcPts val="600"/>
              </a:spcBef>
              <a:buSzTx/>
              <a:buFontTx/>
              <a:buNone/>
              <a:defRPr sz="2600" b="1"/>
            </a:lvl2pPr>
            <a:lvl3pPr marL="0" indent="995506">
              <a:spcBef>
                <a:spcPts val="600"/>
              </a:spcBef>
              <a:buSzTx/>
              <a:buFontTx/>
              <a:buNone/>
              <a:defRPr sz="2600" b="1"/>
            </a:lvl3pPr>
            <a:lvl4pPr marL="0" indent="1493260">
              <a:spcBef>
                <a:spcPts val="600"/>
              </a:spcBef>
              <a:buSzTx/>
              <a:buFontTx/>
              <a:buNone/>
              <a:defRPr sz="2600" b="1"/>
            </a:lvl4pPr>
            <a:lvl5pPr marL="0" indent="1991014">
              <a:spcBef>
                <a:spcPts val="600"/>
              </a:spcBef>
              <a:buSzTx/>
              <a:buFontTx/>
              <a:buNone/>
              <a:defRPr sz="2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5429679" y="1692888"/>
            <a:ext cx="4724528" cy="7055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600" b="1"/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534432" y="301112"/>
            <a:ext cx="3516489" cy="1281485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178960" y="301115"/>
            <a:ext cx="5975246" cy="645468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half" idx="13"/>
          </p:nvPr>
        </p:nvSpPr>
        <p:spPr>
          <a:xfrm>
            <a:off x="534431" y="1582597"/>
            <a:ext cx="3516490" cy="517320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500"/>
            </a:pPr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2095046" y="5293995"/>
            <a:ext cx="6413184" cy="62498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pic" sz="half" idx="13"/>
          </p:nvPr>
        </p:nvSpPr>
        <p:spPr>
          <a:xfrm>
            <a:off x="2095046" y="675755"/>
            <a:ext cx="6413184" cy="45377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2095046" y="5918980"/>
            <a:ext cx="6413184" cy="8875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500"/>
            </a:lvl1pPr>
            <a:lvl2pPr marL="0" indent="497754">
              <a:spcBef>
                <a:spcPts val="300"/>
              </a:spcBef>
              <a:buSzTx/>
              <a:buFontTx/>
              <a:buNone/>
              <a:defRPr sz="1500"/>
            </a:lvl2pPr>
            <a:lvl3pPr marL="0" indent="995506">
              <a:spcBef>
                <a:spcPts val="300"/>
              </a:spcBef>
              <a:buSzTx/>
              <a:buFontTx/>
              <a:buNone/>
              <a:defRPr sz="1500"/>
            </a:lvl3pPr>
            <a:lvl4pPr marL="0" indent="1493260">
              <a:spcBef>
                <a:spcPts val="300"/>
              </a:spcBef>
              <a:buSzTx/>
              <a:buFontTx/>
              <a:buNone/>
              <a:defRPr sz="1500"/>
            </a:lvl4pPr>
            <a:lvl5pPr marL="0" indent="1991014">
              <a:spcBef>
                <a:spcPts val="300"/>
              </a:spcBef>
              <a:buSzTx/>
              <a:buFontTx/>
              <a:buNone/>
              <a:defRPr sz="1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749261" y="302866"/>
            <a:ext cx="2404945" cy="64529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534432" y="302866"/>
            <a:ext cx="7036687" cy="64529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" y="7192669"/>
            <a:ext cx="10680701" cy="342842"/>
          </a:xfrm>
          <a:prstGeom prst="rect">
            <a:avLst/>
          </a:prstGeom>
          <a:solidFill>
            <a:srgbClr val="206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4"/>
              <a:t>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7190894"/>
            <a:ext cx="1520516" cy="3463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7B2F53-AB54-1043-AA3D-397AA472FEB6}" type="datetime1">
              <a:rPr lang="hu-HU" smtClean="0"/>
              <a:pPr/>
              <a:t>2016.12.15.</a:t>
            </a:fld>
            <a:endParaRPr lang="hu-H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73019" y="7194224"/>
            <a:ext cx="332956" cy="337957"/>
          </a:xfrm>
        </p:spPr>
        <p:txBody>
          <a:bodyPr/>
          <a:lstStyle>
            <a:lvl1pPr algn="ctr">
              <a:defRPr sz="1543">
                <a:solidFill>
                  <a:schemeClr val="bg1"/>
                </a:solidFill>
                <a:latin typeface="+mj-lt"/>
              </a:defRPr>
            </a:lvl1pPr>
          </a:lstStyle>
          <a:p>
            <a:fld id="{D5AF76DB-4E7E-0F4A-AA30-9AD8E7229A1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74390" y="1102754"/>
            <a:ext cx="1892250" cy="1785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0"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543">
                <a:solidFill>
                  <a:schemeClr val="bg1"/>
                </a:solidFill>
              </a:defRPr>
            </a:lvl1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4390" y="3152847"/>
            <a:ext cx="1892250" cy="1785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0"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543">
                <a:solidFill>
                  <a:schemeClr val="bg1"/>
                </a:solidFill>
              </a:defRPr>
            </a:lvl1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4390" y="5202939"/>
            <a:ext cx="1892250" cy="17850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0">
            <a:noFill/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543">
                <a:solidFill>
                  <a:schemeClr val="bg1"/>
                </a:solidFill>
              </a:defRPr>
            </a:lvl1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2863020" y="1555651"/>
            <a:ext cx="7164971" cy="5432288"/>
          </a:xfrm>
        </p:spPr>
        <p:txBody>
          <a:bodyPr>
            <a:normAutofit/>
          </a:bodyPr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503789" indent="0">
              <a:buNone/>
              <a:defRPr/>
            </a:lvl2pPr>
            <a:lvl3pPr marL="1007577" indent="0">
              <a:buNone/>
              <a:defRPr/>
            </a:lvl3pPr>
            <a:lvl4pPr marL="1511366" indent="0">
              <a:buNone/>
              <a:defRPr/>
            </a:lvl4pPr>
            <a:lvl5pPr marL="2015155" indent="0">
              <a:buNone/>
              <a:defRPr/>
            </a:lvl5pPr>
          </a:lstStyle>
          <a:p>
            <a:pPr lvl="0"/>
            <a:r>
              <a:rPr lang="hu-HU" dirty="0"/>
              <a:t>Törzs szöveg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863020" y="1157467"/>
            <a:ext cx="7164971" cy="39818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645">
                <a:solidFill>
                  <a:srgbClr val="206AB4"/>
                </a:solidFill>
                <a:latin typeface="+mn-lt"/>
              </a:defRPr>
            </a:lvl1pPr>
            <a:lvl2pPr marL="503789" indent="0">
              <a:buNone/>
              <a:defRPr/>
            </a:lvl2pPr>
            <a:lvl3pPr marL="1007577" indent="0">
              <a:buNone/>
              <a:defRPr/>
            </a:lvl3pPr>
            <a:lvl4pPr marL="1511366" indent="0">
              <a:buNone/>
              <a:defRPr/>
            </a:lvl4pPr>
            <a:lvl5pPr marL="2015155" indent="0">
              <a:buNone/>
              <a:defRPr/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263544" y="0"/>
            <a:ext cx="6595032" cy="685682"/>
          </a:xfrm>
        </p:spPr>
        <p:txBody>
          <a:bodyPr>
            <a:normAutofit/>
          </a:bodyPr>
          <a:lstStyle>
            <a:lvl1pPr>
              <a:defRPr sz="2204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81020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 descr="urbact powerpoint background second page-04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2244"/>
            <a:ext cx="10688639" cy="755836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50612" y="7146298"/>
            <a:ext cx="811186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ALBA JULIA</a:t>
            </a:r>
          </a:p>
        </p:txBody>
      </p:sp>
      <p:sp>
        <p:nvSpPr>
          <p:cNvPr id="4" name="Shape 4"/>
          <p:cNvSpPr/>
          <p:nvPr/>
        </p:nvSpPr>
        <p:spPr>
          <a:xfrm>
            <a:off x="1573980" y="7146298"/>
            <a:ext cx="817944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DEBRECEN</a:t>
            </a:r>
          </a:p>
        </p:txBody>
      </p:sp>
      <p:sp>
        <p:nvSpPr>
          <p:cNvPr id="5" name="Shape 5"/>
          <p:cNvSpPr/>
          <p:nvPr/>
        </p:nvSpPr>
        <p:spPr>
          <a:xfrm>
            <a:off x="2736850" y="7133394"/>
            <a:ext cx="646295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GENOVA</a:t>
            </a:r>
          </a:p>
        </p:txBody>
      </p:sp>
      <p:sp>
        <p:nvSpPr>
          <p:cNvPr id="6" name="Shape 6"/>
          <p:cNvSpPr/>
          <p:nvPr/>
        </p:nvSpPr>
        <p:spPr>
          <a:xfrm>
            <a:off x="3758767" y="7133394"/>
            <a:ext cx="465035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GENT</a:t>
            </a:r>
          </a:p>
        </p:txBody>
      </p:sp>
      <p:sp>
        <p:nvSpPr>
          <p:cNvPr id="7" name="Shape 7"/>
          <p:cNvSpPr/>
          <p:nvPr/>
        </p:nvSpPr>
        <p:spPr>
          <a:xfrm>
            <a:off x="4458977" y="7126838"/>
            <a:ext cx="571076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LISBOA</a:t>
            </a:r>
          </a:p>
        </p:txBody>
      </p:sp>
      <p:sp>
        <p:nvSpPr>
          <p:cNvPr id="8" name="Shape 8"/>
          <p:cNvSpPr/>
          <p:nvPr/>
        </p:nvSpPr>
        <p:spPr>
          <a:xfrm>
            <a:off x="5451744" y="7133394"/>
            <a:ext cx="613182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MURCIA</a:t>
            </a:r>
          </a:p>
        </p:txBody>
      </p:sp>
      <p:sp>
        <p:nvSpPr>
          <p:cNvPr id="9" name="Shape 9"/>
          <p:cNvSpPr/>
          <p:nvPr/>
        </p:nvSpPr>
        <p:spPr>
          <a:xfrm>
            <a:off x="6461338" y="7133394"/>
            <a:ext cx="723935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PALERMO</a:t>
            </a:r>
          </a:p>
        </p:txBody>
      </p:sp>
      <p:sp>
        <p:nvSpPr>
          <p:cNvPr id="10" name="Shape 10"/>
          <p:cNvSpPr/>
          <p:nvPr/>
        </p:nvSpPr>
        <p:spPr>
          <a:xfrm>
            <a:off x="7566183" y="7133394"/>
            <a:ext cx="1208557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SEMAEST (PARIS)</a:t>
            </a:r>
          </a:p>
        </p:txBody>
      </p:sp>
      <p:sp>
        <p:nvSpPr>
          <p:cNvPr id="11" name="Shape 11"/>
          <p:cNvSpPr/>
          <p:nvPr/>
        </p:nvSpPr>
        <p:spPr>
          <a:xfrm>
            <a:off x="9063186" y="7133394"/>
            <a:ext cx="523947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TARTU</a:t>
            </a:r>
          </a:p>
        </p:txBody>
      </p:sp>
      <p:sp>
        <p:nvSpPr>
          <p:cNvPr id="12" name="Shape 12"/>
          <p:cNvSpPr/>
          <p:nvPr/>
        </p:nvSpPr>
        <p:spPr>
          <a:xfrm>
            <a:off x="9923081" y="7126838"/>
            <a:ext cx="540442" cy="25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9774" tIns="49774" rIns="49774" bIns="49774">
            <a:spAutoFit/>
          </a:bodyPr>
          <a:lstStyle>
            <a:lvl1pPr>
              <a:defRPr sz="1000">
                <a:solidFill>
                  <a:srgbClr val="6CB03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VARNA</a:t>
            </a:r>
          </a:p>
        </p:txBody>
      </p:sp>
      <p:pic>
        <p:nvPicPr>
          <p:cNvPr id="13" name="image7.png" descr="circle title-0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57047" y="263397"/>
            <a:ext cx="146306" cy="14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437292" y="189229"/>
            <a:ext cx="217887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>
                <a:solidFill>
                  <a:srgbClr val="034F9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Targeting your Audience</a:t>
            </a:r>
          </a:p>
        </p:txBody>
      </p:sp>
      <p:pic>
        <p:nvPicPr>
          <p:cNvPr id="15" name="image8.png" descr="Urbact logo second p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214811" y="6464934"/>
            <a:ext cx="1222251" cy="563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9.png" descr="urbact interactive logo second p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504233" y="250697"/>
            <a:ext cx="926595" cy="1057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10.png" descr="EU logo second p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57047" y="6461885"/>
            <a:ext cx="652274" cy="56693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34432" y="302864"/>
            <a:ext cx="9619775" cy="126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774" tIns="49774" rIns="49774" bIns="49774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34432" y="1764667"/>
            <a:ext cx="9619775" cy="4991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9774" tIns="49774" rIns="49774" bIns="497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9868794" y="7065943"/>
            <a:ext cx="285412" cy="290051"/>
          </a:xfrm>
          <a:prstGeom prst="rect">
            <a:avLst/>
          </a:prstGeom>
          <a:ln w="12700">
            <a:miter lim="400000"/>
          </a:ln>
        </p:spPr>
        <p:txBody>
          <a:bodyPr wrap="none" lIns="49774" tIns="49774" rIns="49774" bIns="49774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60" r:id="rId9"/>
  </p:sldLayoutIdLst>
  <p:transition spd="med"/>
  <p:txStyles>
    <p:titleStyle>
      <a:lvl1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73315" marR="0" indent="-373315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60699" marR="0" indent="-362945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30533" marR="0" indent="-335026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89201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86954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884708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382462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880215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77969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9775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95506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49326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99101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488768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986521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48427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982029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:%20vamos.mariann@edc.debrecen.hu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60611" y="1142826"/>
            <a:ext cx="910365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cs typeface="Times New Roman" panose="02020603050405020304" pitchFamily="18" charset="0"/>
              </a:rPr>
              <a:t>URBACT III - Interactive Cities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3600" dirty="0"/>
              <a:t>A városi igazgatás korszerűsítése a </a:t>
            </a:r>
            <a:r>
              <a:rPr lang="hu-HU" sz="3600" dirty="0" err="1"/>
              <a:t>digitalizáció</a:t>
            </a:r>
            <a:r>
              <a:rPr lang="hu-HU" sz="3600" dirty="0"/>
              <a:t>, a közösségi média és a felhasználó által generált tartalom segítségével</a:t>
            </a:r>
            <a:r>
              <a:rPr lang="hu-HU" sz="3600" dirty="0">
                <a:cs typeface="Times New Roman" panose="02020603050405020304" pitchFamily="18" charset="0"/>
              </a:rPr>
              <a:t/>
            </a:r>
            <a:br>
              <a:rPr lang="hu-HU" sz="3600" dirty="0">
                <a:cs typeface="Times New Roman" panose="02020603050405020304" pitchFamily="18" charset="0"/>
              </a:rPr>
            </a:br>
            <a:r>
              <a:rPr lang="hu-HU" sz="2800" dirty="0">
                <a:cs typeface="Times New Roman" panose="02020603050405020304" pitchFamily="18" charset="0"/>
              </a:rPr>
              <a:t/>
            </a:r>
            <a:br>
              <a:rPr lang="hu-HU" sz="2800" dirty="0">
                <a:cs typeface="Times New Roman" panose="02020603050405020304" pitchFamily="18" charset="0"/>
              </a:rPr>
            </a:br>
            <a:endParaRPr lang="hu-HU" sz="2800" dirty="0"/>
          </a:p>
        </p:txBody>
      </p:sp>
      <p:sp>
        <p:nvSpPr>
          <p:cNvPr id="3" name="Téglalap 2"/>
          <p:cNvSpPr/>
          <p:nvPr/>
        </p:nvSpPr>
        <p:spPr>
          <a:xfrm>
            <a:off x="7328648" y="4918872"/>
            <a:ext cx="30082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Mocsár-Vámos Mariann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2016.12.15 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845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2F53-AB54-1043-AA3D-397AA472FEB6}" type="datetime1">
              <a:rPr lang="hu-HU" smtClean="0"/>
              <a:pPr/>
              <a:t>2016.12.15.</a:t>
            </a:fld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0138742" y="7194224"/>
            <a:ext cx="201510" cy="337957"/>
          </a:xfrm>
        </p:spPr>
        <p:txBody>
          <a:bodyPr/>
          <a:lstStyle/>
          <a:p>
            <a:fld id="{D5AF76DB-4E7E-0F4A-AA30-9AD8E7229A14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7"/>
          </p:nvPr>
        </p:nvSpPr>
        <p:spPr>
          <a:xfrm>
            <a:off x="263544" y="793433"/>
            <a:ext cx="9498759" cy="6194506"/>
          </a:xfrm>
        </p:spPr>
        <p:txBody>
          <a:bodyPr>
            <a:normAutofit/>
          </a:bodyPr>
          <a:lstStyle/>
          <a:p>
            <a:pPr marL="377842" indent="-377842">
              <a:buFont typeface="Arial" panose="020B0604020202020204" pitchFamily="34" charset="0"/>
              <a:buChar char="•"/>
            </a:pPr>
            <a:r>
              <a:rPr lang="hu-HU" sz="2204" b="1" dirty="0">
                <a:cs typeface="Times New Roman" panose="02020603050405020304" pitchFamily="18" charset="0"/>
              </a:rPr>
              <a:t>Action </a:t>
            </a:r>
            <a:r>
              <a:rPr lang="hu-HU" sz="2204" b="1" dirty="0" err="1">
                <a:cs typeface="Times New Roman" panose="02020603050405020304" pitchFamily="18" charset="0"/>
              </a:rPr>
              <a:t>Planning</a:t>
            </a:r>
            <a:r>
              <a:rPr lang="hu-HU" sz="2204" b="1" dirty="0">
                <a:cs typeface="Times New Roman" panose="02020603050405020304" pitchFamily="18" charset="0"/>
              </a:rPr>
              <a:t> Network – városigazgatás </a:t>
            </a:r>
            <a:r>
              <a:rPr lang="hu-HU" sz="2204" b="1" dirty="0" err="1">
                <a:cs typeface="Times New Roman" panose="02020603050405020304" pitchFamily="18" charset="0"/>
              </a:rPr>
              <a:t>hatákonyobbá</a:t>
            </a:r>
            <a:r>
              <a:rPr lang="hu-HU" sz="2204" b="1" dirty="0">
                <a:cs typeface="Times New Roman" panose="02020603050405020304" pitchFamily="18" charset="0"/>
              </a:rPr>
              <a:t> tétele a közösségi média és új eszközök fejlesztése által</a:t>
            </a:r>
          </a:p>
          <a:p>
            <a:pPr marL="377842" indent="-377842">
              <a:buFont typeface="Arial" panose="020B0604020202020204" pitchFamily="34" charset="0"/>
              <a:buChar char="•"/>
            </a:pPr>
            <a:endParaRPr lang="hu-HU" sz="2204" b="1" dirty="0">
              <a:cs typeface="Times New Roman" panose="02020603050405020304" pitchFamily="18" charset="0"/>
            </a:endParaRPr>
          </a:p>
          <a:p>
            <a:pPr marL="377842" indent="-377842">
              <a:buFont typeface="Arial" panose="020B0604020202020204" pitchFamily="34" charset="0"/>
              <a:buChar char="•"/>
            </a:pPr>
            <a:r>
              <a:rPr lang="hu-HU" sz="2204" dirty="0">
                <a:cs typeface="Times New Roman" panose="02020603050405020304" pitchFamily="18" charset="0"/>
              </a:rPr>
              <a:t>A </a:t>
            </a:r>
            <a:r>
              <a:rPr lang="hu-HU" sz="2204" b="1" dirty="0">
                <a:cs typeface="Times New Roman" panose="02020603050405020304" pitchFamily="18" charset="0"/>
              </a:rPr>
              <a:t>városi </a:t>
            </a:r>
            <a:r>
              <a:rPr lang="hu-HU" sz="2204" b="1" dirty="0" err="1">
                <a:cs typeface="Times New Roman" panose="02020603050405020304" pitchFamily="18" charset="0"/>
              </a:rPr>
              <a:t>branding</a:t>
            </a:r>
            <a:r>
              <a:rPr lang="hu-HU" sz="2204" b="1" dirty="0">
                <a:cs typeface="Times New Roman" panose="02020603050405020304" pitchFamily="18" charset="0"/>
              </a:rPr>
              <a:t> </a:t>
            </a:r>
            <a:r>
              <a:rPr lang="hu-HU" sz="2204" dirty="0">
                <a:cs typeface="Times New Roman" panose="02020603050405020304" pitchFamily="18" charset="0"/>
              </a:rPr>
              <a:t>és </a:t>
            </a:r>
            <a:r>
              <a:rPr lang="hu-HU" sz="2204" b="1" dirty="0">
                <a:cs typeface="Times New Roman" panose="02020603050405020304" pitchFamily="18" charset="0"/>
              </a:rPr>
              <a:t>marketing</a:t>
            </a:r>
            <a:r>
              <a:rPr lang="hu-HU" sz="2204" dirty="0">
                <a:cs typeface="Times New Roman" panose="02020603050405020304" pitchFamily="18" charset="0"/>
              </a:rPr>
              <a:t> kialakítása a lakosságtól származó információk alapján.</a:t>
            </a:r>
          </a:p>
          <a:p>
            <a:pPr lvl="0"/>
            <a:endParaRPr lang="hu-HU" sz="2204" dirty="0">
              <a:cs typeface="Times New Roman" panose="02020603050405020304" pitchFamily="18" charset="0"/>
            </a:endParaRPr>
          </a:p>
          <a:p>
            <a:pPr marL="377842" indent="-377842">
              <a:buFont typeface="Arial" panose="020B0604020202020204" pitchFamily="34" charset="0"/>
              <a:buChar char="•"/>
            </a:pPr>
            <a:r>
              <a:rPr lang="hu-HU" sz="2204" dirty="0">
                <a:cs typeface="Times New Roman" panose="02020603050405020304" pitchFamily="18" charset="0"/>
              </a:rPr>
              <a:t>A közszolgáltatások fellendítése a </a:t>
            </a:r>
            <a:r>
              <a:rPr lang="hu-HU" sz="2204" b="1" dirty="0">
                <a:cs typeface="Times New Roman" panose="02020603050405020304" pitchFamily="18" charset="0"/>
              </a:rPr>
              <a:t>web 2.0 segítségével</a:t>
            </a:r>
            <a:r>
              <a:rPr lang="hu-HU" sz="2204" dirty="0">
                <a:cs typeface="Times New Roman" panose="02020603050405020304" pitchFamily="18" charset="0"/>
              </a:rPr>
              <a:t>.</a:t>
            </a:r>
          </a:p>
          <a:p>
            <a:pPr lvl="0"/>
            <a:endParaRPr lang="hu-HU" sz="2204" dirty="0">
              <a:cs typeface="Times New Roman" panose="02020603050405020304" pitchFamily="18" charset="0"/>
            </a:endParaRPr>
          </a:p>
          <a:p>
            <a:pPr marL="377842" indent="-377842">
              <a:buFont typeface="Arial" panose="020B0604020202020204" pitchFamily="34" charset="0"/>
              <a:buChar char="•"/>
            </a:pPr>
            <a:r>
              <a:rPr lang="hu-HU" sz="2204" dirty="0" err="1">
                <a:cs typeface="Times New Roman" panose="02020603050405020304" pitchFamily="18" charset="0"/>
              </a:rPr>
              <a:t>Appok</a:t>
            </a:r>
            <a:r>
              <a:rPr lang="hu-HU" sz="2204" dirty="0">
                <a:cs typeface="Times New Roman" panose="02020603050405020304" pitchFamily="18" charset="0"/>
              </a:rPr>
              <a:t> és a közösségi média használata a kockázati és krízis kommunikációban.</a:t>
            </a:r>
          </a:p>
          <a:p>
            <a:pPr lvl="0"/>
            <a:endParaRPr lang="hu-HU" sz="2204" dirty="0">
              <a:cs typeface="Times New Roman" panose="02020603050405020304" pitchFamily="18" charset="0"/>
            </a:endParaRPr>
          </a:p>
          <a:p>
            <a:pPr marL="377842" indent="-377842">
              <a:buFont typeface="Arial" panose="020B0604020202020204" pitchFamily="34" charset="0"/>
              <a:buChar char="•"/>
            </a:pPr>
            <a:r>
              <a:rPr lang="hu-HU" sz="2204" b="1" dirty="0">
                <a:cs typeface="Times New Roman" panose="02020603050405020304" pitchFamily="18" charset="0"/>
              </a:rPr>
              <a:t>A város a számok tükrében: hogyan járul hozzá a "</a:t>
            </a:r>
            <a:r>
              <a:rPr lang="hu-HU" sz="2204" b="1" dirty="0" err="1">
                <a:cs typeface="Times New Roman" panose="02020603050405020304" pitchFamily="18" charset="0"/>
              </a:rPr>
              <a:t>big</a:t>
            </a:r>
            <a:r>
              <a:rPr lang="hu-HU" sz="2204" b="1" dirty="0">
                <a:cs typeface="Times New Roman" panose="02020603050405020304" pitchFamily="18" charset="0"/>
              </a:rPr>
              <a:t> </a:t>
            </a:r>
            <a:r>
              <a:rPr lang="hu-HU" sz="2204" b="1" dirty="0" err="1">
                <a:cs typeface="Times New Roman" panose="02020603050405020304" pitchFamily="18" charset="0"/>
              </a:rPr>
              <a:t>data</a:t>
            </a:r>
            <a:r>
              <a:rPr lang="hu-HU" sz="2204" b="1" dirty="0">
                <a:cs typeface="Times New Roman" panose="02020603050405020304" pitchFamily="18" charset="0"/>
              </a:rPr>
              <a:t>" a városfejlesztéshez (</a:t>
            </a:r>
            <a:r>
              <a:rPr lang="hu-HU" sz="2204" b="1" dirty="0" err="1">
                <a:cs typeface="Times New Roman" panose="02020603050405020304" pitchFamily="18" charset="0"/>
              </a:rPr>
              <a:t>smart</a:t>
            </a:r>
            <a:r>
              <a:rPr lang="hu-HU" sz="2204" b="1" dirty="0">
                <a:cs typeface="Times New Roman" panose="02020603050405020304" pitchFamily="18" charset="0"/>
              </a:rPr>
              <a:t> city).</a:t>
            </a:r>
          </a:p>
          <a:p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07576" y="128815"/>
            <a:ext cx="7261412" cy="5232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hu-HU" sz="2800" b="1" dirty="0"/>
              <a:t>Az Interactive Cities program főbb témakörei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49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16-09-13 at 00.05.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905" y="188258"/>
            <a:ext cx="8591119" cy="607807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6550238" y="7067598"/>
            <a:ext cx="3939814" cy="4851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300"/>
              </a:spcBef>
              <a:defRPr sz="2600">
                <a:solidFill>
                  <a:schemeClr val="accent1">
                    <a:satOff val="-4409"/>
                    <a:lumOff val="-10509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urbact.eu/interactive-cities</a:t>
            </a:r>
          </a:p>
        </p:txBody>
      </p:sp>
      <p:pic>
        <p:nvPicPr>
          <p:cNvPr id="4" name="Kép hely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r="12537"/>
          <a:stretch>
            <a:fillRect/>
          </a:stretch>
        </p:blipFill>
        <p:spPr>
          <a:xfrm>
            <a:off x="8870052" y="1484914"/>
            <a:ext cx="1620000" cy="1620000"/>
          </a:xfrm>
          <a:prstGeom prst="ellipse">
            <a:avLst/>
          </a:prstGeom>
        </p:spPr>
      </p:pic>
      <p:pic>
        <p:nvPicPr>
          <p:cNvPr id="5" name="Kép hely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r="17379"/>
          <a:stretch>
            <a:fillRect/>
          </a:stretch>
        </p:blipFill>
        <p:spPr>
          <a:xfrm>
            <a:off x="8798024" y="3762360"/>
            <a:ext cx="1620000" cy="1620000"/>
          </a:xfrm>
          <a:prstGeom prst="ellipse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4470" y="121632"/>
            <a:ext cx="2702859" cy="5232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/>
              <a:t>Partner városok</a:t>
            </a:r>
          </a:p>
        </p:txBody>
      </p:sp>
      <p:grpSp>
        <p:nvGrpSpPr>
          <p:cNvPr id="44" name="Csoportba foglalás 43"/>
          <p:cNvGrpSpPr/>
          <p:nvPr/>
        </p:nvGrpSpPr>
        <p:grpSpPr>
          <a:xfrm>
            <a:off x="927847" y="811729"/>
            <a:ext cx="4542963" cy="3084395"/>
            <a:chOff x="927847" y="811729"/>
            <a:chExt cx="4542963" cy="3084395"/>
          </a:xfrm>
        </p:grpSpPr>
        <p:sp>
          <p:nvSpPr>
            <p:cNvPr id="25" name="Ellipszis 24"/>
            <p:cNvSpPr/>
            <p:nvPr/>
          </p:nvSpPr>
          <p:spPr>
            <a:xfrm>
              <a:off x="927847" y="811729"/>
              <a:ext cx="4542963" cy="308439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: lekerekített 14"/>
            <p:cNvSpPr/>
            <p:nvPr/>
          </p:nvSpPr>
          <p:spPr>
            <a:xfrm>
              <a:off x="1253122" y="1711031"/>
              <a:ext cx="1750494" cy="560718"/>
            </a:xfrm>
            <a:prstGeom prst="roundRect">
              <a:avLst>
                <a:gd name="adj" fmla="val 269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Debrecen (HU)</a:t>
              </a:r>
            </a:p>
          </p:txBody>
        </p:sp>
        <p:sp>
          <p:nvSpPr>
            <p:cNvPr id="27" name="Téglalap: lekerekített 15"/>
            <p:cNvSpPr/>
            <p:nvPr/>
          </p:nvSpPr>
          <p:spPr>
            <a:xfrm>
              <a:off x="2121520" y="2438688"/>
              <a:ext cx="1977045" cy="5607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Gent (BEL)</a:t>
              </a:r>
            </a:p>
          </p:txBody>
        </p:sp>
        <p:sp>
          <p:nvSpPr>
            <p:cNvPr id="28" name="Téglalap: lekerekített 16"/>
            <p:cNvSpPr/>
            <p:nvPr/>
          </p:nvSpPr>
          <p:spPr>
            <a:xfrm>
              <a:off x="3301762" y="1735698"/>
              <a:ext cx="1576405" cy="5607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Paris (FR)</a:t>
              </a: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1765235" y="1095901"/>
              <a:ext cx="3073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Vállalkozás fejlesztés</a:t>
              </a: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5082679" y="811729"/>
            <a:ext cx="4623828" cy="3103076"/>
            <a:chOff x="5082679" y="1233163"/>
            <a:chExt cx="4009791" cy="2843006"/>
          </a:xfrm>
        </p:grpSpPr>
        <p:sp>
          <p:nvSpPr>
            <p:cNvPr id="31" name="Ellipszis 30"/>
            <p:cNvSpPr/>
            <p:nvPr/>
          </p:nvSpPr>
          <p:spPr>
            <a:xfrm>
              <a:off x="5082679" y="1233163"/>
              <a:ext cx="4009791" cy="2843006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Téglalap: lekerekített 17"/>
            <p:cNvSpPr/>
            <p:nvPr/>
          </p:nvSpPr>
          <p:spPr>
            <a:xfrm>
              <a:off x="6369025" y="1766631"/>
              <a:ext cx="1616765" cy="5168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Genova (IT – Lead Partner)</a:t>
              </a:r>
            </a:p>
          </p:txBody>
        </p:sp>
        <p:sp>
          <p:nvSpPr>
            <p:cNvPr id="33" name="Téglalap: lekerekített 18"/>
            <p:cNvSpPr/>
            <p:nvPr/>
          </p:nvSpPr>
          <p:spPr>
            <a:xfrm>
              <a:off x="5711618" y="2447169"/>
              <a:ext cx="1465790" cy="5168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/>
                <a:t>Varna</a:t>
              </a:r>
              <a:r>
                <a:rPr lang="hu-HU" dirty="0"/>
                <a:t> (BUL)</a:t>
              </a:r>
            </a:p>
          </p:txBody>
        </p:sp>
        <p:sp>
          <p:nvSpPr>
            <p:cNvPr id="34" name="Téglalap: lekerekített 22"/>
            <p:cNvSpPr/>
            <p:nvPr/>
          </p:nvSpPr>
          <p:spPr>
            <a:xfrm>
              <a:off x="7470793" y="2447169"/>
              <a:ext cx="1486720" cy="5168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Alba </a:t>
              </a:r>
              <a:r>
                <a:rPr lang="hu-HU" dirty="0" err="1"/>
                <a:t>Iulia</a:t>
              </a:r>
              <a:r>
                <a:rPr lang="hu-HU" dirty="0"/>
                <a:t> (RO)</a:t>
              </a:r>
            </a:p>
          </p:txBody>
        </p:sp>
        <p:sp>
          <p:nvSpPr>
            <p:cNvPr id="35" name="Téglalap: lekerekített 26"/>
            <p:cNvSpPr/>
            <p:nvPr/>
          </p:nvSpPr>
          <p:spPr>
            <a:xfrm>
              <a:off x="6549413" y="3084105"/>
              <a:ext cx="1436377" cy="5168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Palermo (IT)</a:t>
              </a: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6094196" y="1367406"/>
              <a:ext cx="2415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Turisztikai </a:t>
              </a:r>
              <a:r>
                <a:rPr lang="hu-HU" b="1" dirty="0" err="1"/>
                <a:t>desztináció</a:t>
              </a:r>
              <a:endParaRPr lang="hu-HU" b="1" dirty="0"/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3152935" y="3016175"/>
            <a:ext cx="4396938" cy="3196365"/>
            <a:chOff x="3152935" y="3016175"/>
            <a:chExt cx="4396938" cy="3196365"/>
          </a:xfrm>
        </p:grpSpPr>
        <p:sp>
          <p:nvSpPr>
            <p:cNvPr id="38" name="Ellipszis 37"/>
            <p:cNvSpPr/>
            <p:nvPr/>
          </p:nvSpPr>
          <p:spPr>
            <a:xfrm>
              <a:off x="3152935" y="3016175"/>
              <a:ext cx="4396938" cy="3196365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: lekerekített 20"/>
            <p:cNvSpPr/>
            <p:nvPr/>
          </p:nvSpPr>
          <p:spPr>
            <a:xfrm>
              <a:off x="3491370" y="4696684"/>
              <a:ext cx="1772864" cy="5920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/>
                <a:t>Lisbon</a:t>
              </a:r>
              <a:r>
                <a:rPr lang="hu-HU" dirty="0"/>
                <a:t> (PORT)</a:t>
              </a:r>
            </a:p>
          </p:txBody>
        </p:sp>
        <p:sp>
          <p:nvSpPr>
            <p:cNvPr id="40" name="Téglalap: lekerekített 24"/>
            <p:cNvSpPr/>
            <p:nvPr/>
          </p:nvSpPr>
          <p:spPr>
            <a:xfrm>
              <a:off x="5423095" y="4690230"/>
              <a:ext cx="1772864" cy="5920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err="1"/>
                <a:t>Murcia</a:t>
              </a:r>
              <a:r>
                <a:rPr lang="hu-HU" dirty="0"/>
                <a:t> (ESP)</a:t>
              </a:r>
            </a:p>
          </p:txBody>
        </p:sp>
        <p:sp>
          <p:nvSpPr>
            <p:cNvPr id="41" name="Téglalap: lekerekített 25"/>
            <p:cNvSpPr/>
            <p:nvPr/>
          </p:nvSpPr>
          <p:spPr>
            <a:xfrm>
              <a:off x="4493058" y="3944387"/>
              <a:ext cx="1772864" cy="5920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Tartu (EST)</a:t>
              </a: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4620929" y="5479951"/>
              <a:ext cx="1868083" cy="423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Városfejlesztés</a:t>
              </a:r>
            </a:p>
          </p:txBody>
        </p:sp>
      </p:grpSp>
      <p:sp>
        <p:nvSpPr>
          <p:cNvPr id="43" name="Ellipszis 42"/>
          <p:cNvSpPr/>
          <p:nvPr/>
        </p:nvSpPr>
        <p:spPr>
          <a:xfrm>
            <a:off x="4642527" y="2487939"/>
            <a:ext cx="1385781" cy="140818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LAP</a:t>
            </a:r>
          </a:p>
        </p:txBody>
      </p:sp>
    </p:spTree>
    <p:extLst>
      <p:ext uri="{BB962C8B-B14F-4D97-AF65-F5344CB8AC3E}">
        <p14:creationId xmlns:p14="http://schemas.microsoft.com/office/powerpoint/2010/main" val="23764301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4470" y="121632"/>
            <a:ext cx="5284695" cy="5232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hu-HU" sz="2800" b="1" dirty="0"/>
              <a:t>Interactive Cities – Célja, eszköze</a:t>
            </a:r>
          </a:p>
        </p:txBody>
      </p:sp>
      <p:sp>
        <p:nvSpPr>
          <p:cNvPr id="23" name="Szöveg helye 6"/>
          <p:cNvSpPr txBox="1">
            <a:spLocks/>
          </p:cNvSpPr>
          <p:nvPr/>
        </p:nvSpPr>
        <p:spPr>
          <a:xfrm>
            <a:off x="529174" y="644850"/>
            <a:ext cx="8776191" cy="5885185"/>
          </a:xfrm>
          <a:prstGeom prst="rect">
            <a:avLst/>
          </a:prstGeom>
        </p:spPr>
        <p:txBody>
          <a:bodyPr>
            <a:normAutofit/>
          </a:bodyPr>
          <a:lstStyle>
            <a:lvl1pPr marL="373315" marR="0" indent="-373315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860699" marR="0" indent="-362945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30533" marR="0" indent="-335026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889201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386954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884708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382462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880215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77969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77842" indent="-377842" algn="just" hangingPunct="1">
              <a:buFont typeface="Arial" panose="020B0604020202020204" pitchFamily="34" charset="0"/>
              <a:buChar char="•"/>
            </a:pPr>
            <a:r>
              <a:rPr lang="hu-HU" sz="2204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Business </a:t>
            </a:r>
            <a:r>
              <a:rPr lang="hu-HU" sz="2204" b="1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Promotion</a:t>
            </a:r>
            <a:r>
              <a:rPr lang="hu-HU" sz="2204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: 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helyi </a:t>
            </a:r>
            <a:r>
              <a:rPr lang="hu-HU" sz="2204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startupok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és vállalkozások ismertté tétele mikrokörnyezetükön kívül. </a:t>
            </a:r>
            <a:r>
              <a:rPr lang="hu-HU" sz="2204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Célja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a városon belül a </a:t>
            </a:r>
            <a:r>
              <a:rPr lang="hu-HU" sz="2204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kommunikációs feltételek javítása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, </a:t>
            </a:r>
            <a:r>
              <a:rPr lang="hu-HU" sz="2204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erősítése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a helyi vállalkozások (kkv-k, </a:t>
            </a:r>
            <a:r>
              <a:rPr lang="hu-HU" sz="2204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startup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-ok, egyéni vállalkozások) támogatásán keresztül. </a:t>
            </a:r>
            <a:r>
              <a:rPr lang="hu-HU" sz="2204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Kihívást 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jelent egy város életében a kereskedők, szolgáltatók és a potenciális vásárlók közötti kommunikáció, valamint az az irányelv, hogy az egymás konkurensének tekinthető vállalkozások csapatként működjenek az elérhető kommunikációs csatornák vonatkozásában. </a:t>
            </a:r>
          </a:p>
          <a:p>
            <a:pPr hangingPunct="1"/>
            <a:endParaRPr lang="hu-HU" sz="2204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14868" indent="-314868" algn="just" hangingPunct="1">
              <a:buFont typeface="Arial" panose="020B0604020202020204" pitchFamily="34" charset="0"/>
              <a:buChar char="•"/>
            </a:pPr>
            <a:r>
              <a:rPr lang="hu-HU" sz="2204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Social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hu-HU" sz="2204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media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, digitális eszközök, hatékony kommunikáció. A debreceni KKV szektor aktív támogatása online kommunikációs eszközökkel.</a:t>
            </a:r>
          </a:p>
          <a:p>
            <a:pPr hangingPunct="1"/>
            <a:endParaRPr lang="hu-HU" sz="2204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14868" indent="-314868" algn="just" hangingPunct="1">
              <a:buFont typeface="Arial" panose="020B0604020202020204" pitchFamily="34" charset="0"/>
              <a:buChar char="•"/>
            </a:pP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Helyi Támogató Csoport (</a:t>
            </a:r>
            <a:r>
              <a:rPr lang="hu-HU" sz="2204" b="1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U</a:t>
            </a:r>
            <a:r>
              <a:rPr lang="hu-HU" sz="2204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rban </a:t>
            </a:r>
            <a:r>
              <a:rPr lang="hu-HU" sz="2204" b="1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</a:t>
            </a:r>
            <a:r>
              <a:rPr lang="hu-HU" sz="2204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ocal </a:t>
            </a:r>
            <a:r>
              <a:rPr lang="hu-HU" sz="2204" b="1" i="1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</a:t>
            </a:r>
            <a:r>
              <a:rPr lang="hu-HU" sz="2204" i="1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upport</a:t>
            </a:r>
            <a:r>
              <a:rPr lang="hu-HU" sz="2204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hu-HU" sz="2204" b="1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</a:t>
            </a:r>
            <a:r>
              <a:rPr lang="hu-HU" sz="2204" i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roup</a:t>
            </a:r>
            <a:r>
              <a:rPr lang="hu-HU" sz="2204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): eredményes csapatmunkája.</a:t>
            </a:r>
          </a:p>
          <a:p>
            <a:pPr hangingPunct="1"/>
            <a:endParaRPr lang="hu-HU" dirty="0"/>
          </a:p>
          <a:p>
            <a:pPr hangingPunct="1"/>
            <a:endParaRPr lang="hu-HU" dirty="0"/>
          </a:p>
          <a:p>
            <a:pPr marL="314868" indent="-314868" hangingPunct="1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2030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34470" y="121632"/>
            <a:ext cx="5284695" cy="52321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hu-HU" sz="2800" b="1" dirty="0" err="1"/>
              <a:t>Interactive</a:t>
            </a:r>
            <a:r>
              <a:rPr lang="hu-HU" sz="2800" b="1" dirty="0"/>
              <a:t> </a:t>
            </a:r>
            <a:r>
              <a:rPr lang="hu-HU" sz="2800" b="1" dirty="0" err="1" smtClean="0"/>
              <a:t>Cities</a:t>
            </a:r>
            <a:r>
              <a:rPr lang="hu-HU" sz="2800" b="1" dirty="0" smtClean="0"/>
              <a:t> megvalósítása</a:t>
            </a:r>
            <a:endParaRPr lang="hu-HU" sz="2800" b="1" dirty="0"/>
          </a:p>
        </p:txBody>
      </p:sp>
      <p:sp>
        <p:nvSpPr>
          <p:cNvPr id="23" name="Szöveg helye 6"/>
          <p:cNvSpPr txBox="1">
            <a:spLocks/>
          </p:cNvSpPr>
          <p:nvPr/>
        </p:nvSpPr>
        <p:spPr>
          <a:xfrm>
            <a:off x="529174" y="644851"/>
            <a:ext cx="8776191" cy="19034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73315" marR="0" indent="-373315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860699" marR="0" indent="-362945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330533" marR="0" indent="-335026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889201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386954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884708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382462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880215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377969" marR="0" indent="-395940" algn="l" defTabSz="497754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377842" indent="-377842" algn="just" hangingPunct="1">
              <a:buFont typeface="Arial" panose="020B0604020202020204" pitchFamily="34" charset="0"/>
              <a:buChar char="•"/>
            </a:pPr>
            <a:r>
              <a:rPr lang="hu-HU" sz="2204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1. Partneri találkozó: Gyulafehérvár (Románia)</a:t>
            </a:r>
          </a:p>
          <a:p>
            <a:pPr marL="377842" indent="-377842" algn="just" hangingPunct="1">
              <a:buFont typeface="Arial" panose="020B0604020202020204" pitchFamily="34" charset="0"/>
              <a:buChar char="•"/>
            </a:pPr>
            <a:r>
              <a:rPr lang="hu-HU" sz="2204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 hoc szakértőnkkel </a:t>
            </a:r>
            <a:r>
              <a:rPr lang="hu-HU" sz="2204" dirty="0" err="1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skype</a:t>
            </a:r>
            <a:r>
              <a:rPr lang="hu-HU" sz="2204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konzultáció (3 alkalom)</a:t>
            </a:r>
            <a:endParaRPr lang="hu-HU" sz="2204" dirty="0" smtClean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77842" indent="-377842" algn="just" hangingPunct="1">
              <a:buFont typeface="Arial" panose="020B0604020202020204" pitchFamily="34" charset="0"/>
              <a:buChar char="•"/>
            </a:pPr>
            <a:r>
              <a:rPr lang="hu-HU" sz="2204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Helyi Támogató Csoport találkozó – 2 alkalommal</a:t>
            </a:r>
          </a:p>
          <a:p>
            <a:pPr marL="865226" lvl="1" indent="-377842" algn="just" hangingPunct="1">
              <a:buFont typeface="Arial" panose="020B0604020202020204" pitchFamily="34" charset="0"/>
              <a:buChar char="•"/>
            </a:pPr>
            <a:r>
              <a:rPr lang="hu-HU" sz="2204" dirty="0" err="1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Stakeholder</a:t>
            </a:r>
            <a:r>
              <a:rPr lang="hu-HU" sz="2204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map;</a:t>
            </a:r>
          </a:p>
          <a:p>
            <a:pPr marL="865226" lvl="1" indent="-377842" algn="just" hangingPunct="1">
              <a:buFont typeface="Arial" panose="020B0604020202020204" pitchFamily="34" charset="0"/>
              <a:buChar char="•"/>
            </a:pPr>
            <a:r>
              <a:rPr lang="hu-HU" sz="2204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Problémák gyűjtése</a:t>
            </a:r>
            <a:endParaRPr lang="hu-HU" sz="2204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hangingPunct="1"/>
            <a:endParaRPr lang="hu-HU" sz="2204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hangingPunct="1"/>
            <a:endParaRPr lang="hu-HU" dirty="0"/>
          </a:p>
          <a:p>
            <a:pPr hangingPunct="1"/>
            <a:endParaRPr lang="hu-HU" dirty="0"/>
          </a:p>
          <a:p>
            <a:pPr marL="314868" indent="-314868" hangingPunct="1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0" t="10796" r="2620"/>
          <a:stretch/>
        </p:blipFill>
        <p:spPr>
          <a:xfrm>
            <a:off x="1690735" y="2891960"/>
            <a:ext cx="3672590" cy="40133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3286421"/>
            <a:ext cx="2322716" cy="413494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48" y="4483402"/>
            <a:ext cx="4311516" cy="24219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9" y="1870234"/>
            <a:ext cx="4652014" cy="26131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89" y="2218544"/>
            <a:ext cx="2207610" cy="39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974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7" y="3825467"/>
            <a:ext cx="3455262" cy="25914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91" y="1013645"/>
            <a:ext cx="3521542" cy="264115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81977" y="190897"/>
            <a:ext cx="4722768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hu-HU" b="1" dirty="0"/>
              <a:t>Projekt megvalósítás folyamata, életképek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4" y="3250560"/>
            <a:ext cx="4749531" cy="316635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58" y="912880"/>
            <a:ext cx="4264028" cy="28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616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34" y="103843"/>
            <a:ext cx="7090097" cy="428385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883461" y="4719567"/>
            <a:ext cx="53403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Mocsár-Vámos Mariann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EDC Debrecen Város- és Gazdaságfejlesztési Központ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4025 Debrecen, Széchenyi u. 31.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Website: edc.debrecen.hu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Mobil: +36 20/282-0745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E-mail: vamos.mariann@edc.debrecen.hu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78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308</Words>
  <Application>Microsoft Office PowerPoint</Application>
  <PresentationFormat>Egyéni</PresentationFormat>
  <Paragraphs>52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Helvetica</vt:lpstr>
      <vt:lpstr>Times New Roman</vt:lpstr>
      <vt:lpstr>Tema di Office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vamos.mariann</dc:creator>
  <cp:lastModifiedBy>user</cp:lastModifiedBy>
  <cp:revision>14</cp:revision>
  <dcterms:modified xsi:type="dcterms:W3CDTF">2016-12-15T06:22:39Z</dcterms:modified>
</cp:coreProperties>
</file>