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417" r:id="rId3"/>
    <p:sldId id="418" r:id="rId4"/>
    <p:sldId id="419" r:id="rId5"/>
    <p:sldId id="420" r:id="rId6"/>
    <p:sldId id="421" r:id="rId7"/>
    <p:sldId id="422" r:id="rId8"/>
    <p:sldId id="412" r:id="rId9"/>
    <p:sldId id="413" r:id="rId10"/>
    <p:sldId id="414" r:id="rId11"/>
    <p:sldId id="415" r:id="rId12"/>
    <p:sldId id="416" r:id="rId13"/>
    <p:sldId id="402" r:id="rId14"/>
    <p:sldId id="424" r:id="rId15"/>
    <p:sldId id="423" r:id="rId16"/>
    <p:sldId id="406" r:id="rId17"/>
  </p:sldIdLst>
  <p:sldSz cx="9144000" cy="6858000" type="screen4x3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71" autoAdjust="0"/>
    <p:restoredTop sz="86154" autoAdjust="0"/>
  </p:normalViewPr>
  <p:slideViewPr>
    <p:cSldViewPr>
      <p:cViewPr>
        <p:scale>
          <a:sx n="80" d="100"/>
          <a:sy n="80" d="100"/>
        </p:scale>
        <p:origin x="-1116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3BA349BB-B426-4C79-AD43-22E8B6D88266}" type="datetimeFigureOut">
              <a:rPr lang="fr-FR" smtClean="0"/>
              <a:pPr/>
              <a:t>20/09/2017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3922A928-9D42-475D-8C06-5C9E6294A3E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022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2D73DAA5-D465-4154-B541-B2517E8E4894}" type="datetimeFigureOut">
              <a:rPr lang="fr-FR" smtClean="0"/>
              <a:pPr/>
              <a:t>20/09/2017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0FE29C52-9D36-4045-B3F4-121BF6AF179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6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9C52-9D36-4045-B3F4-121BF6AF179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14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393"/>
            <a:ext cx="9144000" cy="4464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-1"/>
            <a:ext cx="9153526" cy="1223447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98" y="253638"/>
            <a:ext cx="688598" cy="65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20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77321300"/>
              </p:ext>
            </p:extLst>
          </p:nvPr>
        </p:nvGraphicFramePr>
        <p:xfrm>
          <a:off x="7111421" y="5600700"/>
          <a:ext cx="192507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" r:id="rId4" imgW="9723810" imgH="4315427" progId="">
                  <p:embed/>
                </p:oleObj>
              </mc:Choice>
              <mc:Fallback>
                <p:oleObj r:id="rId4" imgW="9723810" imgH="4315427" progId="">
                  <p:embed/>
                  <p:pic>
                    <p:nvPicPr>
                      <p:cNvPr id="0" name="Picture 10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914" t="10101" r="5098" b="10101"/>
                      <a:stretch>
                        <a:fillRect/>
                      </a:stretch>
                    </p:blipFill>
                    <p:spPr bwMode="auto">
                      <a:xfrm>
                        <a:off x="7111421" y="5600700"/>
                        <a:ext cx="1925075" cy="7920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10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7"/>
          <a:stretch/>
        </p:blipFill>
        <p:spPr bwMode="auto">
          <a:xfrm>
            <a:off x="1" y="5517232"/>
            <a:ext cx="116205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urbact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rbact.hu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rbact.eu/participatory-budget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rbact.eu/school-collaboration-la-colaboradora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rbact.eu/bright-mobility-management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fDPB6hgrVY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urbact.eu/so-stay-hote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rbact.eu/municipality-attendance-vehicl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bact.hu/" TargetMode="External"/><Relationship Id="rId2" Type="http://schemas.openxmlformats.org/officeDocument/2006/relationships/hyperlink" Target="mailto:info@lechnerkozpont.h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urbact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rbact.eu/generaazioni-community-building-prevents-poverty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rbact.eu/power-arts-and-green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rbact.eu/resilient-urban-and-peri-urban-agriculture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rbact.eu/kraftsamling-you-get-what-you-as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rbact.eu/intermediation-service-people-process-evictions-and-occupancies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rbact.eu/empty-housing-social-inclusion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rbact.eu/spazio-13-creative-hub-urban-regeneration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rbact.eu/managing-climate-change-city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35" y="1312019"/>
            <a:ext cx="5018137" cy="492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520418" y="1949372"/>
            <a:ext cx="64087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URBACT III</a:t>
            </a:r>
            <a:r>
              <a:rPr lang="hu-HU" sz="3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</a:t>
            </a:r>
            <a:endParaRPr lang="fr-FR" sz="36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hu-HU" sz="28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u-H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INFÓNAP</a:t>
            </a:r>
          </a:p>
          <a:p>
            <a:pPr algn="ctr"/>
            <a:endParaRPr lang="hu-HU" sz="2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u-H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Jó gyakorlatok – jobb városok</a:t>
            </a:r>
          </a:p>
          <a:p>
            <a:pPr algn="ctr"/>
            <a:endParaRPr lang="hu-HU" sz="2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u-H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Budapest</a:t>
            </a:r>
          </a:p>
          <a:p>
            <a:pPr algn="ctr"/>
            <a:r>
              <a:rPr lang="hu-H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2017. Szeptember 21.</a:t>
            </a:r>
            <a:endParaRPr lang="fr-FR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437658"/>
            <a:ext cx="1023429" cy="102342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3"/>
            <a:ext cx="1190075" cy="792089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123728" y="5646381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hu-HU" altLang="hu-HU" dirty="0">
                <a:solidFill>
                  <a:srgbClr val="FF0000"/>
                </a:solidFill>
                <a:hlinkClick r:id="rId6"/>
              </a:rPr>
              <a:t>www.urbact.hu</a:t>
            </a:r>
            <a:endParaRPr lang="hu-HU" altLang="hu-HU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fr-FR" altLang="hu-HU" dirty="0">
                <a:hlinkClick r:id="rId7"/>
              </a:rPr>
              <a:t>www.urbact.eu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567477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385500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solidFill>
                  <a:srgbClr val="FFFF00"/>
                </a:solidFill>
              </a:rPr>
              <a:t>Részvételi költségvetés</a:t>
            </a:r>
            <a:endParaRPr lang="hu-HU" sz="2800" dirty="0"/>
          </a:p>
        </p:txBody>
      </p:sp>
      <p:sp>
        <p:nvSpPr>
          <p:cNvPr id="5" name="Téglalap 4"/>
          <p:cNvSpPr/>
          <p:nvPr/>
        </p:nvSpPr>
        <p:spPr>
          <a:xfrm>
            <a:off x="251520" y="1268760"/>
            <a:ext cx="871296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hu-HU" sz="2400" b="1" dirty="0" smtClean="0">
                <a:solidFill>
                  <a:schemeClr val="tx2"/>
                </a:solidFill>
              </a:rPr>
              <a:t>PÁRIZS, FRANCIAORSZÁG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tx2"/>
                </a:solidFill>
              </a:rPr>
              <a:t>2014, Anne </a:t>
            </a:r>
            <a:r>
              <a:rPr lang="hu-HU" sz="2000" b="1" dirty="0" err="1" smtClean="0">
                <a:solidFill>
                  <a:schemeClr val="tx2"/>
                </a:solidFill>
              </a:rPr>
              <a:t>Hidalgo</a:t>
            </a:r>
            <a:r>
              <a:rPr lang="hu-HU" sz="2000" b="1" dirty="0" smtClean="0">
                <a:solidFill>
                  <a:schemeClr val="tx2"/>
                </a:solidFill>
              </a:rPr>
              <a:t> polgármester bevezeti a részvételi költségvetési programot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>
                <a:solidFill>
                  <a:schemeClr val="tx2"/>
                </a:solidFill>
              </a:rPr>
              <a:t>2016, 158ezer ember szavaz, 100 M € elköltéséről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smtClean="0">
                <a:solidFill>
                  <a:schemeClr val="tx2"/>
                </a:solidFill>
              </a:rPr>
              <a:t>Iskolák</a:t>
            </a:r>
            <a:r>
              <a:rPr lang="hu-HU" sz="2000" b="1" dirty="0" smtClean="0">
                <a:solidFill>
                  <a:schemeClr val="tx2"/>
                </a:solidFill>
              </a:rPr>
              <a:t>, gyermekek is szavaznak, ők ösztönzik szüleiket is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smtClean="0">
                <a:solidFill>
                  <a:schemeClr val="tx2"/>
                </a:solidFill>
              </a:rPr>
              <a:t>21 </a:t>
            </a:r>
            <a:r>
              <a:rPr lang="hu-HU" sz="2000" b="1" dirty="0" smtClean="0">
                <a:solidFill>
                  <a:schemeClr val="tx2"/>
                </a:solidFill>
              </a:rPr>
              <a:t>PB: kerületenként helyi projektekre, egész városra kiterjedő, iskolákra, szociális lakásokra, oktatásra, ifjúságra, leromlott városrészekre, közösségi kertekre, </a:t>
            </a:r>
            <a:r>
              <a:rPr lang="hu-HU" sz="2000" b="1" dirty="0" err="1" smtClean="0">
                <a:solidFill>
                  <a:schemeClr val="tx2"/>
                </a:solidFill>
              </a:rPr>
              <a:t>co-working</a:t>
            </a:r>
            <a:r>
              <a:rPr lang="hu-HU" sz="2000" b="1" dirty="0" smtClean="0">
                <a:solidFill>
                  <a:schemeClr val="tx2"/>
                </a:solidFill>
              </a:rPr>
              <a:t> terekre, menedékhelyekre hajléktalanoknak…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tx2"/>
                </a:solidFill>
              </a:rPr>
              <a:t>Éves költségvetés, 4 lépés: projektötletek digitális platformon, köztisztviselők értékelik </a:t>
            </a:r>
            <a:r>
              <a:rPr lang="hu-HU" sz="2000" b="1" dirty="0" err="1" smtClean="0">
                <a:solidFill>
                  <a:schemeClr val="tx2"/>
                </a:solidFill>
              </a:rPr>
              <a:t>megval</a:t>
            </a:r>
            <a:r>
              <a:rPr lang="hu-HU" sz="2000" b="1" dirty="0" smtClean="0">
                <a:solidFill>
                  <a:schemeClr val="tx2"/>
                </a:solidFill>
              </a:rPr>
              <a:t>. költség, válasz az ötletgazdának, szavazás, város megvalósítja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tx2"/>
                </a:solidFill>
              </a:rPr>
              <a:t> 416 megszavazott projekt, negyede már befejezett, átadott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400" b="1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2"/>
                </a:solidFill>
                <a:hlinkClick r:id="rId2"/>
              </a:rPr>
              <a:t>http://urbact.eu/participatory-budget</a:t>
            </a:r>
            <a:r>
              <a:rPr lang="hu-HU" b="1" dirty="0" smtClean="0">
                <a:solidFill>
                  <a:schemeClr val="tx2"/>
                </a:solidFill>
              </a:rPr>
              <a:t> </a:t>
            </a:r>
            <a:endParaRPr lang="hu-HU" b="1" dirty="0">
              <a:solidFill>
                <a:schemeClr val="tx2"/>
              </a:solidFill>
            </a:endParaRPr>
          </a:p>
        </p:txBody>
      </p:sp>
      <p:pic>
        <p:nvPicPr>
          <p:cNvPr id="7" name="Kép 6" descr="http://urbact.eu/sites/default/files/styles/large_good_practie/public/490_PARIS_PHOTO1.jpg?itok=I7xCNTq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4090"/>
            <a:ext cx="9144000" cy="569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0706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385500"/>
            <a:ext cx="596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solidFill>
                  <a:srgbClr val="FFFF00"/>
                </a:solidFill>
              </a:rPr>
              <a:t>Együttműködési iskola: La </a:t>
            </a:r>
            <a:r>
              <a:rPr lang="hu-HU" sz="2800" dirty="0" err="1" smtClean="0">
                <a:solidFill>
                  <a:srgbClr val="FFFF00"/>
                </a:solidFill>
              </a:rPr>
              <a:t>Colaboradora</a:t>
            </a:r>
            <a:endParaRPr lang="hu-HU" sz="2800" dirty="0"/>
          </a:p>
        </p:txBody>
      </p:sp>
      <p:sp>
        <p:nvSpPr>
          <p:cNvPr id="5" name="Téglalap 4"/>
          <p:cNvSpPr/>
          <p:nvPr/>
        </p:nvSpPr>
        <p:spPr>
          <a:xfrm>
            <a:off x="251520" y="1268760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hu-HU" sz="2400" b="1" dirty="0" smtClean="0">
                <a:solidFill>
                  <a:schemeClr val="tx2"/>
                </a:solidFill>
              </a:rPr>
              <a:t>ZARAGÓZA / SPANYOLORSZÁG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>
                <a:solidFill>
                  <a:schemeClr val="tx2"/>
                </a:solidFill>
              </a:rPr>
              <a:t>2013, válasz a munkanélküliségre és üres közösségi terekre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smtClean="0">
                <a:solidFill>
                  <a:schemeClr val="tx2"/>
                </a:solidFill>
              </a:rPr>
              <a:t>A </a:t>
            </a:r>
            <a:r>
              <a:rPr lang="hu-HU" sz="2400" b="1" dirty="0" smtClean="0">
                <a:solidFill>
                  <a:schemeClr val="tx2"/>
                </a:solidFill>
              </a:rPr>
              <a:t>La </a:t>
            </a:r>
            <a:r>
              <a:rPr lang="hu-HU" sz="2400" b="1" dirty="0" err="1" smtClean="0">
                <a:solidFill>
                  <a:schemeClr val="tx2"/>
                </a:solidFill>
              </a:rPr>
              <a:t>Colaboradora</a:t>
            </a:r>
            <a:r>
              <a:rPr lang="hu-HU" sz="2400" b="1" dirty="0" smtClean="0">
                <a:solidFill>
                  <a:schemeClr val="tx2"/>
                </a:solidFill>
              </a:rPr>
              <a:t> a kollektív intelligencia együttműködési területe, ahol az emberek az "időbankot" felhasználva szolgáltatásokat és know-how-t </a:t>
            </a:r>
            <a:r>
              <a:rPr lang="hu-HU" sz="2400" b="1" smtClean="0">
                <a:solidFill>
                  <a:schemeClr val="tx2"/>
                </a:solidFill>
              </a:rPr>
              <a:t>cserélnek.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>
                <a:solidFill>
                  <a:schemeClr val="tx2"/>
                </a:solidFill>
              </a:rPr>
              <a:t>Használják a helyet, 4 órát adnak cserébe havonta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smtClean="0">
                <a:solidFill>
                  <a:schemeClr val="tx2"/>
                </a:solidFill>
              </a:rPr>
              <a:t>300 </a:t>
            </a:r>
            <a:r>
              <a:rPr lang="hu-HU" sz="2400" b="1" dirty="0" smtClean="0">
                <a:solidFill>
                  <a:schemeClr val="tx2"/>
                </a:solidFill>
              </a:rPr>
              <a:t>tag (vállalkozók, nonprofit cégek, kreatív szakemberek)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smtClean="0">
                <a:solidFill>
                  <a:schemeClr val="tx2"/>
                </a:solidFill>
              </a:rPr>
              <a:t>Projektfejlesztések </a:t>
            </a:r>
            <a:r>
              <a:rPr lang="hu-HU" sz="2400" b="1" dirty="0" smtClean="0">
                <a:solidFill>
                  <a:schemeClr val="tx2"/>
                </a:solidFill>
              </a:rPr>
              <a:t>költség nélkül, időbank óráikat fölajánlva társaiknak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2"/>
                </a:solidFill>
              </a:rPr>
              <a:t>210 új vállalkozás jött létre, 30  munkanélküli talált munkát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400" b="1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2"/>
                </a:solidFill>
                <a:hlinkClick r:id="rId2"/>
              </a:rPr>
              <a:t>http://urbact.eu/school-collaboration-la-colaboradora</a:t>
            </a:r>
            <a:r>
              <a:rPr lang="hu-HU" b="1" dirty="0" smtClean="0">
                <a:solidFill>
                  <a:schemeClr val="tx2"/>
                </a:solidFill>
              </a:rPr>
              <a:t> </a:t>
            </a:r>
            <a:endParaRPr lang="hu-HU" b="1" dirty="0">
              <a:solidFill>
                <a:schemeClr val="tx2"/>
              </a:solidFill>
            </a:endParaRPr>
          </a:p>
        </p:txBody>
      </p:sp>
      <p:pic>
        <p:nvPicPr>
          <p:cNvPr id="6" name="Kép 5" descr="http://urbact.eu/sites/default/files/styles/large_good_practie/public/207_ZARAGOZA_PHOTO1.jpg?itok=V3GPS0X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1161789"/>
            <a:ext cx="9144000" cy="569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07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385500"/>
            <a:ext cx="3696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solidFill>
                  <a:srgbClr val="FFFF00"/>
                </a:solidFill>
              </a:rPr>
              <a:t>Mobilitás menedzsment</a:t>
            </a:r>
            <a:endParaRPr lang="hu-HU" sz="2800" dirty="0"/>
          </a:p>
        </p:txBody>
      </p:sp>
      <p:sp>
        <p:nvSpPr>
          <p:cNvPr id="5" name="Téglalap 4"/>
          <p:cNvSpPr/>
          <p:nvPr/>
        </p:nvSpPr>
        <p:spPr>
          <a:xfrm>
            <a:off x="251520" y="1268760"/>
            <a:ext cx="849694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hu-HU" sz="2400" b="1" dirty="0" smtClean="0">
                <a:solidFill>
                  <a:schemeClr val="tx2"/>
                </a:solidFill>
              </a:rPr>
              <a:t>München / NÉMETORSZÁG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tx2"/>
                </a:solidFill>
              </a:rPr>
              <a:t>A "München - </a:t>
            </a:r>
            <a:r>
              <a:rPr lang="hu-HU" sz="2000" b="1" dirty="0" err="1" smtClean="0">
                <a:solidFill>
                  <a:schemeClr val="tx2"/>
                </a:solidFill>
              </a:rPr>
              <a:t>Gscheid</a:t>
            </a:r>
            <a:r>
              <a:rPr lang="hu-HU" sz="2000" b="1" dirty="0" smtClean="0">
                <a:solidFill>
                  <a:schemeClr val="tx2"/>
                </a:solidFill>
              </a:rPr>
              <a:t> Mobil" program célja a környezetbarát közlekedés előmozdítása és a városon belüli autóforgalom (és így a CO2-kibocsátás) csökkentése.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smtClean="0">
                <a:solidFill>
                  <a:schemeClr val="tx2"/>
                </a:solidFill>
              </a:rPr>
              <a:t>Tájékoztatás, célzott közösségi mobilitási tervek készítése: </a:t>
            </a:r>
            <a:r>
              <a:rPr lang="hu-HU" sz="2000" b="1" dirty="0" smtClean="0">
                <a:solidFill>
                  <a:schemeClr val="tx2"/>
                </a:solidFill>
              </a:rPr>
              <a:t>tájékozott polgárok nagyobb valószínűséggel használnak alternatív és környezetbarát közlekedési lehetőségeket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tx2"/>
                </a:solidFill>
              </a:rPr>
              <a:t>Gyermekeknek célzott projektek óvodában, iskolákban, rajtuk </a:t>
            </a:r>
            <a:r>
              <a:rPr lang="hu-HU" sz="2000" b="1" smtClean="0">
                <a:solidFill>
                  <a:schemeClr val="tx2"/>
                </a:solidFill>
              </a:rPr>
              <a:t>keresztül szülők, tanárok ösztönzése, okos eszközök, appok használata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smtClean="0">
                <a:solidFill>
                  <a:schemeClr val="tx2"/>
                </a:solidFill>
              </a:rPr>
              <a:t>Biztonságos közlekedési formák tanítása, vállalatoknak ingázó forgalom optimalizálás, többcélú parkolóhely használat</a:t>
            </a:r>
            <a:endParaRPr lang="hu-HU" sz="2000" b="1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tx2"/>
                </a:solidFill>
              </a:rPr>
              <a:t>Város 10 </a:t>
            </a:r>
            <a:r>
              <a:rPr lang="hu-HU" sz="2000" b="1" smtClean="0">
                <a:solidFill>
                  <a:schemeClr val="tx2"/>
                </a:solidFill>
              </a:rPr>
              <a:t>éve támogatja</a:t>
            </a:r>
            <a:r>
              <a:rPr lang="hu-HU" sz="2000" b="1">
                <a:solidFill>
                  <a:schemeClr val="tx2"/>
                </a:solidFill>
              </a:rPr>
              <a:t> </a:t>
            </a:r>
            <a:r>
              <a:rPr lang="hu-HU" sz="2000" b="1" smtClean="0">
                <a:solidFill>
                  <a:schemeClr val="tx2"/>
                </a:solidFill>
              </a:rPr>
              <a:t>a programot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400" b="1">
              <a:solidFill>
                <a:schemeClr val="tx2"/>
              </a:solidFill>
              <a:hlinkClick r:id="rId2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b="1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hu-HU" b="1" dirty="0" smtClean="0">
                <a:solidFill>
                  <a:schemeClr val="tx2"/>
                </a:solidFill>
                <a:hlinkClick r:id="rId2"/>
              </a:rPr>
              <a:t>://urbact.eu/bright-mobility-management</a:t>
            </a:r>
            <a:r>
              <a:rPr lang="hu-HU" b="1" dirty="0" smtClean="0">
                <a:solidFill>
                  <a:schemeClr val="tx2"/>
                </a:solidFill>
              </a:rPr>
              <a:t> </a:t>
            </a:r>
            <a:endParaRPr lang="hu-HU" b="1" dirty="0">
              <a:solidFill>
                <a:schemeClr val="tx2"/>
              </a:solidFill>
            </a:endParaRPr>
          </a:p>
        </p:txBody>
      </p:sp>
      <p:pic>
        <p:nvPicPr>
          <p:cNvPr id="7" name="Kép 6" descr="http://urbact.eu/sites/default/files/styles/large_good_practie/public/220_munich_photo1.jpg?itok=pYLJFCI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1" y="1194751"/>
            <a:ext cx="9144000" cy="569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07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496" y="116632"/>
            <a:ext cx="682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SO STAY HOTEL</a:t>
            </a:r>
          </a:p>
          <a:p>
            <a:r>
              <a:rPr lang="hu-HU" sz="280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 (Szociális Szálló) fenntartható üzleti modell</a:t>
            </a:r>
            <a:endParaRPr lang="hu-HU" sz="2800" dirty="0">
              <a:solidFill>
                <a:srgbClr val="FFFF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" y="1303463"/>
            <a:ext cx="4231556" cy="172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églalap 18"/>
          <p:cNvSpPr/>
          <p:nvPr/>
        </p:nvSpPr>
        <p:spPr>
          <a:xfrm>
            <a:off x="5337679" y="1484784"/>
            <a:ext cx="3040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/>
              <a:t>GDAŃSK / LENGYELORSZÁG</a:t>
            </a:r>
          </a:p>
        </p:txBody>
      </p:sp>
      <p:sp>
        <p:nvSpPr>
          <p:cNvPr id="21" name="Téglalap 20"/>
          <p:cNvSpPr/>
          <p:nvPr/>
        </p:nvSpPr>
        <p:spPr>
          <a:xfrm>
            <a:off x="4572000" y="20543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cap="all"/>
              <a:t>Szociális Innovációs Alapítvány 2016-ban hozta létre GDAŃSK ÖnkormányzatÁVal  együttműködésben</a:t>
            </a:r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467544" y="3284984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/>
              <a:t>A Szociális Szálló szakemberek segítségével üzleti vállalkozásként segíti a nevelőintézetből kikerülő fiatalokat a szakképesítés és a munkatapasztalat megszerzésében, lakóhelyet biztosít, és segíti az átmenetet a független, felnőtt élet felé.</a:t>
            </a:r>
          </a:p>
        </p:txBody>
      </p:sp>
      <p:sp>
        <p:nvSpPr>
          <p:cNvPr id="23" name="Téglalap 22"/>
          <p:cNvSpPr/>
          <p:nvPr/>
        </p:nvSpPr>
        <p:spPr>
          <a:xfrm>
            <a:off x="467544" y="4608423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/>
              <a:t>Eredmény: régi lepusztult épület megújítása, fiatalok a munkaerőpiacon és a gyakornoki programban, működő  lakhatási program és üzleti modell, szociális támogatásoktól  való függetlenedés</a:t>
            </a:r>
          </a:p>
        </p:txBody>
      </p:sp>
      <p:sp>
        <p:nvSpPr>
          <p:cNvPr id="24" name="Téglalap 23"/>
          <p:cNvSpPr/>
          <p:nvPr/>
        </p:nvSpPr>
        <p:spPr>
          <a:xfrm>
            <a:off x="1043608" y="5805264"/>
            <a:ext cx="3432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/>
              <a:t>Video: </a:t>
            </a:r>
            <a:r>
              <a:rPr lang="hu-HU" sz="1600">
                <a:hlinkClick r:id="rId3"/>
              </a:rPr>
              <a:t>https</a:t>
            </a:r>
            <a:r>
              <a:rPr lang="hu-HU" sz="1600">
                <a:hlinkClick r:id="rId3"/>
              </a:rPr>
              <a:t>://</a:t>
            </a:r>
            <a:r>
              <a:rPr lang="hu-HU" sz="1600" smtClean="0">
                <a:hlinkClick r:id="rId3"/>
              </a:rPr>
              <a:t>youtu.be/nfDPB6hgrVY</a:t>
            </a:r>
            <a:r>
              <a:rPr lang="hu-HU" sz="1600" smtClean="0"/>
              <a:t>  </a:t>
            </a:r>
            <a:endParaRPr lang="hu-HU" sz="1600"/>
          </a:p>
        </p:txBody>
      </p:sp>
      <p:sp>
        <p:nvSpPr>
          <p:cNvPr id="26" name="Téglalap 25"/>
          <p:cNvSpPr/>
          <p:nvPr/>
        </p:nvSpPr>
        <p:spPr>
          <a:xfrm>
            <a:off x="4499992" y="5805264"/>
            <a:ext cx="30463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>
                <a:hlinkClick r:id="rId4"/>
              </a:rPr>
              <a:t>http</a:t>
            </a:r>
            <a:r>
              <a:rPr lang="hu-HU" sz="1600">
                <a:hlinkClick r:id="rId4"/>
              </a:rPr>
              <a:t>://</a:t>
            </a:r>
            <a:r>
              <a:rPr lang="hu-HU" sz="1600" smtClean="0">
                <a:hlinkClick r:id="rId4"/>
              </a:rPr>
              <a:t>urbact.eu/so-stay-hotel</a:t>
            </a:r>
            <a:r>
              <a:rPr lang="hu-HU" sz="1600" smtClean="0"/>
              <a:t>   </a:t>
            </a:r>
            <a:endParaRPr lang="hu-HU" sz="1600"/>
          </a:p>
        </p:txBody>
      </p:sp>
    </p:spTree>
    <p:extLst>
      <p:ext uri="{BB962C8B-B14F-4D97-AF65-F5344CB8AC3E}">
        <p14:creationId xmlns:p14="http://schemas.microsoft.com/office/powerpoint/2010/main" val="38577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378242"/>
            <a:ext cx="682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80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Önkormányzati jelenlét jármű</a:t>
            </a:r>
          </a:p>
        </p:txBody>
      </p:sp>
      <p:sp>
        <p:nvSpPr>
          <p:cNvPr id="19" name="Téglalap 18"/>
          <p:cNvSpPr/>
          <p:nvPr/>
        </p:nvSpPr>
        <p:spPr>
          <a:xfrm>
            <a:off x="5337679" y="1484784"/>
            <a:ext cx="2732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/>
              <a:t>PALMELA / PORTUGÁLIA</a:t>
            </a:r>
          </a:p>
        </p:txBody>
      </p:sp>
      <p:sp>
        <p:nvSpPr>
          <p:cNvPr id="21" name="Téglalap 20"/>
          <p:cNvSpPr/>
          <p:nvPr/>
        </p:nvSpPr>
        <p:spPr>
          <a:xfrm>
            <a:off x="4788024" y="2054384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cap="all"/>
              <a:t>Furgon látogatja az elszigetelt településeket modern ICT –</a:t>
            </a:r>
            <a:r>
              <a:rPr lang="hu-HU" cap="all"/>
              <a:t>t </a:t>
            </a:r>
            <a:r>
              <a:rPr lang="hu-HU" cap="all" smtClean="0"/>
              <a:t>használva</a:t>
            </a:r>
          </a:p>
          <a:p>
            <a:endParaRPr lang="hu-HU" cap="all"/>
          </a:p>
          <a:p>
            <a:r>
              <a:rPr lang="hu-HU" cap="all"/>
              <a:t>Első mobil egyablakos ügyintézés</a:t>
            </a:r>
          </a:p>
        </p:txBody>
      </p:sp>
      <p:sp>
        <p:nvSpPr>
          <p:cNvPr id="22" name="Téglalap 21"/>
          <p:cNvSpPr/>
          <p:nvPr/>
        </p:nvSpPr>
        <p:spPr>
          <a:xfrm>
            <a:off x="467544" y="3434224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smtClean="0"/>
              <a:t>A </a:t>
            </a:r>
            <a:r>
              <a:rPr lang="hu-HU" sz="2000"/>
              <a:t>jármű (VAM) egy élő laboratórium, amely biztosítja az összes helyi közszolgáltatást és több országos ellátást </a:t>
            </a:r>
            <a:r>
              <a:rPr lang="hu-HU" sz="2000"/>
              <a:t>is</a:t>
            </a:r>
            <a:r>
              <a:rPr lang="hu-HU" sz="2000" smtClean="0"/>
              <a:t>.</a:t>
            </a:r>
          </a:p>
          <a:p>
            <a:endParaRPr lang="hu-HU" sz="2000"/>
          </a:p>
          <a:p>
            <a:r>
              <a:rPr lang="hu-HU" sz="2000"/>
              <a:t>Víz-csatorna, könyvtár, kulturális tevékenységek, iskolai étkezés, TB, nyugdíj, közjegyzői szolgáltatás</a:t>
            </a:r>
            <a:r>
              <a:rPr lang="hu-HU" sz="2000"/>
              <a:t>, </a:t>
            </a:r>
            <a:r>
              <a:rPr lang="hu-HU" sz="2000" smtClean="0"/>
              <a:t>stb</a:t>
            </a:r>
          </a:p>
          <a:p>
            <a:endParaRPr lang="hu-HU" sz="2000" smtClean="0"/>
          </a:p>
          <a:p>
            <a:r>
              <a:rPr lang="hu-HU" sz="2000" smtClean="0"/>
              <a:t>Közszolgáltatásokhoz való egyenlő hozzáférés, bürokráciacsökkentés</a:t>
            </a:r>
            <a:endParaRPr lang="hu-HU" sz="2000"/>
          </a:p>
        </p:txBody>
      </p:sp>
      <p:sp>
        <p:nvSpPr>
          <p:cNvPr id="26" name="Téglalap 25"/>
          <p:cNvSpPr/>
          <p:nvPr/>
        </p:nvSpPr>
        <p:spPr>
          <a:xfrm>
            <a:off x="1288013" y="5815370"/>
            <a:ext cx="44361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>
                <a:hlinkClick r:id="rId2"/>
              </a:rPr>
              <a:t>http</a:t>
            </a:r>
            <a:r>
              <a:rPr lang="hu-HU" sz="1600">
                <a:hlinkClick r:id="rId2"/>
              </a:rPr>
              <a:t>://</a:t>
            </a:r>
            <a:r>
              <a:rPr lang="hu-HU" sz="1600" smtClean="0">
                <a:hlinkClick r:id="rId2"/>
              </a:rPr>
              <a:t>urbact.eu/municipality-attendance-vehicle</a:t>
            </a:r>
            <a:r>
              <a:rPr lang="hu-HU" sz="1600" smtClean="0"/>
              <a:t>  </a:t>
            </a:r>
            <a:endParaRPr lang="hu-HU" sz="1600"/>
          </a:p>
        </p:txBody>
      </p:sp>
      <p:pic>
        <p:nvPicPr>
          <p:cNvPr id="12" name="Kép 11" descr="449_PALMELA_PHOTO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4806" y="1556792"/>
            <a:ext cx="2361018" cy="1471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Kép 12" descr="carrinha_v2_1_750_25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89062" y="1582468"/>
            <a:ext cx="2226954" cy="1486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49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2698" y="337204"/>
            <a:ext cx="682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Integrált forrásfelhasználás</a:t>
            </a:r>
            <a:endParaRPr lang="fr-FR" sz="2800" dirty="0">
              <a:solidFill>
                <a:srgbClr val="FFFF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1520" y="1484784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tx2"/>
                </a:solidFill>
              </a:rPr>
              <a:t>2020 után: </a:t>
            </a:r>
            <a:r>
              <a:rPr lang="hu-HU" sz="2400" b="1" dirty="0" smtClean="0">
                <a:solidFill>
                  <a:schemeClr val="tx2"/>
                </a:solidFill>
              </a:rPr>
              <a:t>csökkenő uniós források</a:t>
            </a:r>
            <a:r>
              <a:rPr lang="hu-HU" sz="2400" dirty="0" smtClean="0">
                <a:solidFill>
                  <a:schemeClr val="tx2"/>
                </a:solidFill>
              </a:rPr>
              <a:t>, </a:t>
            </a:r>
            <a:r>
              <a:rPr lang="hu-HU" sz="2400" b="1" dirty="0" smtClean="0">
                <a:solidFill>
                  <a:schemeClr val="tx2"/>
                </a:solidFill>
              </a:rPr>
              <a:t>átalakuló támogatáspolitika</a:t>
            </a:r>
          </a:p>
          <a:p>
            <a:endParaRPr lang="hu-HU" sz="2400" dirty="0" smtClean="0">
              <a:solidFill>
                <a:schemeClr val="tx2"/>
              </a:solidFill>
            </a:endParaRPr>
          </a:p>
          <a:p>
            <a:r>
              <a:rPr lang="hu-HU" sz="2400" dirty="0" smtClean="0">
                <a:solidFill>
                  <a:schemeClr val="tx2"/>
                </a:solidFill>
              </a:rPr>
              <a:t>Az integrált fejlesztés és a </a:t>
            </a:r>
            <a:r>
              <a:rPr lang="hu-HU" sz="2400" b="1" dirty="0" smtClean="0">
                <a:solidFill>
                  <a:schemeClr val="tx2"/>
                </a:solidFill>
              </a:rPr>
              <a:t>fenntarthatóság</a:t>
            </a:r>
            <a:r>
              <a:rPr lang="hu-HU" sz="2400" dirty="0" smtClean="0">
                <a:solidFill>
                  <a:schemeClr val="tx2"/>
                </a:solidFill>
              </a:rPr>
              <a:t> szempontjából </a:t>
            </a:r>
            <a:r>
              <a:rPr lang="hu-HU" sz="2400" smtClean="0">
                <a:solidFill>
                  <a:schemeClr val="tx2"/>
                </a:solidFill>
              </a:rPr>
              <a:t>különösen fontos</a:t>
            </a:r>
            <a:r>
              <a:rPr lang="hu-HU" sz="2400" dirty="0" smtClean="0">
                <a:solidFill>
                  <a:schemeClr val="tx2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tx2"/>
                </a:solidFill>
              </a:rPr>
              <a:t> EU-s </a:t>
            </a:r>
            <a:r>
              <a:rPr lang="hu-HU" sz="2400" b="1" dirty="0" smtClean="0">
                <a:solidFill>
                  <a:schemeClr val="tx2"/>
                </a:solidFill>
              </a:rPr>
              <a:t>támogatások, források integrált tervezése</a:t>
            </a:r>
            <a:r>
              <a:rPr lang="hu-HU" sz="2400" dirty="0" smtClean="0">
                <a:solidFill>
                  <a:schemeClr val="tx2"/>
                </a:solidFill>
              </a:rPr>
              <a:t>, felhasználása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tx2"/>
                </a:solidFill>
              </a:rPr>
              <a:t> </a:t>
            </a:r>
            <a:r>
              <a:rPr lang="hu-HU" sz="2400" b="1" dirty="0" smtClean="0">
                <a:solidFill>
                  <a:schemeClr val="tx2"/>
                </a:solidFill>
              </a:rPr>
              <a:t>önkormányzatok</a:t>
            </a:r>
            <a:r>
              <a:rPr lang="hu-HU" sz="2400" dirty="0" smtClean="0">
                <a:solidFill>
                  <a:schemeClr val="tx2"/>
                </a:solidFill>
              </a:rPr>
              <a:t> </a:t>
            </a:r>
            <a:r>
              <a:rPr lang="hu-HU" sz="2400" b="1" dirty="0" smtClean="0">
                <a:solidFill>
                  <a:schemeClr val="tx2"/>
                </a:solidFill>
              </a:rPr>
              <a:t>rugalmasan és együttműködően </a:t>
            </a:r>
            <a:r>
              <a:rPr lang="hu-HU" sz="2400" dirty="0" smtClean="0">
                <a:solidFill>
                  <a:schemeClr val="tx2"/>
                </a:solidFill>
              </a:rPr>
              <a:t>reagáljanak a </a:t>
            </a:r>
            <a:r>
              <a:rPr lang="hu-HU" sz="2400" smtClean="0">
                <a:solidFill>
                  <a:schemeClr val="tx2"/>
                </a:solidFill>
              </a:rPr>
              <a:t>helyi kezdeményezésekre</a:t>
            </a:r>
            <a:r>
              <a:rPr lang="hu-HU" sz="2400" dirty="0" smtClean="0">
                <a:solidFill>
                  <a:schemeClr val="tx2"/>
                </a:solidFill>
              </a:rPr>
              <a:t>, innovatív ötletekre.</a:t>
            </a:r>
          </a:p>
          <a:p>
            <a:endParaRPr lang="hu-HU" sz="2400" dirty="0" smtClean="0">
              <a:solidFill>
                <a:schemeClr val="tx2"/>
              </a:solidFill>
            </a:endParaRPr>
          </a:p>
          <a:p>
            <a:r>
              <a:rPr lang="hu-HU" sz="2400" smtClean="0">
                <a:solidFill>
                  <a:schemeClr val="tx2"/>
                </a:solidFill>
              </a:rPr>
              <a:t>Az </a:t>
            </a:r>
            <a:r>
              <a:rPr lang="hu-HU" sz="2400" dirty="0" smtClean="0">
                <a:solidFill>
                  <a:schemeClr val="tx2"/>
                </a:solidFill>
              </a:rPr>
              <a:t>URBACT program segít a jó példák feltárásában, partnerségek kialakításában.</a:t>
            </a:r>
            <a:endParaRPr lang="hu-H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84438" y="4656138"/>
            <a:ext cx="4319587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LECHNER TUDÁSKÖZPONT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TERÜLETI, ÉPÍTÉSZETI ÉS INFORMATIKAI NONPROFIT KFT</a:t>
            </a:r>
            <a:r>
              <a:rPr lang="hu-HU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itchFamily="34" charset="-18"/>
                <a:cs typeface="+mn-cs"/>
              </a:rPr>
              <a:t>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spc="300" dirty="0">
              <a:latin typeface="Brandon Grotesque Regular" pitchFamily="34" charset="-1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CÍM: 1111 BUDAPEST, BUDAFOKI ÚT 59. E/3. ÉP.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POSTACÍM: 1507 BUDAPEST, PF.:2.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TELEFON: +36 1 279-2640, +36 1 279-2610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FAX: +36 1 279-2641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E-MAIL: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  <a:hlinkClick r:id="rId2"/>
              </a:rPr>
              <a:t>INFO@LECHNERKOZPONT.HU</a:t>
            </a:r>
            <a:endParaRPr lang="hu-HU" sz="1200" dirty="0">
              <a:latin typeface="+mj-lt"/>
              <a:cs typeface="+mn-cs"/>
            </a:endParaRPr>
          </a:p>
        </p:txBody>
      </p:sp>
      <p:sp>
        <p:nvSpPr>
          <p:cNvPr id="13315" name="Téglalap 3"/>
          <p:cNvSpPr>
            <a:spLocks noChangeArrowheads="1"/>
          </p:cNvSpPr>
          <p:nvPr/>
        </p:nvSpPr>
        <p:spPr bwMode="auto">
          <a:xfrm>
            <a:off x="2411760" y="2348880"/>
            <a:ext cx="4572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altLang="hu-HU" dirty="0" err="1">
                <a:solidFill>
                  <a:srgbClr val="FF0000"/>
                </a:solidFill>
                <a:latin typeface="Calibri" pitchFamily="34" charset="0"/>
                <a:hlinkClick r:id="rId3"/>
              </a:rPr>
              <a:t>www.urbact.hu</a:t>
            </a:r>
            <a:endParaRPr lang="hu-HU" altLang="hu-HU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fr-FR" altLang="hu-HU" dirty="0">
                <a:latin typeface="Calibri" pitchFamily="34" charset="0"/>
                <a:hlinkClick r:id="rId4"/>
              </a:rPr>
              <a:t>www.urbact.eu</a:t>
            </a:r>
            <a:endParaRPr lang="hu-HU" altLang="hu-HU" dirty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endParaRPr lang="hu-HU" altLang="hu-HU" dirty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hu-HU" altLang="hu-HU" sz="1400" dirty="0" err="1">
                <a:solidFill>
                  <a:schemeClr val="tx2"/>
                </a:solidFill>
                <a:latin typeface="Calibri" pitchFamily="34" charset="0"/>
              </a:rPr>
              <a:t>mariann.ven</a:t>
            </a:r>
            <a:r>
              <a:rPr lang="hu-HU" altLang="hu-HU" sz="1400" dirty="0">
                <a:solidFill>
                  <a:schemeClr val="tx2"/>
                </a:solidFill>
                <a:latin typeface="Calibri" pitchFamily="34" charset="0"/>
              </a:rPr>
              <a:t>@</a:t>
            </a:r>
            <a:r>
              <a:rPr lang="hu-HU" altLang="hu-HU" sz="1400" dirty="0" err="1">
                <a:solidFill>
                  <a:schemeClr val="tx2"/>
                </a:solidFill>
                <a:latin typeface="Calibri" pitchFamily="34" charset="0"/>
              </a:rPr>
              <a:t>lechnerkozpont.hu</a:t>
            </a:r>
            <a:endParaRPr lang="hu-HU" altLang="hu-HU" sz="14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3317" name="Kép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9906" y="1438275"/>
            <a:ext cx="912019" cy="91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Kép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484313"/>
            <a:ext cx="12985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188640"/>
            <a:ext cx="55409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solidFill>
                  <a:srgbClr val="FFFF00"/>
                </a:solidFill>
              </a:rPr>
              <a:t>#</a:t>
            </a:r>
            <a:r>
              <a:rPr lang="hu-HU" sz="2800" dirty="0" err="1" smtClean="0">
                <a:solidFill>
                  <a:srgbClr val="FFFF00"/>
                </a:solidFill>
              </a:rPr>
              <a:t>genera</a:t>
            </a:r>
            <a:r>
              <a:rPr lang="hu-HU" sz="2800" dirty="0" smtClean="0">
                <a:solidFill>
                  <a:srgbClr val="FFFF00"/>
                </a:solidFill>
              </a:rPr>
              <a:t>_</a:t>
            </a:r>
            <a:r>
              <a:rPr lang="hu-HU" sz="2800" dirty="0" err="1" smtClean="0">
                <a:solidFill>
                  <a:srgbClr val="FFFF00"/>
                </a:solidFill>
              </a:rPr>
              <a:t>azioni</a:t>
            </a:r>
            <a:r>
              <a:rPr lang="hu-HU" sz="2800" dirty="0" smtClean="0">
                <a:solidFill>
                  <a:srgbClr val="FFFF00"/>
                </a:solidFill>
              </a:rPr>
              <a:t> – </a:t>
            </a:r>
          </a:p>
          <a:p>
            <a:r>
              <a:rPr lang="hu-HU" sz="2800" dirty="0" smtClean="0">
                <a:solidFill>
                  <a:srgbClr val="FFFF00"/>
                </a:solidFill>
              </a:rPr>
              <a:t>a közösségépítés segít a szegényeken</a:t>
            </a:r>
            <a:endParaRPr lang="hu-HU" sz="2800" dirty="0"/>
          </a:p>
        </p:txBody>
      </p:sp>
      <p:sp>
        <p:nvSpPr>
          <p:cNvPr id="5" name="Téglalap 4"/>
          <p:cNvSpPr/>
          <p:nvPr/>
        </p:nvSpPr>
        <p:spPr>
          <a:xfrm>
            <a:off x="440247" y="1268760"/>
            <a:ext cx="8638281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hu-HU" sz="2400" b="1" dirty="0" smtClean="0">
                <a:solidFill>
                  <a:schemeClr val="tx2"/>
                </a:solidFill>
              </a:rPr>
              <a:t>MONTICHIARI / OLASZORSZÁG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tx2"/>
                </a:solidFill>
              </a:rPr>
              <a:t>A vidéki térségek gazdasági válságának kezelése a kapcsolatok építésével és a jólét közösségi alapú modelljével</a:t>
            </a:r>
            <a:r>
              <a:rPr lang="hu-HU" sz="2000" b="1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tx2"/>
                </a:solidFill>
              </a:rPr>
              <a:t>A közösség </a:t>
            </a:r>
            <a:r>
              <a:rPr lang="hu-HU" sz="2000" b="1" dirty="0">
                <a:solidFill>
                  <a:schemeClr val="tx2"/>
                </a:solidFill>
              </a:rPr>
              <a:t>négy </a:t>
            </a:r>
            <a:r>
              <a:rPr lang="hu-HU" sz="2000" b="1" dirty="0" smtClean="0">
                <a:solidFill>
                  <a:schemeClr val="tx2"/>
                </a:solidFill>
              </a:rPr>
              <a:t>gócpontjára összpontosítva</a:t>
            </a:r>
            <a:r>
              <a:rPr lang="hu-HU" sz="2000" b="1" dirty="0">
                <a:solidFill>
                  <a:schemeClr val="tx2"/>
                </a:solidFill>
              </a:rPr>
              <a:t>: otthon, munka, a fiatalok jövője és az erős közösségi </a:t>
            </a:r>
            <a:r>
              <a:rPr lang="hu-HU" sz="2000" b="1" dirty="0" smtClean="0">
                <a:solidFill>
                  <a:schemeClr val="tx2"/>
                </a:solidFill>
              </a:rPr>
              <a:t>érzés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tx2"/>
                </a:solidFill>
              </a:rPr>
              <a:t>A tevékenységek a facilitátorok által vezetett „közösségi pontok” köré szerveződnek.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tx2"/>
                </a:solidFill>
              </a:rPr>
              <a:t>Amit ajánlani tud például: lakhatás segítése (</a:t>
            </a:r>
            <a:r>
              <a:rPr lang="hu-HU" sz="2000" b="1" dirty="0" err="1" smtClean="0">
                <a:solidFill>
                  <a:schemeClr val="tx2"/>
                </a:solidFill>
              </a:rPr>
              <a:t>co-housing</a:t>
            </a:r>
            <a:r>
              <a:rPr lang="hu-HU" sz="2000" b="1" dirty="0">
                <a:solidFill>
                  <a:schemeClr val="tx2"/>
                </a:solidFill>
              </a:rPr>
              <a:t>), vállalati hálózat </a:t>
            </a:r>
            <a:r>
              <a:rPr lang="hu-HU" sz="2000" b="1" dirty="0" smtClean="0">
                <a:solidFill>
                  <a:schemeClr val="tx2"/>
                </a:solidFill>
              </a:rPr>
              <a:t>és foglalkoztathatóságot </a:t>
            </a:r>
            <a:r>
              <a:rPr lang="hu-HU" sz="2000" b="1" dirty="0">
                <a:solidFill>
                  <a:schemeClr val="tx2"/>
                </a:solidFill>
              </a:rPr>
              <a:t>támogató </a:t>
            </a:r>
            <a:r>
              <a:rPr lang="hu-HU" sz="2000" b="1" dirty="0" smtClean="0">
                <a:solidFill>
                  <a:schemeClr val="tx2"/>
                </a:solidFill>
              </a:rPr>
              <a:t>intézkedések, gyerekeknek iskola utáni tevékenységek</a:t>
            </a:r>
            <a:r>
              <a:rPr lang="hu-HU" sz="2000" b="1" dirty="0">
                <a:solidFill>
                  <a:schemeClr val="tx2"/>
                </a:solidFill>
              </a:rPr>
              <a:t>, a polgárok elképzeléseit </a:t>
            </a:r>
            <a:r>
              <a:rPr lang="hu-HU" sz="2000" b="1" dirty="0" smtClean="0">
                <a:solidFill>
                  <a:schemeClr val="tx2"/>
                </a:solidFill>
              </a:rPr>
              <a:t>felkaroló </a:t>
            </a:r>
            <a:r>
              <a:rPr lang="hu-HU" sz="2000" b="1" dirty="0" err="1" smtClean="0">
                <a:solidFill>
                  <a:schemeClr val="tx2"/>
                </a:solidFill>
              </a:rPr>
              <a:t>start-up</a:t>
            </a:r>
            <a:r>
              <a:rPr lang="hu-HU" sz="2000" b="1" dirty="0" smtClean="0">
                <a:solidFill>
                  <a:schemeClr val="tx2"/>
                </a:solidFill>
              </a:rPr>
              <a:t> terv.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tx2"/>
                </a:solidFill>
              </a:rPr>
              <a:t>6 ilyen közösségi központ működik, több, mint 500 főt ér el. Pénzt nyertek kezdeményezésekre, vállalatoknál gyakorlati helyeket szerveztek, lakhatást oldottak meg stb.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tx2"/>
                </a:solidFill>
                <a:hlinkClick r:id="rId2"/>
              </a:rPr>
              <a:t>http://</a:t>
            </a:r>
            <a:r>
              <a:rPr lang="hu-HU" sz="2000" b="1" dirty="0" smtClean="0">
                <a:solidFill>
                  <a:schemeClr val="tx2"/>
                </a:solidFill>
                <a:hlinkClick r:id="rId2"/>
              </a:rPr>
              <a:t>urbact.eu/generaazioni-community-building-prevents-poverty</a:t>
            </a:r>
            <a:endParaRPr lang="hu-HU" sz="2000" b="1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b="1" dirty="0" smtClean="0">
              <a:solidFill>
                <a:schemeClr val="tx2"/>
              </a:solidFill>
            </a:endParaRPr>
          </a:p>
        </p:txBody>
      </p:sp>
      <p:pic>
        <p:nvPicPr>
          <p:cNvPr id="8" name="Kép 7" descr="http://urbact.eu/sites/default/files/styles/large_good_practie/public/335_MONTICHIARI_PHOTO1.jpg?itok=UHI4x0m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53981"/>
            <a:ext cx="9155557" cy="570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903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385500"/>
            <a:ext cx="4005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solidFill>
                  <a:srgbClr val="FFFF00"/>
                </a:solidFill>
              </a:rPr>
              <a:t>A művészet és a zöld ereje</a:t>
            </a:r>
            <a:endParaRPr lang="hu-HU" sz="2800" dirty="0"/>
          </a:p>
        </p:txBody>
      </p:sp>
      <p:sp>
        <p:nvSpPr>
          <p:cNvPr id="5" name="Téglalap 4"/>
          <p:cNvSpPr/>
          <p:nvPr/>
        </p:nvSpPr>
        <p:spPr>
          <a:xfrm>
            <a:off x="467544" y="1268760"/>
            <a:ext cx="828092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hu-HU" sz="2400" b="1" dirty="0" smtClean="0">
                <a:solidFill>
                  <a:schemeClr val="tx2"/>
                </a:solidFill>
              </a:rPr>
              <a:t>PFORZHEIM / NÉMETORSZÁG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Kaiser-Friedrich</a:t>
            </a:r>
            <a:r>
              <a:rPr lang="hu-HU" sz="2400" b="1" dirty="0" smtClean="0">
                <a:solidFill>
                  <a:schemeClr val="tx2"/>
                </a:solidFill>
              </a:rPr>
              <a:t> utca térségének 3000 fős multikulturális közösségének problémái: 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smtClean="0">
                <a:solidFill>
                  <a:schemeClr val="tx2"/>
                </a:solidFill>
              </a:rPr>
              <a:t>a lakosok kötődésének hiánya, rossz hír- 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hu-HU" sz="2400" b="1" dirty="0" smtClean="0">
                <a:solidFill>
                  <a:schemeClr val="tx2"/>
                </a:solidFill>
              </a:rPr>
              <a:t>szemetelés, rongálás. (2007 óta zajlik felmérés, bevonás, integrált várostervezés.)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2"/>
                </a:solidFill>
              </a:rPr>
              <a:t>A kerület </a:t>
            </a:r>
            <a:r>
              <a:rPr lang="hu-HU" sz="2400" b="1" dirty="0" err="1" smtClean="0">
                <a:solidFill>
                  <a:schemeClr val="tx2"/>
                </a:solidFill>
              </a:rPr>
              <a:t>revitalizálása</a:t>
            </a:r>
            <a:r>
              <a:rPr lang="hu-HU" sz="2400" b="1" dirty="0" smtClean="0">
                <a:solidFill>
                  <a:schemeClr val="tx2"/>
                </a:solidFill>
              </a:rPr>
              <a:t> művészeti eszközökkel – helyi művészek szobrai és 100 új fa a közterületeken (fa-szponzorokkal); terv: a szobrok időnkénti cseréje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2"/>
                </a:solidFill>
              </a:rPr>
              <a:t>Eredmény: találkozó-pontok alakultak ki, elköteleződés, javuló, vonzóbb imázs, hosszú távon: kapcsolatok, egyéb problémák megoldása (munkahely). (Emellett más fejlesztési tevékenységek is zajlanak)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chemeClr val="tx2"/>
                </a:solidFill>
                <a:hlinkClick r:id="rId2"/>
              </a:rPr>
              <a:t>http://</a:t>
            </a:r>
            <a:r>
              <a:rPr lang="hu-HU" sz="2400" b="1" dirty="0" smtClean="0">
                <a:solidFill>
                  <a:schemeClr val="tx2"/>
                </a:solidFill>
                <a:hlinkClick r:id="rId2"/>
              </a:rPr>
              <a:t>urbact.eu/power-arts-and-green</a:t>
            </a:r>
            <a:endParaRPr lang="hu-HU" sz="2400" b="1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400" b="1" dirty="0" smtClean="0">
              <a:solidFill>
                <a:schemeClr val="tx2"/>
              </a:solidFill>
            </a:endParaRPr>
          </a:p>
        </p:txBody>
      </p:sp>
      <p:pic>
        <p:nvPicPr>
          <p:cNvPr id="6" name="Kép 5" descr="http://urbact.eu/sites/default/files/styles/large_good_practie/public/358_PFORZHEIM_PHOTO1.jpg?itok=eSX_R_2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69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71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7504" y="457508"/>
            <a:ext cx="6768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solidFill>
                  <a:srgbClr val="FFFF00"/>
                </a:solidFill>
              </a:rPr>
              <a:t>Rugalmas városi és </a:t>
            </a:r>
            <a:r>
              <a:rPr lang="hu-HU" sz="2800" dirty="0" err="1" smtClean="0">
                <a:solidFill>
                  <a:srgbClr val="FFFF00"/>
                </a:solidFill>
              </a:rPr>
              <a:t>városközeli</a:t>
            </a:r>
            <a:r>
              <a:rPr lang="hu-HU" sz="2800" dirty="0" smtClean="0">
                <a:solidFill>
                  <a:srgbClr val="FFFF00"/>
                </a:solidFill>
              </a:rPr>
              <a:t> mezőgazdaság</a:t>
            </a:r>
            <a:endParaRPr lang="hu-HU" sz="2800" dirty="0"/>
          </a:p>
        </p:txBody>
      </p:sp>
      <p:sp>
        <p:nvSpPr>
          <p:cNvPr id="5" name="Téglalap 4"/>
          <p:cNvSpPr/>
          <p:nvPr/>
        </p:nvSpPr>
        <p:spPr>
          <a:xfrm>
            <a:off x="467544" y="1268760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hu-HU" sz="2400" b="1" dirty="0" smtClean="0">
                <a:solidFill>
                  <a:schemeClr val="tx2"/>
                </a:solidFill>
              </a:rPr>
              <a:t>RÓMA / OLASZORSZÁG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2"/>
                </a:solidFill>
              </a:rPr>
              <a:t>50 ha mezőgazdasági terület van a városon belül; </a:t>
            </a:r>
            <a:br>
              <a:rPr lang="hu-HU" sz="2400" b="1" dirty="0" smtClean="0">
                <a:solidFill>
                  <a:schemeClr val="tx2"/>
                </a:solidFill>
              </a:rPr>
            </a:br>
            <a:r>
              <a:rPr lang="hu-HU" sz="2400" b="1" dirty="0" smtClean="0">
                <a:solidFill>
                  <a:schemeClr val="tx2"/>
                </a:solidFill>
              </a:rPr>
              <a:t>27 hektáron közösségi kertészeti projekt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2"/>
                </a:solidFill>
              </a:rPr>
              <a:t>együttműködés több tucatnyi civil szervezettel és több 1000 lakossal, hátrányos helyzetűekkel és kisebbségekkel; cél a közös döntés, a részvételi kormányzási modellek kipróbálása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2"/>
                </a:solidFill>
              </a:rPr>
              <a:t>300 közvetlen haszonélvező: </a:t>
            </a:r>
            <a:r>
              <a:rPr lang="hu-HU" sz="2400" b="1" dirty="0" err="1" smtClean="0">
                <a:solidFill>
                  <a:schemeClr val="tx2"/>
                </a:solidFill>
              </a:rPr>
              <a:t>permakultúra</a:t>
            </a:r>
            <a:r>
              <a:rPr lang="hu-HU" sz="2400" b="1" dirty="0" smtClean="0">
                <a:solidFill>
                  <a:schemeClr val="tx2"/>
                </a:solidFill>
              </a:rPr>
              <a:t>, saját szükségletre termelés; felelős szervezetek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chemeClr val="tx2"/>
                </a:solidFill>
              </a:rPr>
              <a:t>“</a:t>
            </a:r>
            <a:r>
              <a:rPr lang="hu-HU" sz="2400" b="1" dirty="0" err="1">
                <a:solidFill>
                  <a:schemeClr val="tx2"/>
                </a:solidFill>
              </a:rPr>
              <a:t>Regolamento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degli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orti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urbani</a:t>
            </a:r>
            <a:r>
              <a:rPr lang="hu-HU" sz="2400" b="1" dirty="0" smtClean="0">
                <a:solidFill>
                  <a:schemeClr val="tx2"/>
                </a:solidFill>
              </a:rPr>
              <a:t>” 2015 – fontos kormányzási modell eszköz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400" b="1" dirty="0" smtClean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</a:pPr>
            <a:r>
              <a:rPr lang="hu-HU" b="1" dirty="0" smtClean="0">
                <a:solidFill>
                  <a:schemeClr val="tx2"/>
                </a:solidFill>
                <a:hlinkClick r:id="rId2"/>
              </a:rPr>
              <a:t>http://urbact.eu/resilient-urban-and-peri-urban-agriculture</a:t>
            </a:r>
            <a:r>
              <a:rPr lang="hu-HU" b="1" dirty="0" smtClean="0">
                <a:solidFill>
                  <a:schemeClr val="tx2"/>
                </a:solidFill>
              </a:rPr>
              <a:t> </a:t>
            </a:r>
            <a:endParaRPr lang="hu-HU" b="1" dirty="0">
              <a:solidFill>
                <a:schemeClr val="tx2"/>
              </a:solidFill>
            </a:endParaRPr>
          </a:p>
        </p:txBody>
      </p:sp>
      <p:pic>
        <p:nvPicPr>
          <p:cNvPr id="7" name="Kép 6" descr="http://urbact.eu/sites/default/files/styles/large_good_practie/public/407_ROME_PHOTO1.jpg?itok=xk6rRI6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69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259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0027" y="260648"/>
            <a:ext cx="70660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solidFill>
                  <a:srgbClr val="FFFF00"/>
                </a:solidFill>
              </a:rPr>
              <a:t>Megkapod, amit kérsz</a:t>
            </a:r>
          </a:p>
          <a:p>
            <a:r>
              <a:rPr lang="hu-HU" sz="2800" dirty="0" smtClean="0">
                <a:solidFill>
                  <a:srgbClr val="FFFF00"/>
                </a:solidFill>
              </a:rPr>
              <a:t>A munkanélküliek segítésének új megközelítése</a:t>
            </a:r>
            <a:endParaRPr lang="hu-HU" sz="2800" dirty="0"/>
          </a:p>
        </p:txBody>
      </p:sp>
      <p:sp>
        <p:nvSpPr>
          <p:cNvPr id="5" name="Téglalap 4"/>
          <p:cNvSpPr/>
          <p:nvPr/>
        </p:nvSpPr>
        <p:spPr>
          <a:xfrm>
            <a:off x="467544" y="1268760"/>
            <a:ext cx="828092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hu-HU" sz="2400" b="1" dirty="0" smtClean="0">
                <a:solidFill>
                  <a:schemeClr val="tx2"/>
                </a:solidFill>
              </a:rPr>
              <a:t>TRELLEBORG / SVÉDORSZÁG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chemeClr val="tx2"/>
                </a:solidFill>
              </a:rPr>
              <a:t>A </a:t>
            </a:r>
            <a:r>
              <a:rPr lang="hu-HU" sz="2400" b="1" dirty="0" smtClean="0">
                <a:solidFill>
                  <a:schemeClr val="tx2"/>
                </a:solidFill>
              </a:rPr>
              <a:t>munkanélkülieknek támogatásra </a:t>
            </a:r>
            <a:r>
              <a:rPr lang="hu-HU" sz="2400" b="1" dirty="0">
                <a:solidFill>
                  <a:schemeClr val="tx2"/>
                </a:solidFill>
              </a:rPr>
              <a:t>van szükségük a munkaerőpiacra való belépéshez. </a:t>
            </a:r>
            <a:r>
              <a:rPr lang="hu-HU" sz="2400" b="1" dirty="0" smtClean="0">
                <a:solidFill>
                  <a:schemeClr val="tx2"/>
                </a:solidFill>
              </a:rPr>
              <a:t>„Mindenki tud tanulni, de ebbe a helyi vállalatokat is be kell vonni.”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2"/>
                </a:solidFill>
              </a:rPr>
              <a:t>2015-2016-ban </a:t>
            </a:r>
            <a:r>
              <a:rPr lang="hu-HU" sz="2400" b="1" dirty="0">
                <a:solidFill>
                  <a:schemeClr val="tx2"/>
                </a:solidFill>
              </a:rPr>
              <a:t>a város több mint 500 helyi és regionális munkáltatóval folytatott </a:t>
            </a:r>
            <a:r>
              <a:rPr lang="hu-HU" sz="2400" b="1" dirty="0" smtClean="0">
                <a:solidFill>
                  <a:schemeClr val="tx2"/>
                </a:solidFill>
              </a:rPr>
              <a:t>együttműködést.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2"/>
                </a:solidFill>
              </a:rPr>
              <a:t>Ennek </a:t>
            </a:r>
            <a:r>
              <a:rPr lang="hu-HU" sz="2400" b="1" dirty="0">
                <a:solidFill>
                  <a:schemeClr val="tx2"/>
                </a:solidFill>
              </a:rPr>
              <a:t>köszönhetően napi egy ember elhagyja </a:t>
            </a:r>
            <a:r>
              <a:rPr lang="hu-HU" sz="2400" b="1" dirty="0" smtClean="0">
                <a:solidFill>
                  <a:schemeClr val="tx2"/>
                </a:solidFill>
              </a:rPr>
              <a:t>a szociális támogatást</a:t>
            </a:r>
            <a:r>
              <a:rPr lang="hu-HU" sz="2400" b="1" dirty="0">
                <a:solidFill>
                  <a:schemeClr val="tx2"/>
                </a:solidFill>
              </a:rPr>
              <a:t>, vagy olyan </a:t>
            </a:r>
            <a:r>
              <a:rPr lang="hu-HU" sz="2400" b="1" dirty="0" smtClean="0">
                <a:solidFill>
                  <a:schemeClr val="tx2"/>
                </a:solidFill>
              </a:rPr>
              <a:t>tanulmányokba kezd, amelyek </a:t>
            </a:r>
            <a:r>
              <a:rPr lang="hu-HU" sz="2400" b="1" dirty="0">
                <a:solidFill>
                  <a:schemeClr val="tx2"/>
                </a:solidFill>
              </a:rPr>
              <a:t>foglalkoztatáshoz vezetnek.</a:t>
            </a:r>
            <a:endParaRPr lang="hu-HU" sz="2400" b="1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2"/>
                </a:solidFill>
              </a:rPr>
              <a:t>Kontroll helyett személyes felelősség és bizalom</a:t>
            </a:r>
            <a:r>
              <a:rPr lang="hu-HU" sz="2400" b="1" dirty="0">
                <a:solidFill>
                  <a:schemeClr val="tx2"/>
                </a:solidFill>
              </a:rPr>
              <a:t>; </a:t>
            </a:r>
            <a:r>
              <a:rPr lang="hu-HU" sz="2400" b="1" dirty="0" smtClean="0">
                <a:solidFill>
                  <a:schemeClr val="tx2"/>
                </a:solidFill>
              </a:rPr>
              <a:t>szociális szolgáltatások helyett a segély hatékony beosztása; ügyfélfogadási idő helyett folyamatos kapcsolat; stb.</a:t>
            </a:r>
          </a:p>
          <a:p>
            <a:pPr lvl="1">
              <a:spcBef>
                <a:spcPts val="600"/>
              </a:spcBef>
            </a:pPr>
            <a:r>
              <a:rPr lang="hu-HU" b="1" dirty="0" smtClean="0">
                <a:solidFill>
                  <a:schemeClr val="tx2"/>
                </a:solidFill>
                <a:hlinkClick r:id="rId2"/>
              </a:rPr>
              <a:t>http://urbact.eu/kraftsamling-you-get-what-you-ask</a:t>
            </a:r>
            <a:r>
              <a:rPr lang="hu-HU" b="1" dirty="0" smtClean="0">
                <a:solidFill>
                  <a:schemeClr val="tx2"/>
                </a:solidFill>
              </a:rPr>
              <a:t> </a:t>
            </a:r>
            <a:endParaRPr lang="hu-HU" b="1" dirty="0">
              <a:solidFill>
                <a:schemeClr val="tx2"/>
              </a:solidFill>
            </a:endParaRPr>
          </a:p>
        </p:txBody>
      </p:sp>
      <p:pic>
        <p:nvPicPr>
          <p:cNvPr id="6" name="Kép 5" descr="http://urbact.eu/sites/default/files/styles/large_good_practie/public/484_TRELLEBORG_PHOTO1.jpg?itok=B919pbp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602" y="1268760"/>
            <a:ext cx="9284122" cy="578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913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188640"/>
            <a:ext cx="58240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solidFill>
                  <a:srgbClr val="FFFF00"/>
                </a:solidFill>
              </a:rPr>
              <a:t>Közvetítő szolgáltatás 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a kilakoltatással fenyegetettek számára</a:t>
            </a:r>
            <a:endParaRPr lang="hu-HU" sz="2800" dirty="0"/>
          </a:p>
        </p:txBody>
      </p:sp>
      <p:sp>
        <p:nvSpPr>
          <p:cNvPr id="5" name="Téglalap 4"/>
          <p:cNvSpPr/>
          <p:nvPr/>
        </p:nvSpPr>
        <p:spPr>
          <a:xfrm>
            <a:off x="467544" y="1268760"/>
            <a:ext cx="8568952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hu-HU" sz="2400" b="1" dirty="0" smtClean="0">
                <a:solidFill>
                  <a:schemeClr val="tx2"/>
                </a:solidFill>
              </a:rPr>
              <a:t>BARCELONA, SPANYOLORSZÁG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tx2"/>
                </a:solidFill>
              </a:rPr>
              <a:t>Lakhatási Jog Program 2016-25, </a:t>
            </a:r>
            <a:r>
              <a:rPr lang="hu-HU" sz="2000" b="1" dirty="0">
                <a:solidFill>
                  <a:schemeClr val="tx2"/>
                </a:solidFill>
              </a:rPr>
              <a:t>Unit </a:t>
            </a:r>
            <a:r>
              <a:rPr lang="hu-HU" sz="2000" b="1" dirty="0" err="1">
                <a:solidFill>
                  <a:schemeClr val="tx2"/>
                </a:solidFill>
              </a:rPr>
              <a:t>Against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Residential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 smtClean="0">
                <a:solidFill>
                  <a:schemeClr val="tx2"/>
                </a:solidFill>
              </a:rPr>
              <a:t>Exclusion</a:t>
            </a:r>
            <a:endParaRPr lang="hu-HU" sz="2000" b="1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tx2"/>
                </a:solidFill>
              </a:rPr>
              <a:t>A szolgáltatás beavatkozik azokban az esetekben, amikor a </a:t>
            </a:r>
            <a:r>
              <a:rPr lang="hu-HU" sz="2000" b="1" dirty="0" smtClean="0">
                <a:solidFill>
                  <a:schemeClr val="tx2"/>
                </a:solidFill>
              </a:rPr>
              <a:t>kilakoltatást megkezdik, </a:t>
            </a:r>
            <a:r>
              <a:rPr lang="hu-HU" sz="2000" b="1" dirty="0">
                <a:solidFill>
                  <a:schemeClr val="tx2"/>
                </a:solidFill>
              </a:rPr>
              <a:t>és az adósságrendezést és a jövedelemfolytonosságot nem vizsgálták vagy nem fogadták el</a:t>
            </a:r>
            <a:r>
              <a:rPr lang="hu-HU" sz="2000" b="1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tx2"/>
                </a:solidFill>
              </a:rPr>
              <a:t>Célja </a:t>
            </a:r>
            <a:r>
              <a:rPr lang="hu-HU" sz="2000" b="1" dirty="0">
                <a:solidFill>
                  <a:schemeClr val="tx2"/>
                </a:solidFill>
              </a:rPr>
              <a:t>az érintett szereplők és erőforrások összehangolása a sürgős, integrált beavatkozás </a:t>
            </a:r>
            <a:r>
              <a:rPr lang="hu-HU" sz="2000" b="1" dirty="0" smtClean="0">
                <a:solidFill>
                  <a:schemeClr val="tx2"/>
                </a:solidFill>
              </a:rPr>
              <a:t>érdekében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dirty="0" err="1" smtClean="0">
                <a:solidFill>
                  <a:schemeClr val="tx2"/>
                </a:solidFill>
              </a:rPr>
              <a:t>Mediál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smtClean="0">
                <a:solidFill>
                  <a:schemeClr val="tx2"/>
                </a:solidFill>
              </a:rPr>
              <a:t>a felek közt, segít a hátralékok felszámolásában, segélyezést intéz, vagy alternatív lakhatást keres.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tx2"/>
                </a:solidFill>
              </a:rPr>
              <a:t>2016-ban a szolgáltatás több mint 1.570 családot segített, ami a teljes ügyek 80</a:t>
            </a:r>
            <a:r>
              <a:rPr lang="hu-HU" sz="2000" b="1" dirty="0" smtClean="0">
                <a:solidFill>
                  <a:schemeClr val="tx2"/>
                </a:solidFill>
              </a:rPr>
              <a:t>%-</a:t>
            </a:r>
            <a:r>
              <a:rPr lang="hu-HU" sz="2000" b="1" dirty="0">
                <a:solidFill>
                  <a:schemeClr val="tx2"/>
                </a:solidFill>
              </a:rPr>
              <a:t>át képviselte a </a:t>
            </a:r>
            <a:r>
              <a:rPr lang="hu-HU" sz="2000" b="1" dirty="0" smtClean="0">
                <a:solidFill>
                  <a:schemeClr val="tx2"/>
                </a:solidFill>
              </a:rPr>
              <a:t>városban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tx2"/>
                </a:solidFill>
              </a:rPr>
              <a:t>„Lépcső” modell helyett „a lakhatás az első” modell. A program az utolsó esély a hajléktalanná válás előtt.</a:t>
            </a:r>
            <a:endParaRPr lang="hu-HU" sz="2400" b="1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2"/>
                </a:solidFill>
                <a:hlinkClick r:id="rId2"/>
              </a:rPr>
              <a:t>http://urbact.eu/intermediation-service-people-process-evictions-and-occupancies</a:t>
            </a:r>
            <a:r>
              <a:rPr lang="hu-HU" b="1" dirty="0" smtClean="0">
                <a:solidFill>
                  <a:schemeClr val="tx2"/>
                </a:solidFill>
              </a:rPr>
              <a:t> </a:t>
            </a:r>
            <a:endParaRPr lang="hu-HU" b="1" dirty="0">
              <a:solidFill>
                <a:schemeClr val="tx2"/>
              </a:solidFill>
            </a:endParaRPr>
          </a:p>
        </p:txBody>
      </p:sp>
      <p:pic>
        <p:nvPicPr>
          <p:cNvPr id="7" name="Kép 6" descr="http://urbact.eu/sites/default/files/styles/large_good_practie/public/273_BARCELONA_PHOTO1.jpg?itok=pb9AzSk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96" y="1292840"/>
            <a:ext cx="9147396" cy="569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047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385500"/>
            <a:ext cx="6229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solidFill>
                  <a:srgbClr val="FFFF00"/>
                </a:solidFill>
              </a:rPr>
              <a:t>Az üres házaktól a társadalmi befogadásig</a:t>
            </a:r>
            <a:endParaRPr lang="hu-HU" sz="2800" dirty="0"/>
          </a:p>
        </p:txBody>
      </p:sp>
      <p:sp>
        <p:nvSpPr>
          <p:cNvPr id="5" name="Téglalap 4"/>
          <p:cNvSpPr/>
          <p:nvPr/>
        </p:nvSpPr>
        <p:spPr>
          <a:xfrm>
            <a:off x="251520" y="1268760"/>
            <a:ext cx="84969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hu-HU" sz="2400" b="1" dirty="0" smtClean="0">
                <a:solidFill>
                  <a:schemeClr val="tx2"/>
                </a:solidFill>
              </a:rPr>
              <a:t>VILAFRANCA DEL PENEDES / SPANYOLORSZÁG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100" b="1" dirty="0">
                <a:solidFill>
                  <a:schemeClr val="tx2"/>
                </a:solidFill>
              </a:rPr>
              <a:t>A </a:t>
            </a:r>
            <a:r>
              <a:rPr lang="hu-HU" sz="2100" b="1" dirty="0" err="1">
                <a:solidFill>
                  <a:schemeClr val="tx2"/>
                </a:solidFill>
              </a:rPr>
              <a:t>Vilafranca</a:t>
            </a:r>
            <a:r>
              <a:rPr lang="hu-HU" sz="2100" b="1" dirty="0">
                <a:solidFill>
                  <a:schemeClr val="tx2"/>
                </a:solidFill>
              </a:rPr>
              <a:t> (ES) </a:t>
            </a:r>
            <a:r>
              <a:rPr lang="hu-HU" sz="2100" b="1" dirty="0" err="1">
                <a:solidFill>
                  <a:schemeClr val="tx2"/>
                </a:solidFill>
              </a:rPr>
              <a:t>Inclusion</a:t>
            </a:r>
            <a:r>
              <a:rPr lang="hu-HU" sz="2100" b="1" dirty="0">
                <a:solidFill>
                  <a:schemeClr val="tx2"/>
                </a:solidFill>
              </a:rPr>
              <a:t> program </a:t>
            </a:r>
            <a:r>
              <a:rPr lang="hu-HU" sz="2100" b="1" dirty="0" smtClean="0">
                <a:solidFill>
                  <a:schemeClr val="tx2"/>
                </a:solidFill>
              </a:rPr>
              <a:t>üres házakat újít fel, majd adja oda rászorulóknak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100" b="1" dirty="0" smtClean="0">
                <a:solidFill>
                  <a:schemeClr val="tx2"/>
                </a:solidFill>
              </a:rPr>
              <a:t>A felújítás egyben szakképzést a rászorulóknak, akik ezáltal munkalehetőséghez is juthatnak.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100" b="1" dirty="0">
                <a:solidFill>
                  <a:schemeClr val="tx2"/>
                </a:solidFill>
              </a:rPr>
              <a:t>Eddig több mint 250 házat </a:t>
            </a:r>
            <a:r>
              <a:rPr lang="hu-HU" sz="2100" b="1" dirty="0" smtClean="0">
                <a:solidFill>
                  <a:schemeClr val="tx2"/>
                </a:solidFill>
              </a:rPr>
              <a:t>felújítottak és felajánlottak </a:t>
            </a:r>
            <a:r>
              <a:rPr lang="hu-HU" sz="2100" b="1" dirty="0">
                <a:solidFill>
                  <a:schemeClr val="tx2"/>
                </a:solidFill>
              </a:rPr>
              <a:t>kedvezményes </a:t>
            </a:r>
            <a:r>
              <a:rPr lang="hu-HU" sz="2100" b="1" dirty="0" smtClean="0">
                <a:solidFill>
                  <a:schemeClr val="tx2"/>
                </a:solidFill>
              </a:rPr>
              <a:t>feltételekkel szegény </a:t>
            </a:r>
            <a:r>
              <a:rPr lang="hu-HU" sz="2100" b="1" dirty="0">
                <a:solidFill>
                  <a:schemeClr val="tx2"/>
                </a:solidFill>
              </a:rPr>
              <a:t>vagy hajléktalan családok számára, és </a:t>
            </a:r>
            <a:r>
              <a:rPr lang="hu-HU" sz="2100" b="1" dirty="0" smtClean="0">
                <a:solidFill>
                  <a:schemeClr val="tx2"/>
                </a:solidFill>
              </a:rPr>
              <a:t>eközben 500 </a:t>
            </a:r>
            <a:r>
              <a:rPr lang="hu-HU" sz="2100" b="1" dirty="0">
                <a:solidFill>
                  <a:schemeClr val="tx2"/>
                </a:solidFill>
              </a:rPr>
              <a:t>fő szakképzettséget </a:t>
            </a:r>
            <a:r>
              <a:rPr lang="hu-HU" sz="2100" b="1" dirty="0" smtClean="0">
                <a:solidFill>
                  <a:schemeClr val="tx2"/>
                </a:solidFill>
              </a:rPr>
              <a:t>szerzett.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100" b="1" dirty="0">
                <a:solidFill>
                  <a:schemeClr val="tx2"/>
                </a:solidFill>
              </a:rPr>
              <a:t>(2015-ben 84 </a:t>
            </a:r>
            <a:r>
              <a:rPr lang="hu-HU" sz="2100" b="1" dirty="0" smtClean="0">
                <a:solidFill>
                  <a:schemeClr val="tx2"/>
                </a:solidFill>
              </a:rPr>
              <a:t>családon </a:t>
            </a:r>
            <a:r>
              <a:rPr lang="hu-HU" sz="2100" b="1" dirty="0">
                <a:solidFill>
                  <a:schemeClr val="tx2"/>
                </a:solidFill>
              </a:rPr>
              <a:t>segített (összesen 243 fő), ebből 49% egyszülős család volt, és a felhasználók 42</a:t>
            </a:r>
            <a:r>
              <a:rPr lang="hu-HU" sz="2100" b="1" dirty="0" smtClean="0">
                <a:solidFill>
                  <a:schemeClr val="tx2"/>
                </a:solidFill>
              </a:rPr>
              <a:t>%-</a:t>
            </a:r>
            <a:r>
              <a:rPr lang="hu-HU" sz="2100" b="1" dirty="0">
                <a:solidFill>
                  <a:schemeClr val="tx2"/>
                </a:solidFill>
              </a:rPr>
              <a:t>a 16 évesnél </a:t>
            </a:r>
            <a:r>
              <a:rPr lang="hu-HU" sz="2100" b="1" dirty="0" smtClean="0">
                <a:solidFill>
                  <a:schemeClr val="tx2"/>
                </a:solidFill>
              </a:rPr>
              <a:t>fiatalabb)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100" b="1" dirty="0">
                <a:solidFill>
                  <a:schemeClr val="tx2"/>
                </a:solidFill>
              </a:rPr>
              <a:t>A </a:t>
            </a:r>
            <a:r>
              <a:rPr lang="hu-HU" sz="2100" b="1" dirty="0" smtClean="0">
                <a:solidFill>
                  <a:schemeClr val="tx2"/>
                </a:solidFill>
              </a:rPr>
              <a:t>lakhatás kérdését így </a:t>
            </a:r>
            <a:r>
              <a:rPr lang="hu-HU" sz="2100" b="1" dirty="0" err="1" smtClean="0">
                <a:solidFill>
                  <a:schemeClr val="tx2"/>
                </a:solidFill>
              </a:rPr>
              <a:t>szocio-edukációs</a:t>
            </a:r>
            <a:r>
              <a:rPr lang="hu-HU" sz="2100" b="1" dirty="0" smtClean="0">
                <a:solidFill>
                  <a:schemeClr val="tx2"/>
                </a:solidFill>
              </a:rPr>
              <a:t> munka eszközeként is használják.</a:t>
            </a:r>
            <a:endParaRPr lang="hu-HU" sz="2400" b="1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400" b="1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2"/>
                </a:solidFill>
                <a:hlinkClick r:id="rId2"/>
              </a:rPr>
              <a:t>http://urbact.eu/empty-housing-social-inclusion</a:t>
            </a:r>
            <a:r>
              <a:rPr lang="hu-HU" b="1" dirty="0" smtClean="0">
                <a:solidFill>
                  <a:schemeClr val="tx2"/>
                </a:solidFill>
              </a:rPr>
              <a:t> </a:t>
            </a:r>
            <a:endParaRPr lang="hu-HU" b="1" dirty="0">
              <a:solidFill>
                <a:schemeClr val="tx2"/>
              </a:solidFill>
            </a:endParaRPr>
          </a:p>
        </p:txBody>
      </p:sp>
      <p:pic>
        <p:nvPicPr>
          <p:cNvPr id="6" name="Kép 5" descr="http://urbact.eu/sites/default/files/styles/large_good_practie/public/390_VILAFRANCEDELPENEDES_PHOTO1.jpg?itok=njaaeJt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32" y="1259306"/>
            <a:ext cx="9144000" cy="639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822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188640"/>
            <a:ext cx="52648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solidFill>
                  <a:srgbClr val="FFFF00"/>
                </a:solidFill>
              </a:rPr>
              <a:t>SPAZIO 13 – </a:t>
            </a:r>
          </a:p>
          <a:p>
            <a:r>
              <a:rPr lang="hu-HU" sz="2800" dirty="0" smtClean="0">
                <a:solidFill>
                  <a:srgbClr val="FFFF00"/>
                </a:solidFill>
              </a:rPr>
              <a:t>Kreatív </a:t>
            </a:r>
            <a:r>
              <a:rPr lang="hu-HU" sz="2800" dirty="0" err="1" smtClean="0">
                <a:solidFill>
                  <a:srgbClr val="FFFF00"/>
                </a:solidFill>
              </a:rPr>
              <a:t>hub</a:t>
            </a:r>
            <a:r>
              <a:rPr lang="hu-HU" sz="2800" dirty="0" smtClean="0">
                <a:solidFill>
                  <a:srgbClr val="FFFF00"/>
                </a:solidFill>
              </a:rPr>
              <a:t> a városi regenerációért</a:t>
            </a:r>
            <a:endParaRPr lang="hu-HU" sz="2800" dirty="0"/>
          </a:p>
        </p:txBody>
      </p:sp>
      <p:sp>
        <p:nvSpPr>
          <p:cNvPr id="5" name="Téglalap 4"/>
          <p:cNvSpPr/>
          <p:nvPr/>
        </p:nvSpPr>
        <p:spPr>
          <a:xfrm>
            <a:off x="251520" y="1268760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hu-HU" sz="2400" b="1" dirty="0" smtClean="0">
                <a:solidFill>
                  <a:schemeClr val="tx2"/>
                </a:solidFill>
              </a:rPr>
              <a:t>BARI / OLASZORSZÁG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>
                <a:solidFill>
                  <a:schemeClr val="tx2"/>
                </a:solidFill>
              </a:rPr>
              <a:t>korábbi használaton kívüli iskola </a:t>
            </a:r>
            <a:r>
              <a:rPr lang="hu-HU" sz="2400" b="1" smtClean="0">
                <a:solidFill>
                  <a:schemeClr val="tx2"/>
                </a:solidFill>
              </a:rPr>
              <a:t>átalakítása</a:t>
            </a:r>
          </a:p>
          <a:p>
            <a:pPr>
              <a:spcBef>
                <a:spcPts val="600"/>
              </a:spcBef>
            </a:pPr>
            <a:r>
              <a:rPr lang="hu-HU" sz="2400" b="1">
                <a:solidFill>
                  <a:schemeClr val="tx2"/>
                </a:solidFill>
              </a:rPr>
              <a:t> </a:t>
            </a:r>
            <a:r>
              <a:rPr lang="hu-HU" sz="2400" b="1" smtClean="0">
                <a:solidFill>
                  <a:schemeClr val="tx2"/>
                </a:solidFill>
              </a:rPr>
              <a:t>    kreatív </a:t>
            </a:r>
            <a:r>
              <a:rPr lang="hu-HU" sz="2400" b="1">
                <a:solidFill>
                  <a:schemeClr val="tx2"/>
                </a:solidFill>
              </a:rPr>
              <a:t>központtá </a:t>
            </a:r>
            <a:endParaRPr lang="hu-HU" sz="2400" b="1" smtClean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smtClean="0">
                <a:solidFill>
                  <a:schemeClr val="tx2"/>
                </a:solidFill>
              </a:rPr>
              <a:t>15 ifjúsági egyesület részvétele 80 fiatallal (építész, fotós, kommunikációs, helyi családok, fiatalok kollektív kutatási tevékenysége )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smtClean="0">
                <a:solidFill>
                  <a:schemeClr val="tx2"/>
                </a:solidFill>
              </a:rPr>
              <a:t>Multikulturális óvoda, oktatási funkció, építészeti tervezés, induló vállalkozások, gyártás, nyomtatás, asztalosműhely, közkönyvtár, co-working tér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smtClean="0">
                <a:solidFill>
                  <a:schemeClr val="tx2"/>
                </a:solidFill>
              </a:rPr>
              <a:t>Hálózatépítés: 1100 ember bevonása, intézmények, egyetem, iskolák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b="1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hu-HU" b="1" dirty="0" smtClean="0">
                <a:solidFill>
                  <a:schemeClr val="tx2"/>
                </a:solidFill>
                <a:hlinkClick r:id="rId2"/>
              </a:rPr>
              <a:t>://urbact.eu/spazio-13-creative-hub-urban-regeneration</a:t>
            </a:r>
            <a:r>
              <a:rPr lang="hu-HU" b="1" dirty="0" smtClean="0">
                <a:solidFill>
                  <a:schemeClr val="tx2"/>
                </a:solidFill>
              </a:rPr>
              <a:t> </a:t>
            </a:r>
            <a:endParaRPr lang="hu-HU" b="1" dirty="0">
              <a:solidFill>
                <a:schemeClr val="tx2"/>
              </a:solidFill>
            </a:endParaRPr>
          </a:p>
        </p:txBody>
      </p:sp>
      <p:pic>
        <p:nvPicPr>
          <p:cNvPr id="7" name="Kép 6" descr="http://urbact.eu/sites/default/files/styles/large_good_practie/public/329_BARI_PHOTO1.jpg?itok=Y7c4Erx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9" y="1268760"/>
            <a:ext cx="9094041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07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385500"/>
            <a:ext cx="5898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solidFill>
                  <a:srgbClr val="FFFF00"/>
                </a:solidFill>
              </a:rPr>
              <a:t>Az éghajlatváltozás kezelése a városban</a:t>
            </a:r>
            <a:endParaRPr lang="hu-HU" sz="2800" dirty="0"/>
          </a:p>
        </p:txBody>
      </p:sp>
      <p:sp>
        <p:nvSpPr>
          <p:cNvPr id="5" name="Téglalap 4"/>
          <p:cNvSpPr/>
          <p:nvPr/>
        </p:nvSpPr>
        <p:spPr>
          <a:xfrm>
            <a:off x="539552" y="1196752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hu-HU" sz="2400" b="1" dirty="0" smtClean="0">
                <a:solidFill>
                  <a:schemeClr val="tx2"/>
                </a:solidFill>
              </a:rPr>
              <a:t>BOLOGNA / OLASZORSZÁG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smtClean="0">
                <a:solidFill>
                  <a:schemeClr val="tx2"/>
                </a:solidFill>
              </a:rPr>
              <a:t>A </a:t>
            </a:r>
            <a:r>
              <a:rPr lang="hu-HU" sz="2400" b="1">
                <a:solidFill>
                  <a:schemeClr val="tx2"/>
                </a:solidFill>
              </a:rPr>
              <a:t>bolognai adaptációs terv elkötelezett a fenntarthatóbb városi élet és egészség értékei iránt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smtClean="0">
                <a:solidFill>
                  <a:schemeClr val="tx2"/>
                </a:solidFill>
              </a:rPr>
              <a:t>Érdekeltek bevonása, kerekasztalok</a:t>
            </a:r>
            <a:r>
              <a:rPr lang="hu-HU" sz="2400" b="1">
                <a:solidFill>
                  <a:schemeClr val="tx2"/>
                </a:solidFill>
              </a:rPr>
              <a:t>: kutatók, állami szervek, vállalatok, iskolák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smtClean="0">
                <a:solidFill>
                  <a:schemeClr val="tx2"/>
                </a:solidFill>
              </a:rPr>
              <a:t>Sebezhetőség, kockázat rangsorolás, közös helyi intézkedések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smtClean="0">
                <a:solidFill>
                  <a:schemeClr val="tx2"/>
                </a:solidFill>
              </a:rPr>
              <a:t>Városvezetés együttműködő, elkötelezett, hivatalosan jóváhagyta a közösen kialakított tervet, intézkedéseket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>
                <a:solidFill>
                  <a:schemeClr val="tx2"/>
                </a:solidFill>
              </a:rPr>
              <a:t>10 sikeres pilot akció: víztakarékosság az építési kódexben, alkalmazkódó fafajok a zöld kódexben, promóciós kampány ("Green-up Bologna</a:t>
            </a:r>
            <a:r>
              <a:rPr lang="hu-HU" sz="2400" b="1" smtClean="0">
                <a:solidFill>
                  <a:schemeClr val="tx2"/>
                </a:solidFill>
              </a:rPr>
              <a:t>") teraszkertészet és ültetés …</a:t>
            </a:r>
            <a:endParaRPr lang="hu-HU" sz="2400" b="1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b="1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hu-HU" b="1" dirty="0" smtClean="0">
                <a:solidFill>
                  <a:schemeClr val="tx2"/>
                </a:solidFill>
                <a:hlinkClick r:id="rId2"/>
              </a:rPr>
              <a:t>://urbact.eu/managing-climate-change-city</a:t>
            </a:r>
            <a:r>
              <a:rPr lang="hu-HU" b="1" dirty="0" smtClean="0">
                <a:solidFill>
                  <a:schemeClr val="tx2"/>
                </a:solidFill>
              </a:rPr>
              <a:t> </a:t>
            </a:r>
            <a:endParaRPr lang="hu-HU" b="1" dirty="0">
              <a:solidFill>
                <a:schemeClr val="tx2"/>
              </a:solidFill>
            </a:endParaRPr>
          </a:p>
        </p:txBody>
      </p:sp>
      <p:pic>
        <p:nvPicPr>
          <p:cNvPr id="6" name="Kép 5" descr="http://urbact.eu/sites/default/files/styles/large_good_practie/public/372_BOLOGNA_PHOTO1.jpg?itok=ZL5UtoI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33" y="1196752"/>
            <a:ext cx="8964488" cy="558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07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5192</TotalTime>
  <Words>1259</Words>
  <Application>Microsoft Office PowerPoint</Application>
  <PresentationFormat>Diavetítés a képernyőre (4:3 oldalarány)</PresentationFormat>
  <Paragraphs>145</Paragraphs>
  <Slides>16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0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Thème Office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Datar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Kristijan RADOJCIC</dc:creator>
  <cp:lastModifiedBy>Majorné Vén Mariann</cp:lastModifiedBy>
  <cp:revision>595</cp:revision>
  <cp:lastPrinted>2016-03-23T08:17:49Z</cp:lastPrinted>
  <dcterms:created xsi:type="dcterms:W3CDTF">2015-09-18T11:28:39Z</dcterms:created>
  <dcterms:modified xsi:type="dcterms:W3CDTF">2017-09-20T15:12:04Z</dcterms:modified>
</cp:coreProperties>
</file>