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notesMasterIdLst>
    <p:notesMasterId r:id="rId21"/>
  </p:notesMasterIdLst>
  <p:sldIdLst>
    <p:sldId id="259" r:id="rId2"/>
    <p:sldId id="260" r:id="rId3"/>
    <p:sldId id="266" r:id="rId4"/>
    <p:sldId id="278" r:id="rId5"/>
    <p:sldId id="279" r:id="rId6"/>
    <p:sldId id="261" r:id="rId7"/>
    <p:sldId id="262" r:id="rId8"/>
    <p:sldId id="264" r:id="rId9"/>
    <p:sldId id="269" r:id="rId10"/>
    <p:sldId id="270" r:id="rId11"/>
    <p:sldId id="280" r:id="rId12"/>
    <p:sldId id="267" r:id="rId13"/>
    <p:sldId id="268" r:id="rId14"/>
    <p:sldId id="271" r:id="rId15"/>
    <p:sldId id="272" r:id="rId16"/>
    <p:sldId id="273" r:id="rId17"/>
    <p:sldId id="281" r:id="rId18"/>
    <p:sldId id="263" r:id="rId19"/>
    <p:sldId id="274" r:id="rId20"/>
  </p:sldIdLst>
  <p:sldSz cx="9144000" cy="6840538"/>
  <p:notesSz cx="6805613" cy="9944100"/>
  <p:defaultTextStyle>
    <a:defPPr>
      <a:defRPr lang="fr-FR"/>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3B8"/>
    <a:srgbClr val="96BD0D"/>
    <a:srgbClr val="878375"/>
    <a:srgbClr val="F08B27"/>
    <a:srgbClr val="AF1E75"/>
    <a:srgbClr val="C4007B"/>
    <a:srgbClr val="FBCF39"/>
    <a:srgbClr val="FFFFFF"/>
    <a:srgbClr val="9073AC"/>
    <a:srgbClr val="727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p:restoredTop sz="83432" autoAdjust="0"/>
  </p:normalViewPr>
  <p:slideViewPr>
    <p:cSldViewPr snapToGrid="0" snapToObjects="1" showGuides="1">
      <p:cViewPr>
        <p:scale>
          <a:sx n="90" d="100"/>
          <a:sy n="90" d="100"/>
        </p:scale>
        <p:origin x="-498" y="12"/>
      </p:cViewPr>
      <p:guideLst>
        <p:guide orient="horz" pos="21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F36FD8D-4A12-4627-AD0D-85D2B21481AE}" type="datetimeFigureOut">
              <a:rPr lang="en-GB" smtClean="0"/>
              <a:t>15/12/2016</a:t>
            </a:fld>
            <a:endParaRPr lang="en-GB"/>
          </a:p>
        </p:txBody>
      </p:sp>
      <p:sp>
        <p:nvSpPr>
          <p:cNvPr id="4" name="Espace réservé de l'image des diapositives 3"/>
          <p:cNvSpPr>
            <a:spLocks noGrp="1" noRot="1" noChangeAspect="1"/>
          </p:cNvSpPr>
          <p:nvPr>
            <p:ph type="sldImg" idx="2"/>
          </p:nvPr>
        </p:nvSpPr>
        <p:spPr>
          <a:xfrm>
            <a:off x="911225" y="746125"/>
            <a:ext cx="4983163"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0688B859-111D-47F7-BBEC-F653417A8972}" type="slidenum">
              <a:rPr lang="en-GB" smtClean="0"/>
              <a:t>‹#›</a:t>
            </a:fld>
            <a:endParaRPr lang="en-GB"/>
          </a:p>
        </p:txBody>
      </p:sp>
    </p:spTree>
    <p:extLst>
      <p:ext uri="{BB962C8B-B14F-4D97-AF65-F5344CB8AC3E}">
        <p14:creationId xmlns:p14="http://schemas.microsoft.com/office/powerpoint/2010/main" val="223166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a:t>
            </a:fld>
            <a:endParaRPr lang="en-GB"/>
          </a:p>
        </p:txBody>
      </p:sp>
    </p:spTree>
    <p:extLst>
      <p:ext uri="{BB962C8B-B14F-4D97-AF65-F5344CB8AC3E}">
        <p14:creationId xmlns:p14="http://schemas.microsoft.com/office/powerpoint/2010/main" val="46192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Focus on Sodertalje good practice:</a:t>
            </a:r>
          </a:p>
          <a:p>
            <a:r>
              <a:rPr lang="hu-HU" sz="1200" kern="1200" smtClean="0">
                <a:solidFill>
                  <a:schemeClr val="tx1"/>
                </a:solidFill>
                <a:effectLst/>
                <a:latin typeface="+mn-lt"/>
                <a:ea typeface="+mn-ea"/>
                <a:cs typeface="+mn-cs"/>
              </a:rPr>
              <a:t>Sodertalje 84 000 lakossal finom és egészséges élelmet kívánt fogyasztani, organikus gazdálkodással,</a:t>
            </a:r>
            <a:r>
              <a:rPr lang="hu-HU" sz="1200" kern="1200" baseline="0" smtClean="0">
                <a:solidFill>
                  <a:schemeClr val="tx1"/>
                </a:solidFill>
                <a:effectLst/>
                <a:latin typeface="+mn-lt"/>
                <a:ea typeface="+mn-ea"/>
                <a:cs typeface="+mn-cs"/>
              </a:rPr>
              <a:t> helyben termelt termékekkel, kevesebb hússal, több zöldséggel, kevesebb élelmiszer-hulladékkal. Ezek az elvek vonatkoznak 84 közétkezdére,  17 000 étkezés/nap és az étel 57%-a bioélelmiszer. Ami igazán fontos, és nagyszerű, hogy a helyi élelmiszert közvetlenül a város vásárolja, és minden tevékenységet a város maga csinál, hoz létre, és nincs közbeszerzés!</a:t>
            </a:r>
            <a:endParaRPr lang="en-US" sz="1200" kern="1200" dirty="0" smtClean="0">
              <a:solidFill>
                <a:schemeClr val="tx1"/>
              </a:solidFill>
              <a:effectLst/>
              <a:latin typeface="+mn-lt"/>
              <a:ea typeface="+mn-ea"/>
              <a:cs typeface="+mn-cs"/>
            </a:endParaRPr>
          </a:p>
          <a:p>
            <a:endParaRPr lang="hu-HU"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all started with Sodertalje (84 000 people) and its good practice for Tasty and healthy food, Organically grown, Less meat, more vegetables and wholegrain, Seasonal food, Locally produced, Reduced food waste. These principles apply to 84 public canteens with  17 000 meals/day  and  57% organic food. What is really important and amazing here is that the local food is purchased directly by the city and all the actions are put in place by the city itself, with no public procurement!   </a:t>
            </a:r>
            <a:endParaRPr lang="en-US" dirty="0" smtClean="0">
              <a:effectLst/>
            </a:endParaRPr>
          </a:p>
          <a:p>
            <a:endParaRPr lang="en-US" sz="120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1" i="0" dirty="0" err="1" smtClean="0">
                <a:solidFill>
                  <a:srgbClr val="878375"/>
                </a:solidFill>
                <a:latin typeface="Century Gothic" panose="020B0502020202020204" pitchFamily="34" charset="0"/>
              </a:rPr>
              <a:t>Mollet</a:t>
            </a:r>
            <a:r>
              <a:rPr lang="en-US" b="1" i="0" baseline="0" dirty="0" smtClean="0">
                <a:solidFill>
                  <a:srgbClr val="878375"/>
                </a:solidFill>
                <a:latin typeface="Century Gothic" panose="020B0502020202020204" pitchFamily="34" charset="0"/>
              </a:rPr>
              <a:t> del </a:t>
            </a:r>
            <a:r>
              <a:rPr lang="en-US" b="1" i="0" baseline="0" smtClean="0">
                <a:solidFill>
                  <a:srgbClr val="878375"/>
                </a:solidFill>
                <a:latin typeface="Century Gothic" panose="020B0502020202020204" pitchFamily="34" charset="0"/>
              </a:rPr>
              <a:t>Valles:</a:t>
            </a:r>
            <a:r>
              <a:rPr lang="hu-HU" b="1" i="0" baseline="0" smtClean="0">
                <a:solidFill>
                  <a:srgbClr val="878375"/>
                </a:solidFill>
                <a:latin typeface="Century Gothic" panose="020B0502020202020204" pitchFamily="34" charset="0"/>
              </a:rPr>
              <a:t> Új étrend politikát alakított ki, </a:t>
            </a:r>
            <a:r>
              <a:rPr lang="hu-HU" b="0" i="0" baseline="0" smtClean="0">
                <a:solidFill>
                  <a:srgbClr val="878375"/>
                </a:solidFill>
                <a:latin typeface="Century Gothic" panose="020B0502020202020204" pitchFamily="34" charset="0"/>
              </a:rPr>
              <a:t>7 óvodai étkezdében vezették be ugyanazt az irányelvet, megreformálva menzát.</a:t>
            </a:r>
            <a:endParaRPr lang="hu-HU" b="1" i="0" baseline="0" smtClean="0">
              <a:solidFill>
                <a:srgbClr val="878375"/>
              </a:solidFill>
              <a:latin typeface="Century Gothic" panose="020B050202020202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hu-HU" b="1" i="0" baseline="0" smtClean="0">
              <a:solidFill>
                <a:srgbClr val="878375"/>
              </a:solidFill>
              <a:latin typeface="Century Gothic" panose="020B050202020202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1" i="0" baseline="0" smtClean="0">
                <a:solidFill>
                  <a:srgbClr val="878375"/>
                </a:solidFill>
                <a:latin typeface="Century Gothic" panose="020B0502020202020204" pitchFamily="34" charset="0"/>
              </a:rPr>
              <a:t> </a:t>
            </a:r>
            <a:r>
              <a:rPr lang="en-US" i="0" dirty="0" smtClean="0">
                <a:solidFill>
                  <a:srgbClr val="878375"/>
                </a:solidFill>
                <a:latin typeface="Century Gothic" panose="020B0502020202020204" pitchFamily="34" charset="0"/>
              </a:rPr>
              <a:t>Implementation of a </a:t>
            </a:r>
            <a:r>
              <a:rPr lang="en-US" b="1" i="0" dirty="0" smtClean="0">
                <a:solidFill>
                  <a:srgbClr val="878375"/>
                </a:solidFill>
                <a:latin typeface="Century Gothic" panose="020B0502020202020204" pitchFamily="34" charset="0"/>
              </a:rPr>
              <a:t>New Diet Policy </a:t>
            </a:r>
            <a:r>
              <a:rPr lang="en-US" i="0" dirty="0" smtClean="0">
                <a:solidFill>
                  <a:srgbClr val="878375"/>
                </a:solidFill>
                <a:latin typeface="Century Gothic" panose="020B0502020202020204" pitchFamily="34" charset="0"/>
              </a:rPr>
              <a:t>transforming 7 kindergarten canteens into ecological ones by using local products, reducing meat consumption and reintroducing the canteen’s cook!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effectLst/>
            </a:endParaRPr>
          </a:p>
          <a:p>
            <a:endParaRPr lang="en-GB"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10</a:t>
            </a:fld>
            <a:endParaRPr lang="en-GB"/>
          </a:p>
        </p:txBody>
      </p:sp>
    </p:spTree>
    <p:extLst>
      <p:ext uri="{BB962C8B-B14F-4D97-AF65-F5344CB8AC3E}">
        <p14:creationId xmlns:p14="http://schemas.microsoft.com/office/powerpoint/2010/main" val="162270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11</a:t>
            </a:fld>
            <a:endParaRPr lang="en-GB"/>
          </a:p>
        </p:txBody>
      </p:sp>
    </p:spTree>
    <p:extLst>
      <p:ext uri="{BB962C8B-B14F-4D97-AF65-F5344CB8AC3E}">
        <p14:creationId xmlns:p14="http://schemas.microsoft.com/office/powerpoint/2010/main" val="393432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12</a:t>
            </a:fld>
            <a:endParaRPr lang="en-GB"/>
          </a:p>
        </p:txBody>
      </p:sp>
    </p:spTree>
    <p:extLst>
      <p:ext uri="{BB962C8B-B14F-4D97-AF65-F5344CB8AC3E}">
        <p14:creationId xmlns:p14="http://schemas.microsoft.com/office/powerpoint/2010/main" val="175734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smtClean="0">
                <a:solidFill>
                  <a:schemeClr val="tx1"/>
                </a:solidFill>
                <a:effectLst/>
                <a:latin typeface="+mn-lt"/>
                <a:ea typeface="+mn-ea"/>
                <a:cs typeface="+mn-cs"/>
              </a:rPr>
              <a:t>REFER to Diet for green planet</a:t>
            </a:r>
            <a:r>
              <a:rPr lang="en-US" sz="1200" b="1" kern="1200" baseline="0" dirty="0" smtClean="0">
                <a:solidFill>
                  <a:schemeClr val="tx1"/>
                </a:solidFill>
                <a:effectLst/>
                <a:latin typeface="+mn-lt"/>
                <a:ea typeface="+mn-ea"/>
                <a:cs typeface="+mn-cs"/>
              </a:rPr>
              <a:t> - </a:t>
            </a:r>
            <a:r>
              <a:rPr lang="en-US" sz="1200" b="1" kern="1200" dirty="0" err="1" smtClean="0">
                <a:solidFill>
                  <a:schemeClr val="tx1"/>
                </a:solidFill>
                <a:effectLst/>
                <a:latin typeface="+mn-lt"/>
                <a:ea typeface="+mn-ea"/>
                <a:cs typeface="+mn-cs"/>
              </a:rPr>
              <a:t>Mollet</a:t>
            </a:r>
            <a:r>
              <a:rPr lang="en-US" sz="1200" b="1" kern="1200" baseline="0" dirty="0" smtClean="0">
                <a:solidFill>
                  <a:schemeClr val="tx1"/>
                </a:solidFill>
                <a:effectLst/>
                <a:latin typeface="+mn-lt"/>
                <a:ea typeface="+mn-ea"/>
                <a:cs typeface="+mn-cs"/>
              </a:rPr>
              <a:t> del Valles example of transfer:</a:t>
            </a:r>
          </a:p>
          <a:p>
            <a:r>
              <a:rPr lang="hu-HU" sz="1200" b="0" kern="1200" smtClean="0">
                <a:solidFill>
                  <a:schemeClr val="tx1"/>
                </a:solidFill>
                <a:effectLst/>
                <a:latin typeface="+mn-lt"/>
                <a:ea typeface="+mn-ea"/>
                <a:cs typeface="+mn-cs"/>
              </a:rPr>
              <a:t>Mollet del Valles (52 000 lakos), mielőtt csatlakozott a hálózathoz nem volt étrend politika helyi szinten, hanem olyan törekvés, hogy támogassák a környező vidéket és serkentsék a helyi gazdaságot. Sodertalje olyan volt, mint egy "UFO" a spanyoloknak, teljesen új és szokatlan, de ugyanakkor váratlan módon teljesíti céljaikat. Felmérést készítettek, adatokat, információkat gyűjtöttek az iskolai büfékről a felhasználóktól. Előfőzött és fagyasztott élelmiszereket</a:t>
            </a:r>
            <a:r>
              <a:rPr lang="hu-HU" sz="1200" b="0" kern="1200" baseline="0" smtClean="0">
                <a:solidFill>
                  <a:schemeClr val="tx1"/>
                </a:solidFill>
                <a:effectLst/>
                <a:latin typeface="+mn-lt"/>
                <a:ea typeface="+mn-ea"/>
                <a:cs typeface="+mn-cs"/>
              </a:rPr>
              <a:t> használtak, messziről szálították az ételet és a szakácsok főzés helyett melegítettek.</a:t>
            </a:r>
          </a:p>
          <a:p>
            <a:r>
              <a:rPr lang="hu-HU" sz="1200" b="0" kern="1200" baseline="0" smtClean="0">
                <a:solidFill>
                  <a:schemeClr val="tx1"/>
                </a:solidFill>
                <a:effectLst/>
                <a:latin typeface="+mn-lt"/>
                <a:ea typeface="+mn-ea"/>
                <a:cs typeface="+mn-cs"/>
              </a:rPr>
              <a:t>Mollet adaptálta a svéd módszert a helyi jogi környezethez. A város elfogadott egy Étrend politikát helyi szinten, és létrehozta az élelmiszer-tanácsot, aki tanácsokkal látja el a helyi közétkeztetésben résztvevőket. 2016 szeptemberére 7 közétkezdét alakítottak át, és létrehoztak egy monitoring rendszert, hogy nyomon kövessék a változásokat. </a:t>
            </a:r>
          </a:p>
          <a:p>
            <a:endParaRPr lang="hu-HU" sz="1200" b="1" kern="1200" smtClean="0">
              <a:solidFill>
                <a:schemeClr val="tx1"/>
              </a:solidFill>
              <a:effectLst/>
              <a:latin typeface="+mn-lt"/>
              <a:ea typeface="+mn-ea"/>
              <a:cs typeface="+mn-cs"/>
            </a:endParaRPr>
          </a:p>
          <a:p>
            <a:r>
              <a:rPr lang="en-US" sz="1200" b="1" kern="1200" smtClean="0">
                <a:solidFill>
                  <a:schemeClr val="tx1"/>
                </a:solidFill>
                <a:effectLst/>
                <a:latin typeface="+mn-lt"/>
                <a:ea typeface="+mn-ea"/>
                <a:cs typeface="+mn-cs"/>
              </a:rPr>
              <a:t>Understand</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Mollet</a:t>
            </a:r>
            <a:r>
              <a:rPr lang="en-US" sz="1200" kern="1200" dirty="0" smtClean="0">
                <a:solidFill>
                  <a:schemeClr val="tx1"/>
                </a:solidFill>
                <a:effectLst/>
                <a:latin typeface="+mn-lt"/>
                <a:ea typeface="+mn-ea"/>
                <a:cs typeface="+mn-cs"/>
              </a:rPr>
              <a:t> del Valles (52 000 people) before joining the network had no diet policy at local level but an ambition to promote the surrounding rural area and stimulate local economy. Albert Garcia says that for them Sodertalje was like a "UFO" something that was completely new and unusual from Spanish standards but at the same time an unexpected way to fulfil their goals. When joined the network, the city undertook a survey to the users of school canteens, gathered perceptions, facts and data. Thanks to this survey, the City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school canteens were using pre-cooked and frozen food and meals, the food was coming from thousand of Km away, and the cooks were heating food rather than cooking it.  </a:t>
            </a:r>
            <a:br>
              <a:rPr lang="en-US" sz="1200" kern="1200" dirty="0" smtClean="0">
                <a:solidFill>
                  <a:schemeClr val="tx1"/>
                </a:solidFill>
                <a:effectLst/>
                <a:latin typeface="+mn-lt"/>
                <a:ea typeface="+mn-ea"/>
                <a:cs typeface="+mn-cs"/>
              </a:rPr>
            </a:br>
            <a:endParaRPr lang="en-US" dirty="0" smtClean="0">
              <a:effectLst/>
            </a:endParaRPr>
          </a:p>
          <a:p>
            <a:r>
              <a:rPr lang="en-US" sz="1200" b="1" kern="1200" dirty="0" smtClean="0">
                <a:solidFill>
                  <a:schemeClr val="tx1"/>
                </a:solidFill>
                <a:effectLst/>
                <a:latin typeface="+mn-lt"/>
                <a:ea typeface="+mn-ea"/>
                <a:cs typeface="+mn-cs"/>
              </a:rPr>
              <a:t>Adapt &amp; Reuse: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Mollet</a:t>
            </a:r>
            <a:r>
              <a:rPr lang="en-US" sz="1200" kern="1200" dirty="0" smtClean="0">
                <a:solidFill>
                  <a:schemeClr val="tx1"/>
                </a:solidFill>
                <a:effectLst/>
                <a:latin typeface="+mn-lt"/>
                <a:ea typeface="+mn-ea"/>
                <a:cs typeface="+mn-cs"/>
              </a:rPr>
              <a:t> decided to change this, and adapt the model to Sodertalje  to their legal framework. Unlikely Sodertalje, they used public procurement in Sept 2014 as a tool to integrate healthy habits and principles in the public canteens. The city also adopted a Diet Policy at local level and established the Food Council to give advise to public canteens. By September 2016, </a:t>
            </a:r>
            <a:r>
              <a:rPr lang="en-US" sz="1200" kern="1200" dirty="0" err="1" smtClean="0">
                <a:solidFill>
                  <a:schemeClr val="tx1"/>
                </a:solidFill>
                <a:effectLst/>
                <a:latin typeface="+mn-lt"/>
                <a:ea typeface="+mn-ea"/>
                <a:cs typeface="+mn-cs"/>
              </a:rPr>
              <a:t>Mollet</a:t>
            </a:r>
            <a:r>
              <a:rPr lang="en-US" sz="1200" kern="1200" dirty="0" smtClean="0">
                <a:solidFill>
                  <a:schemeClr val="tx1"/>
                </a:solidFill>
                <a:effectLst/>
                <a:latin typeface="+mn-lt"/>
                <a:ea typeface="+mn-ea"/>
                <a:cs typeface="+mn-cs"/>
              </a:rPr>
              <a:t> has transformed their 7 public canteens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following Sodertalje model and has established a monitoring system to follow up progress and changes.</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effectLst/>
            </a:endParaRPr>
          </a:p>
          <a:p>
            <a:endParaRPr lang="en-GB"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13</a:t>
            </a:fld>
            <a:endParaRPr lang="en-GB"/>
          </a:p>
        </p:txBody>
      </p:sp>
    </p:spTree>
    <p:extLst>
      <p:ext uri="{BB962C8B-B14F-4D97-AF65-F5344CB8AC3E}">
        <p14:creationId xmlns:p14="http://schemas.microsoft.com/office/powerpoint/2010/main" val="2274676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14</a:t>
            </a:fld>
            <a:endParaRPr lang="en-GB"/>
          </a:p>
        </p:txBody>
      </p:sp>
    </p:spTree>
    <p:extLst>
      <p:ext uri="{BB962C8B-B14F-4D97-AF65-F5344CB8AC3E}">
        <p14:creationId xmlns:p14="http://schemas.microsoft.com/office/powerpoint/2010/main" val="171051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15</a:t>
            </a:fld>
            <a:endParaRPr lang="en-GB"/>
          </a:p>
        </p:txBody>
      </p:sp>
    </p:spTree>
    <p:extLst>
      <p:ext uri="{BB962C8B-B14F-4D97-AF65-F5344CB8AC3E}">
        <p14:creationId xmlns:p14="http://schemas.microsoft.com/office/powerpoint/2010/main" val="423446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16</a:t>
            </a:fld>
            <a:endParaRPr lang="en-GB"/>
          </a:p>
        </p:txBody>
      </p:sp>
    </p:spTree>
    <p:extLst>
      <p:ext uri="{BB962C8B-B14F-4D97-AF65-F5344CB8AC3E}">
        <p14:creationId xmlns:p14="http://schemas.microsoft.com/office/powerpoint/2010/main" val="367167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17</a:t>
            </a:fld>
            <a:endParaRPr lang="en-GB"/>
          </a:p>
        </p:txBody>
      </p:sp>
    </p:spTree>
    <p:extLst>
      <p:ext uri="{BB962C8B-B14F-4D97-AF65-F5344CB8AC3E}">
        <p14:creationId xmlns:p14="http://schemas.microsoft.com/office/powerpoint/2010/main" val="96615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18</a:t>
            </a:fld>
            <a:endParaRPr lang="en-GB"/>
          </a:p>
        </p:txBody>
      </p:sp>
    </p:spTree>
    <p:extLst>
      <p:ext uri="{BB962C8B-B14F-4D97-AF65-F5344CB8AC3E}">
        <p14:creationId xmlns:p14="http://schemas.microsoft.com/office/powerpoint/2010/main" val="68919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19</a:t>
            </a:fld>
            <a:endParaRPr lang="en-GB"/>
          </a:p>
        </p:txBody>
      </p:sp>
    </p:spTree>
    <p:extLst>
      <p:ext uri="{BB962C8B-B14F-4D97-AF65-F5344CB8AC3E}">
        <p14:creationId xmlns:p14="http://schemas.microsoft.com/office/powerpoint/2010/main" val="167940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2</a:t>
            </a:fld>
            <a:endParaRPr lang="en-GB"/>
          </a:p>
        </p:txBody>
      </p:sp>
    </p:spTree>
    <p:extLst>
      <p:ext uri="{BB962C8B-B14F-4D97-AF65-F5344CB8AC3E}">
        <p14:creationId xmlns:p14="http://schemas.microsoft.com/office/powerpoint/2010/main" val="243863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3</a:t>
            </a:fld>
            <a:endParaRPr lang="en-GB"/>
          </a:p>
        </p:txBody>
      </p:sp>
    </p:spTree>
    <p:extLst>
      <p:ext uri="{BB962C8B-B14F-4D97-AF65-F5344CB8AC3E}">
        <p14:creationId xmlns:p14="http://schemas.microsoft.com/office/powerpoint/2010/main" val="376270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4</a:t>
            </a:fld>
            <a:endParaRPr lang="en-GB"/>
          </a:p>
        </p:txBody>
      </p:sp>
    </p:spTree>
    <p:extLst>
      <p:ext uri="{BB962C8B-B14F-4D97-AF65-F5344CB8AC3E}">
        <p14:creationId xmlns:p14="http://schemas.microsoft.com/office/powerpoint/2010/main" val="172982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hu-HU" b="1" smtClean="0"/>
              <a:t>3 különböző városhálózat: </a:t>
            </a:r>
            <a:r>
              <a:rPr lang="hu-HU" b="0" smtClean="0"/>
              <a:t>akciótervezési, megvalósítási, transzfer</a:t>
            </a:r>
            <a:endParaRPr lang="hu-HU" b="1" smtClean="0"/>
          </a:p>
          <a:p>
            <a:r>
              <a:rPr lang="fr-FR" b="1" smtClean="0"/>
              <a:t>Networks</a:t>
            </a:r>
            <a:r>
              <a:rPr lang="fr-FR" b="1" dirty="0" smtClean="0"/>
              <a:t>: </a:t>
            </a:r>
            <a:r>
              <a:rPr lang="fr-FR" dirty="0" err="1" smtClean="0"/>
              <a:t>three</a:t>
            </a:r>
            <a:r>
              <a:rPr lang="fr-FR" dirty="0" smtClean="0"/>
              <a:t> </a:t>
            </a:r>
            <a:r>
              <a:rPr lang="fr-FR" dirty="0" err="1" smtClean="0"/>
              <a:t>different</a:t>
            </a:r>
            <a:r>
              <a:rPr lang="fr-FR" dirty="0" smtClean="0"/>
              <a:t> types of networks- action planning</a:t>
            </a:r>
            <a:r>
              <a:rPr lang="fr-FR" baseline="0" dirty="0" smtClean="0"/>
              <a:t> (to </a:t>
            </a:r>
            <a:r>
              <a:rPr lang="fr-FR" baseline="0" dirty="0" err="1" smtClean="0"/>
              <a:t>create</a:t>
            </a:r>
            <a:r>
              <a:rPr lang="fr-FR" baseline="0" dirty="0" smtClean="0"/>
              <a:t> a Local Action Plan), </a:t>
            </a:r>
            <a:r>
              <a:rPr lang="fr-FR" baseline="0" dirty="0" err="1" smtClean="0"/>
              <a:t>Implementation</a:t>
            </a:r>
            <a:r>
              <a:rPr lang="fr-FR" baseline="0" dirty="0" smtClean="0"/>
              <a:t> (to </a:t>
            </a:r>
            <a:r>
              <a:rPr lang="fr-FR" baseline="0" dirty="0" err="1" smtClean="0"/>
              <a:t>overcome</a:t>
            </a:r>
            <a:r>
              <a:rPr lang="fr-FR" baseline="0" dirty="0" smtClean="0"/>
              <a:t> challenges </a:t>
            </a:r>
            <a:r>
              <a:rPr lang="fr-FR" baseline="0" dirty="0" err="1" smtClean="0"/>
              <a:t>related</a:t>
            </a:r>
            <a:r>
              <a:rPr lang="fr-FR" baseline="0" dirty="0" smtClean="0"/>
              <a:t> to </a:t>
            </a:r>
            <a:r>
              <a:rPr lang="fr-FR" baseline="0" dirty="0" err="1" smtClean="0"/>
              <a:t>implementation</a:t>
            </a:r>
            <a:r>
              <a:rPr lang="fr-FR" baseline="0" dirty="0" smtClean="0"/>
              <a:t> of local </a:t>
            </a:r>
            <a:r>
              <a:rPr lang="fr-FR" baseline="0" dirty="0" err="1" smtClean="0"/>
              <a:t>policies</a:t>
            </a:r>
            <a:r>
              <a:rPr lang="fr-FR" baseline="0" dirty="0" smtClean="0"/>
              <a:t>), Transfer (one </a:t>
            </a:r>
            <a:r>
              <a:rPr lang="fr-FR" baseline="0" dirty="0" err="1" smtClean="0"/>
              <a:t>identified</a:t>
            </a:r>
            <a:r>
              <a:rPr lang="fr-FR" baseline="0" dirty="0" smtClean="0"/>
              <a:t> good practice to </a:t>
            </a:r>
            <a:r>
              <a:rPr lang="fr-FR" baseline="0" dirty="0" err="1" smtClean="0"/>
              <a:t>be</a:t>
            </a:r>
            <a:r>
              <a:rPr lang="fr-FR" baseline="0" dirty="0" smtClean="0"/>
              <a:t> </a:t>
            </a:r>
            <a:r>
              <a:rPr lang="fr-FR" baseline="0" dirty="0" err="1" smtClean="0"/>
              <a:t>transferred</a:t>
            </a:r>
            <a:r>
              <a:rPr lang="fr-FR" baseline="0" dirty="0" smtClean="0"/>
              <a:t> to </a:t>
            </a:r>
            <a:r>
              <a:rPr lang="fr-FR" baseline="0" dirty="0" err="1" smtClean="0"/>
              <a:t>other</a:t>
            </a:r>
            <a:r>
              <a:rPr lang="fr-FR" baseline="0" dirty="0" smtClean="0"/>
              <a:t> </a:t>
            </a:r>
            <a:r>
              <a:rPr lang="fr-FR" baseline="0" dirty="0" err="1" smtClean="0"/>
              <a:t>cities</a:t>
            </a:r>
            <a:r>
              <a:rPr lang="fr-FR" baseline="0" dirty="0" smtClean="0"/>
              <a:t>)</a:t>
            </a:r>
          </a:p>
          <a:p>
            <a:endParaRPr lang="fr-FR" baseline="0" dirty="0" smtClean="0"/>
          </a:p>
          <a:p>
            <a:r>
              <a:rPr lang="fr-FR" b="1" baseline="0" dirty="0" err="1" smtClean="0"/>
              <a:t>Capacity</a:t>
            </a:r>
            <a:r>
              <a:rPr lang="fr-FR" b="1" baseline="0" dirty="0" smtClean="0"/>
              <a:t>-building: </a:t>
            </a:r>
            <a:r>
              <a:rPr lang="fr-FR" b="0" baseline="0" dirty="0" smtClean="0"/>
              <a:t>National and EU </a:t>
            </a:r>
            <a:r>
              <a:rPr lang="fr-FR" b="1" baseline="0" dirty="0" smtClean="0"/>
              <a:t>trainings</a:t>
            </a:r>
            <a:r>
              <a:rPr lang="fr-FR" b="0" baseline="0" dirty="0" smtClean="0"/>
              <a:t> on how to put in place </a:t>
            </a:r>
            <a:r>
              <a:rPr lang="fr-FR" b="0" baseline="0" dirty="0" err="1" smtClean="0"/>
              <a:t>integrated</a:t>
            </a:r>
            <a:r>
              <a:rPr lang="fr-FR" b="0" baseline="0" dirty="0" smtClean="0"/>
              <a:t> and </a:t>
            </a:r>
            <a:r>
              <a:rPr lang="fr-FR" b="0" baseline="0" dirty="0" err="1" smtClean="0"/>
              <a:t>participatory</a:t>
            </a:r>
            <a:r>
              <a:rPr lang="fr-FR" b="0" baseline="0" dirty="0" smtClean="0"/>
              <a:t> </a:t>
            </a:r>
            <a:r>
              <a:rPr lang="fr-FR" b="0" baseline="0" dirty="0" err="1" smtClean="0"/>
              <a:t>approaches</a:t>
            </a:r>
            <a:r>
              <a:rPr lang="fr-FR" b="0" baseline="0" dirty="0" smtClean="0"/>
              <a:t>/ local </a:t>
            </a:r>
            <a:r>
              <a:rPr lang="fr-FR" b="0" baseline="0" dirty="0" err="1" smtClean="0"/>
              <a:t>policies</a:t>
            </a:r>
            <a:endParaRPr lang="fr-FR" b="0" baseline="0" dirty="0" smtClean="0"/>
          </a:p>
          <a:p>
            <a:endParaRPr lang="fr-FR" b="1" baseline="0" dirty="0" smtClean="0"/>
          </a:p>
          <a:p>
            <a:r>
              <a:rPr lang="fr-FR" b="1" baseline="0" dirty="0" smtClean="0"/>
              <a:t>Capitalisation-communication: </a:t>
            </a:r>
            <a:r>
              <a:rPr lang="fr-FR" b="0" baseline="0" dirty="0" smtClean="0"/>
              <a:t>publications, </a:t>
            </a:r>
            <a:r>
              <a:rPr lang="fr-FR" b="0" baseline="0" dirty="0" err="1" smtClean="0"/>
              <a:t>events</a:t>
            </a:r>
            <a:r>
              <a:rPr lang="fr-FR" b="0" baseline="0" dirty="0" smtClean="0"/>
              <a:t>, </a:t>
            </a:r>
            <a:r>
              <a:rPr lang="fr-FR" b="0" baseline="0" dirty="0" err="1" smtClean="0"/>
              <a:t>website</a:t>
            </a:r>
            <a:r>
              <a:rPr lang="fr-FR" b="0" baseline="0" dirty="0" smtClean="0"/>
              <a:t>, National URBACT Points</a:t>
            </a:r>
            <a:endParaRPr lang="fr-FR" b="0"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5</a:t>
            </a:fld>
            <a:endParaRPr lang="en-GB"/>
          </a:p>
        </p:txBody>
      </p:sp>
    </p:spTree>
    <p:extLst>
      <p:ext uri="{BB962C8B-B14F-4D97-AF65-F5344CB8AC3E}">
        <p14:creationId xmlns:p14="http://schemas.microsoft.com/office/powerpoint/2010/main" val="331051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6</a:t>
            </a:fld>
            <a:endParaRPr lang="en-GB"/>
          </a:p>
        </p:txBody>
      </p:sp>
    </p:spTree>
    <p:extLst>
      <p:ext uri="{BB962C8B-B14F-4D97-AF65-F5344CB8AC3E}">
        <p14:creationId xmlns:p14="http://schemas.microsoft.com/office/powerpoint/2010/main" val="349993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7</a:t>
            </a:fld>
            <a:endParaRPr lang="en-GB"/>
          </a:p>
        </p:txBody>
      </p:sp>
    </p:spTree>
    <p:extLst>
      <p:ext uri="{BB962C8B-B14F-4D97-AF65-F5344CB8AC3E}">
        <p14:creationId xmlns:p14="http://schemas.microsoft.com/office/powerpoint/2010/main" val="301321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8</a:t>
            </a:fld>
            <a:endParaRPr lang="en-GB"/>
          </a:p>
        </p:txBody>
      </p:sp>
    </p:spTree>
    <p:extLst>
      <p:ext uri="{BB962C8B-B14F-4D97-AF65-F5344CB8AC3E}">
        <p14:creationId xmlns:p14="http://schemas.microsoft.com/office/powerpoint/2010/main" val="163293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688B859-111D-47F7-BBEC-F653417A8972}" type="slidenum">
              <a:rPr lang="en-GB" smtClean="0"/>
              <a:t>9</a:t>
            </a:fld>
            <a:endParaRPr lang="en-GB"/>
          </a:p>
        </p:txBody>
      </p:sp>
    </p:spTree>
    <p:extLst>
      <p:ext uri="{BB962C8B-B14F-4D97-AF65-F5344CB8AC3E}">
        <p14:creationId xmlns:p14="http://schemas.microsoft.com/office/powerpoint/2010/main" val="406531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Cover-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3999" cy="6812462"/>
          </a:xfrm>
          <a:prstGeom prst="rect">
            <a:avLst/>
          </a:prstGeom>
        </p:spPr>
      </p:pic>
    </p:spTree>
    <p:extLst>
      <p:ext uri="{BB962C8B-B14F-4D97-AF65-F5344CB8AC3E}">
        <p14:creationId xmlns:p14="http://schemas.microsoft.com/office/powerpoint/2010/main" val="17524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Image+legen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6119997" y="3710045"/>
            <a:ext cx="1944000" cy="2139950"/>
          </a:xfrm>
        </p:spPr>
        <p:txBody>
          <a:bodyPr lIns="108000" anchor="b" anchorCtr="0">
            <a:normAutofit/>
          </a:bodyPr>
          <a:lstStyle>
            <a:lvl1pPr marL="7938" indent="0">
              <a:buFont typeface="Arial" charset="0"/>
              <a:buNone/>
              <a:defRPr sz="1200" b="1" i="0">
                <a:solidFill>
                  <a:srgbClr val="F08B27"/>
                </a:solidFill>
                <a:latin typeface="Arial" charset="0"/>
                <a:ea typeface="Arial" charset="0"/>
                <a:cs typeface="Arial" charset="0"/>
              </a:defRPr>
            </a:lvl1pPr>
            <a:lvl2pPr marL="7938" indent="0">
              <a:buFont typeface="Arial" charset="0"/>
              <a:buNone/>
              <a:defRPr sz="1200" b="0">
                <a:solidFill>
                  <a:srgbClr val="F08B27"/>
                </a:solidFill>
              </a:defRPr>
            </a:lvl2pPr>
            <a:lvl3pPr marL="222250" indent="-214313">
              <a:buFont typeface="Cambria" charset="0"/>
              <a:buChar char="⎼"/>
              <a:tabLst/>
              <a:defRPr sz="1200">
                <a:solidFill>
                  <a:srgbClr val="F08B27"/>
                </a:solidFill>
              </a:defRPr>
            </a:lvl3pPr>
            <a:lvl4pPr marL="222250" indent="0">
              <a:buFont typeface="Arial" charset="0"/>
              <a:buNone/>
              <a:tabLst/>
              <a:defRPr sz="1200">
                <a:solidFill>
                  <a:srgbClr val="F08B27"/>
                </a:solidFill>
              </a:defRPr>
            </a:lvl4pPr>
            <a:lvl5pPr marL="222250" indent="0">
              <a:buNone/>
              <a:tabLst/>
              <a:defRPr sz="1200">
                <a:solidFill>
                  <a:srgbClr val="F08B27"/>
                </a:solidFill>
              </a:defRPr>
            </a:lvl5pPr>
          </a:lstStyle>
          <a:p>
            <a:pPr lvl="0"/>
            <a:r>
              <a:rPr lang="fr-FR" smtClean="0"/>
              <a:t>Modifiez les styles du texte du masque</a:t>
            </a:r>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noChangeAspect="1"/>
          </p:cNvSpPr>
          <p:nvPr>
            <p:ph type="pic" sz="quarter" idx="14"/>
          </p:nvPr>
        </p:nvSpPr>
        <p:spPr>
          <a:xfrm>
            <a:off x="719997" y="1799995"/>
            <a:ext cx="5400000" cy="405000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0325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n-Cover-2">
    <p:bg>
      <p:bgPr>
        <a:solidFill>
          <a:srgbClr val="FFFFFF"/>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a:extLst>
              <a:ext uri="{28A0092B-C50C-407E-A947-70E740481C1C}">
                <a14:useLocalDpi xmlns:a14="http://schemas.microsoft.com/office/drawing/2010/main" val="0"/>
              </a:ext>
            </a:extLst>
          </a:blip>
          <a:srcRect t="1922" b="40857"/>
          <a:stretch/>
        </p:blipFill>
        <p:spPr>
          <a:xfrm flipH="1">
            <a:off x="0" y="2743895"/>
            <a:ext cx="9144000" cy="3492000"/>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85" y="5075538"/>
            <a:ext cx="1814799" cy="1633319"/>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885" y="346457"/>
            <a:ext cx="2653103" cy="1049207"/>
          </a:xfrm>
          <a:prstGeom prst="rect">
            <a:avLst/>
          </a:prstGeom>
        </p:spPr>
      </p:pic>
      <p:pic>
        <p:nvPicPr>
          <p:cNvPr id="14" name="Imag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5788" y="125548"/>
            <a:ext cx="2999875" cy="981777"/>
          </a:xfrm>
          <a:prstGeom prst="rect">
            <a:avLst/>
          </a:prstGeom>
        </p:spPr>
      </p:pic>
      <p:grpSp>
        <p:nvGrpSpPr>
          <p:cNvPr id="5" name="Grouper 4"/>
          <p:cNvGrpSpPr/>
          <p:nvPr userDrawn="1"/>
        </p:nvGrpSpPr>
        <p:grpSpPr>
          <a:xfrm>
            <a:off x="4443320" y="1175173"/>
            <a:ext cx="4620787" cy="5091726"/>
            <a:chOff x="4443320" y="1175173"/>
            <a:chExt cx="4620787" cy="5091726"/>
          </a:xfrm>
        </p:grpSpPr>
        <p:sp>
          <p:nvSpPr>
            <p:cNvPr id="3" name="Pentagone 2"/>
            <p:cNvSpPr/>
            <p:nvPr userDrawn="1"/>
          </p:nvSpPr>
          <p:spPr>
            <a:xfrm rot="1595350">
              <a:off x="4443320" y="1873255"/>
              <a:ext cx="4620787" cy="4393644"/>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entagone 3"/>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orme libre 5"/>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40129" y="2804755"/>
            <a:ext cx="390506" cy="380230"/>
          </a:xfrm>
          <a:prstGeom prst="rect">
            <a:avLst/>
          </a:prstGeom>
        </p:spPr>
      </p:pic>
      <p:sp>
        <p:nvSpPr>
          <p:cNvPr id="12" name="Titre 11"/>
          <p:cNvSpPr>
            <a:spLocks noGrp="1"/>
          </p:cNvSpPr>
          <p:nvPr userDrawn="1">
            <p:ph type="title"/>
          </p:nvPr>
        </p:nvSpPr>
        <p:spPr>
          <a:xfrm>
            <a:off x="5342021" y="3368841"/>
            <a:ext cx="2810275" cy="738664"/>
          </a:xfrm>
        </p:spPr>
        <p:txBody>
          <a:bodyPr anchor="t" anchorCtr="0"/>
          <a:lstStyle>
            <a:lvl1pPr>
              <a:defRPr sz="2400" cap="all" baseline="0">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154796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Chapter-1">
    <p:spTree>
      <p:nvGrpSpPr>
        <p:cNvPr id="1" name=""/>
        <p:cNvGrpSpPr/>
        <p:nvPr/>
      </p:nvGrpSpPr>
      <p:grpSpPr>
        <a:xfrm>
          <a:off x="0" y="0"/>
          <a:ext cx="0" cy="0"/>
          <a:chOff x="0" y="0"/>
          <a:chExt cx="0" cy="0"/>
        </a:xfrm>
      </p:grpSpPr>
      <p:sp>
        <p:nvSpPr>
          <p:cNvPr id="9" name="Rectangle 8"/>
          <p:cNvSpPr/>
          <p:nvPr userDrawn="1"/>
        </p:nvSpPr>
        <p:spPr>
          <a:xfrm>
            <a:off x="0" y="2835275"/>
            <a:ext cx="9144000" cy="3402965"/>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3492000" y="3146886"/>
            <a:ext cx="5679440" cy="492443"/>
          </a:xfrm>
        </p:spPr>
        <p:txBody>
          <a:bodyPr wrap="square" lIns="0" tIns="0" rIns="0" bIns="0">
            <a:spAutoFit/>
          </a:bodyPr>
          <a:lstStyle>
            <a:lvl1pPr>
              <a:defRPr sz="3200" b="1" i="0">
                <a:solidFill>
                  <a:srgbClr val="FFFFFF"/>
                </a:solidFill>
                <a:latin typeface="Century Gothic" charset="0"/>
                <a:ea typeface="Century Gothic" charset="0"/>
                <a:cs typeface="Century Gothic" charset="0"/>
              </a:defRPr>
            </a:lvl1pPr>
          </a:lstStyle>
          <a:p>
            <a:r>
              <a:rPr lang="fr-FR" smtClean="0"/>
              <a:t>Modifiez le style du titre</a:t>
            </a:r>
            <a:endParaRPr lang="fr-FR" dirty="0"/>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smtClean="0">
                <a:solidFill>
                  <a:srgbClr val="878375"/>
                </a:solidFill>
              </a:rPr>
              <a:t>28 octobre 2016</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a:t>
            </a:fld>
            <a:endParaRPr lang="fr-FR" dirty="0"/>
          </a:p>
        </p:txBody>
      </p:sp>
      <p:sp>
        <p:nvSpPr>
          <p:cNvPr id="15" name="Espace réservé du texte 11"/>
          <p:cNvSpPr>
            <a:spLocks noGrp="1"/>
          </p:cNvSpPr>
          <p:nvPr>
            <p:ph type="body" sz="quarter" idx="10"/>
          </p:nvPr>
        </p:nvSpPr>
        <p:spPr>
          <a:xfrm>
            <a:off x="3492000" y="3638550"/>
            <a:ext cx="5679440" cy="1847850"/>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13"/>
          <p:cNvSpPr>
            <a:spLocks noGrp="1"/>
          </p:cNvSpPr>
          <p:nvPr>
            <p:ph type="body" sz="quarter" idx="11"/>
          </p:nvPr>
        </p:nvSpPr>
        <p:spPr>
          <a:xfrm>
            <a:off x="3492000" y="2368746"/>
            <a:ext cx="3901439" cy="517964"/>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grpSp>
        <p:nvGrpSpPr>
          <p:cNvPr id="17" name="Grouper 16"/>
          <p:cNvGrpSpPr/>
          <p:nvPr userDrawn="1"/>
        </p:nvGrpSpPr>
        <p:grpSpPr>
          <a:xfrm>
            <a:off x="392382" y="1482936"/>
            <a:ext cx="2843367" cy="2807547"/>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3185954"/>
      </p:ext>
    </p:extLst>
  </p:cSld>
  <p:clrMapOvr>
    <a:masterClrMapping/>
  </p:clrMapOvr>
  <p:extLst>
    <p:ext uri="{DCECCB84-F9BA-43D5-87BE-67443E8EF086}">
      <p15:sldGuideLst xmlns="" xmlns:p15="http://schemas.microsoft.com/office/powerpoint/2012/main">
        <p15:guide id="1" orient="horz" pos="2155"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Chapter-2">
    <p:spTree>
      <p:nvGrpSpPr>
        <p:cNvPr id="1" name=""/>
        <p:cNvGrpSpPr/>
        <p:nvPr/>
      </p:nvGrpSpPr>
      <p:grpSpPr>
        <a:xfrm>
          <a:off x="0" y="0"/>
          <a:ext cx="0" cy="0"/>
          <a:chOff x="0" y="0"/>
          <a:chExt cx="0" cy="0"/>
        </a:xfrm>
      </p:grpSpPr>
      <p:sp>
        <p:nvSpPr>
          <p:cNvPr id="9" name="Rectangle 8"/>
          <p:cNvSpPr/>
          <p:nvPr userDrawn="1"/>
        </p:nvSpPr>
        <p:spPr>
          <a:xfrm>
            <a:off x="0" y="4893228"/>
            <a:ext cx="9144000" cy="1345012"/>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smtClean="0">
                <a:solidFill>
                  <a:srgbClr val="878375"/>
                </a:solidFill>
              </a:rPr>
              <a:t>28 octobre 2016</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a:t>
            </a:fld>
            <a:endParaRPr lang="fr-FR" dirty="0"/>
          </a:p>
        </p:txBody>
      </p:sp>
      <p:sp>
        <p:nvSpPr>
          <p:cNvPr id="13"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
        <p:nvSpPr>
          <p:cNvPr id="15" name="Espace réservé du texte 11"/>
          <p:cNvSpPr>
            <a:spLocks noGrp="1"/>
          </p:cNvSpPr>
          <p:nvPr>
            <p:ph type="body" sz="quarter" idx="10"/>
          </p:nvPr>
        </p:nvSpPr>
        <p:spPr>
          <a:xfrm>
            <a:off x="3492000" y="4992688"/>
            <a:ext cx="4948559" cy="1245552"/>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p:txBody>
      </p:sp>
      <p:sp>
        <p:nvSpPr>
          <p:cNvPr id="16" name="Espace réservé du texte 13"/>
          <p:cNvSpPr>
            <a:spLocks noGrp="1"/>
          </p:cNvSpPr>
          <p:nvPr>
            <p:ph type="body" sz="quarter" idx="11"/>
          </p:nvPr>
        </p:nvSpPr>
        <p:spPr>
          <a:xfrm>
            <a:off x="3492000" y="4517868"/>
            <a:ext cx="3901439" cy="375360"/>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p:txBody>
      </p:sp>
      <p:grpSp>
        <p:nvGrpSpPr>
          <p:cNvPr id="17" name="Grouper 16"/>
          <p:cNvGrpSpPr/>
          <p:nvPr userDrawn="1"/>
        </p:nvGrpSpPr>
        <p:grpSpPr>
          <a:xfrm>
            <a:off x="959058" y="4038771"/>
            <a:ext cx="1546445" cy="1526963"/>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770760"/>
      </p:ext>
    </p:extLst>
  </p:cSld>
  <p:clrMapOvr>
    <a:masterClrMapping/>
  </p:clrMapOvr>
  <p:extLst>
    <p:ext uri="{DCECCB84-F9BA-43D5-87BE-67443E8EF086}">
      <p15:sldGuideLst xmlns="" xmlns:p15="http://schemas.microsoft.com/office/powerpoint/2012/main">
        <p15:guide id="1" orient="horz" pos="2155">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ContentText-1col">
    <p:spTree>
      <p:nvGrpSpPr>
        <p:cNvPr id="1" name=""/>
        <p:cNvGrpSpPr/>
        <p:nvPr/>
      </p:nvGrpSpPr>
      <p:grpSpPr>
        <a:xfrm>
          <a:off x="0" y="0"/>
          <a:ext cx="0" cy="0"/>
          <a:chOff x="0" y="0"/>
          <a:chExt cx="0" cy="0"/>
        </a:xfrm>
      </p:grpSpPr>
      <p:sp>
        <p:nvSpPr>
          <p:cNvPr id="2" name="Titre 1"/>
          <p:cNvSpPr>
            <a:spLocks noGrp="1"/>
          </p:cNvSpPr>
          <p:nvPr>
            <p:ph type="title"/>
          </p:nvPr>
        </p:nvSpPr>
        <p:spPr>
          <a:xfrm>
            <a:off x="720004" y="1800000"/>
            <a:ext cx="7704000" cy="492443"/>
          </a:xfrm>
        </p:spPr>
        <p:txBody>
          <a:body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292443"/>
            <a:ext cx="7699327" cy="3186677"/>
          </a:xfrm>
        </p:spPr>
        <p:txBody>
          <a:bodyPr numCol="1" spcCol="180000"/>
          <a:lstStyle>
            <a:lvl1pPr>
              <a:defRPr b="1" i="0">
                <a:latin typeface="Arial" charset="0"/>
                <a:ea typeface="Arial" charset="0"/>
                <a:cs typeface="Arial" charset="0"/>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6"/>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9"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1"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5" name="Pentagone 14"/>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37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ContentText-2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4572666"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2" name="Espace réservé du texte 3"/>
          <p:cNvSpPr>
            <a:spLocks noGrp="1"/>
          </p:cNvSpPr>
          <p:nvPr>
            <p:ph type="body" sz="quarter" idx="18"/>
          </p:nvPr>
        </p:nvSpPr>
        <p:spPr>
          <a:xfrm>
            <a:off x="4824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98343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ContentText-3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5" name="Espace réservé du texte 3"/>
          <p:cNvSpPr>
            <a:spLocks noGrp="1"/>
          </p:cNvSpPr>
          <p:nvPr>
            <p:ph type="body" sz="quarter" idx="18"/>
          </p:nvPr>
        </p:nvSpPr>
        <p:spPr>
          <a:xfrm>
            <a:off x="3402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3"/>
          <p:cNvSpPr>
            <a:spLocks noGrp="1"/>
          </p:cNvSpPr>
          <p:nvPr>
            <p:ph type="body" sz="quarter" idx="19"/>
          </p:nvPr>
        </p:nvSpPr>
        <p:spPr>
          <a:xfrm>
            <a:off x="6084000" y="1800000"/>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3231000" y="1799999"/>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a:off x="5913000"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85982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ContentText+Fram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quarter" idx="17"/>
          </p:nvPr>
        </p:nvSpPr>
        <p:spPr>
          <a:xfrm>
            <a:off x="5544000" y="1800000"/>
            <a:ext cx="2880000" cy="2157102"/>
          </a:xfrm>
          <a:ln w="31750">
            <a:solidFill>
              <a:srgbClr val="878375"/>
            </a:solidFill>
          </a:ln>
        </p:spPr>
        <p:txBody>
          <a:bodyPr lIns="108000" tIns="108000" rIns="10800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493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ContentText+imag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p:cNvSpPr>
          <p:nvPr>
            <p:ph type="pic" sz="quarter" idx="14"/>
          </p:nvPr>
        </p:nvSpPr>
        <p:spPr>
          <a:xfrm>
            <a:off x="5597525" y="1800000"/>
            <a:ext cx="3546475" cy="4164293"/>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3705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4616" y="2548469"/>
            <a:ext cx="6900734" cy="492443"/>
          </a:xfrm>
          <a:prstGeom prst="rect">
            <a:avLst/>
          </a:prstGeom>
        </p:spPr>
        <p:txBody>
          <a:bodyPr vert="horz" wrap="square" lIns="288000" tIns="0" rIns="0" bIns="0" rtlCol="0" anchor="b" anchorCtr="0">
            <a:spAutoFit/>
          </a:bodyPr>
          <a:lstStyle/>
          <a:p>
            <a:r>
              <a:rPr lang="fr-FR" dirty="0" smtClean="0"/>
              <a:t>Cliquez et modifiez le titre</a:t>
            </a:r>
            <a:endParaRPr lang="fr-FR" dirty="0"/>
          </a:p>
        </p:txBody>
      </p:sp>
      <p:sp>
        <p:nvSpPr>
          <p:cNvPr id="6" name="Espace réservé du texte 5"/>
          <p:cNvSpPr>
            <a:spLocks noGrp="1"/>
          </p:cNvSpPr>
          <p:nvPr>
            <p:ph type="body" idx="1"/>
          </p:nvPr>
        </p:nvSpPr>
        <p:spPr>
          <a:xfrm>
            <a:off x="1614616" y="3072712"/>
            <a:ext cx="6900734" cy="3030857"/>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1" name="Imag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589" y="359263"/>
            <a:ext cx="1733885" cy="685689"/>
          </a:xfrm>
          <a:prstGeom prst="rect">
            <a:avLst/>
          </a:prstGeom>
        </p:spPr>
      </p:pic>
      <p:pic>
        <p:nvPicPr>
          <p:cNvPr id="17" name="Imag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2955" y="-2676"/>
            <a:ext cx="3905071" cy="1278023"/>
          </a:xfrm>
          <a:prstGeom prst="rect">
            <a:avLst/>
          </a:prstGeom>
        </p:spPr>
      </p:pic>
    </p:spTree>
    <p:extLst>
      <p:ext uri="{BB962C8B-B14F-4D97-AF65-F5344CB8AC3E}">
        <p14:creationId xmlns:p14="http://schemas.microsoft.com/office/powerpoint/2010/main" val="2028781991"/>
      </p:ext>
    </p:extLst>
  </p:cSld>
  <p:clrMap bg1="lt1" tx1="dk1" bg2="lt2" tx2="dk2" accent1="accent1" accent2="accent2" accent3="accent3" accent4="accent4" accent5="accent5" accent6="accent6" hlink="hlink" folHlink="folHlink"/>
  <p:sldLayoutIdLst>
    <p:sldLayoutId id="2147483784" r:id="rId1"/>
    <p:sldLayoutId id="2147483783" r:id="rId2"/>
    <p:sldLayoutId id="2147483799" r:id="rId3"/>
    <p:sldLayoutId id="2147483800" r:id="rId4"/>
    <p:sldLayoutId id="2147483785" r:id="rId5"/>
    <p:sldLayoutId id="2147483801" r:id="rId6"/>
    <p:sldLayoutId id="2147483787" r:id="rId7"/>
    <p:sldLayoutId id="2147483786" r:id="rId8"/>
    <p:sldLayoutId id="2147483802" r:id="rId9"/>
    <p:sldLayoutId id="2147483803" r:id="rId10"/>
  </p:sldLayoutIdLst>
  <p:hf hdr="0" dt="0"/>
  <p:txStyles>
    <p:titleStyle>
      <a:lvl1pPr algn="l" defTabSz="457200" rtl="0" eaLnBrk="1" fontAlgn="base" hangingPunct="1">
        <a:spcBef>
          <a:spcPct val="0"/>
        </a:spcBef>
        <a:spcAft>
          <a:spcPct val="0"/>
        </a:spcAft>
        <a:defRPr sz="3200" b="1" kern="1200">
          <a:solidFill>
            <a:srgbClr val="F08B27"/>
          </a:solidFill>
          <a:latin typeface="Century Gothic" charset="0"/>
          <a:ea typeface="Century Gothic" charset="0"/>
          <a:cs typeface="Century Gothic" charset="0"/>
        </a:defRPr>
      </a:lvl1pPr>
      <a:lvl2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2pPr>
      <a:lvl3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3pPr>
      <a:lvl4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4pPr>
      <a:lvl5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5pPr>
      <a:lvl6pPr marL="457200" algn="ctr" defTabSz="457200" rtl="0" eaLnBrk="1" fontAlgn="base" hangingPunct="1">
        <a:spcBef>
          <a:spcPct val="0"/>
        </a:spcBef>
        <a:spcAft>
          <a:spcPct val="0"/>
        </a:spcAft>
        <a:defRPr sz="9600">
          <a:solidFill>
            <a:srgbClr val="FFFFFF"/>
          </a:solidFill>
          <a:latin typeface="DIN-LightAlternate" charset="0"/>
          <a:ea typeface="ＭＳ Ｐゴシック" charset="0"/>
        </a:defRPr>
      </a:lvl6pPr>
      <a:lvl7pPr marL="914400" algn="ctr" defTabSz="457200" rtl="0" eaLnBrk="1" fontAlgn="base" hangingPunct="1">
        <a:spcBef>
          <a:spcPct val="0"/>
        </a:spcBef>
        <a:spcAft>
          <a:spcPct val="0"/>
        </a:spcAft>
        <a:defRPr sz="9600">
          <a:solidFill>
            <a:srgbClr val="FFFFFF"/>
          </a:solidFill>
          <a:latin typeface="DIN-LightAlternate" charset="0"/>
          <a:ea typeface="ＭＳ Ｐゴシック" charset="0"/>
        </a:defRPr>
      </a:lvl7pPr>
      <a:lvl8pPr marL="1371600" algn="ctr" defTabSz="457200" rtl="0" eaLnBrk="1" fontAlgn="base" hangingPunct="1">
        <a:spcBef>
          <a:spcPct val="0"/>
        </a:spcBef>
        <a:spcAft>
          <a:spcPct val="0"/>
        </a:spcAft>
        <a:defRPr sz="9600">
          <a:solidFill>
            <a:srgbClr val="FFFFFF"/>
          </a:solidFill>
          <a:latin typeface="DIN-LightAlternate" charset="0"/>
          <a:ea typeface="ＭＳ Ｐゴシック" charset="0"/>
        </a:defRPr>
      </a:lvl8pPr>
      <a:lvl9pPr marL="1828800" algn="ctr" defTabSz="457200" rtl="0" eaLnBrk="1" fontAlgn="base" hangingPunct="1">
        <a:spcBef>
          <a:spcPct val="0"/>
        </a:spcBef>
        <a:spcAft>
          <a:spcPct val="0"/>
        </a:spcAft>
        <a:defRPr sz="9600">
          <a:solidFill>
            <a:srgbClr val="FFFFFF"/>
          </a:solidFill>
          <a:latin typeface="DIN-LightAlternate" charset="0"/>
          <a:ea typeface="ＭＳ Ｐゴシック" charset="0"/>
        </a:defRPr>
      </a:lvl9pPr>
    </p:titleStyle>
    <p:bodyStyle>
      <a:lvl1pPr marL="271463" indent="-263525" algn="l" defTabSz="457200" rtl="0" eaLnBrk="1" fontAlgn="base" hangingPunct="1">
        <a:spcBef>
          <a:spcPct val="20000"/>
        </a:spcBef>
        <a:spcAft>
          <a:spcPct val="0"/>
        </a:spcAft>
        <a:buSzPct val="80000"/>
        <a:buFontTx/>
        <a:buBlip>
          <a:blip r:embed="rId14"/>
        </a:buBlip>
        <a:tabLst/>
        <a:defRPr sz="2000" b="1" i="0" kern="1200" baseline="0">
          <a:solidFill>
            <a:srgbClr val="878375"/>
          </a:solidFill>
          <a:latin typeface="Arial" charset="0"/>
          <a:ea typeface="Arial" charset="0"/>
          <a:cs typeface="Arial" charset="0"/>
        </a:defRPr>
      </a:lvl1pPr>
      <a:lvl2pPr marL="7938" indent="0" algn="l" defTabSz="457200" rtl="0" eaLnBrk="1" fontAlgn="base" hangingPunct="1">
        <a:spcBef>
          <a:spcPct val="20000"/>
        </a:spcBef>
        <a:spcAft>
          <a:spcPct val="0"/>
        </a:spcAft>
        <a:buFont typeface="Arial" charset="0"/>
        <a:buNone/>
        <a:tabLst/>
        <a:defRPr sz="2000" b="1" i="0" kern="1200">
          <a:solidFill>
            <a:srgbClr val="878375"/>
          </a:solidFill>
          <a:latin typeface="Arial" charset="0"/>
          <a:ea typeface="Arial" charset="0"/>
          <a:cs typeface="Arial" charset="0"/>
        </a:defRPr>
      </a:lvl2pPr>
      <a:lvl3pPr marL="534988" indent="-223838" algn="l" defTabSz="457200" rtl="0" eaLnBrk="1" fontAlgn="base" hangingPunct="1">
        <a:spcBef>
          <a:spcPct val="20000"/>
        </a:spcBef>
        <a:spcAft>
          <a:spcPct val="0"/>
        </a:spcAft>
        <a:buFont typeface="AppleSymbols" charset="0"/>
        <a:buChar char="⎼"/>
        <a:tabLst/>
        <a:defRPr sz="1600" b="0" i="0" kern="1200">
          <a:solidFill>
            <a:schemeClr val="tx1"/>
          </a:solidFill>
          <a:latin typeface="Arial" charset="0"/>
          <a:ea typeface="Arial" charset="0"/>
          <a:cs typeface="Arial" charset="0"/>
        </a:defRPr>
      </a:lvl3pPr>
      <a:lvl4pPr marL="582612" indent="0" algn="l" defTabSz="457200" rtl="0" eaLnBrk="1" fontAlgn="base" hangingPunct="1">
        <a:spcBef>
          <a:spcPct val="20000"/>
        </a:spcBef>
        <a:spcAft>
          <a:spcPct val="0"/>
        </a:spcAft>
        <a:buClr>
          <a:srgbClr val="F08B27"/>
        </a:buClr>
        <a:buFont typeface="Helvetica" charset="0"/>
        <a:buNone/>
        <a:tabLst/>
        <a:defRPr sz="1200" b="1" i="0" kern="1200">
          <a:solidFill>
            <a:schemeClr val="tx1"/>
          </a:solidFill>
          <a:latin typeface="Arial" charset="0"/>
          <a:ea typeface="Arial" charset="0"/>
          <a:cs typeface="Arial" charset="0"/>
        </a:defRPr>
      </a:lvl4pPr>
      <a:lvl5pPr marL="717550" indent="-134938" algn="l" defTabSz="457200" rtl="0" eaLnBrk="1" fontAlgn="base" hangingPunct="1">
        <a:spcBef>
          <a:spcPct val="20000"/>
        </a:spcBef>
        <a:spcAft>
          <a:spcPct val="0"/>
        </a:spcAft>
        <a:buClr>
          <a:srgbClr val="96BD0D"/>
        </a:buClr>
        <a:buFont typeface="Helvetica" charset="0"/>
        <a:buChar char="●"/>
        <a:tabLst/>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W8iIdDEZd64"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urbactforms.wufoo.com/forms/urbact-good-practice-call-application-for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1.png"/><Relationship Id="rId3" Type="http://schemas.openxmlformats.org/officeDocument/2006/relationships/tags" Target="../tags/tag3.xml"/><Relationship Id="rId21" Type="http://schemas.openxmlformats.org/officeDocument/2006/relationships/image" Target="../media/image24.e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0.png"/><Relationship Id="rId2" Type="http://schemas.openxmlformats.org/officeDocument/2006/relationships/tags" Target="../tags/tag2.xml"/><Relationship Id="rId16" Type="http://schemas.openxmlformats.org/officeDocument/2006/relationships/notesSlide" Target="../notesSlides/notesSlide16.xml"/><Relationship Id="rId20" Type="http://schemas.openxmlformats.org/officeDocument/2006/relationships/image" Target="../media/image2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5.xml"/><Relationship Id="rId10" Type="http://schemas.openxmlformats.org/officeDocument/2006/relationships/tags" Target="../tags/tag10.xml"/><Relationship Id="rId19" Type="http://schemas.openxmlformats.org/officeDocument/2006/relationships/image" Target="../media/image2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urbact.eu/sites/default/files/good_practice_call_final.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urbact.eu/cities-and-good-practice-lessons-urbact-transfer-pilots" TargetMode="External"/><Relationship Id="rId4" Type="http://schemas.openxmlformats.org/officeDocument/2006/relationships/hyperlink" Target="http://www.urbact.hu/node/25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urbact.e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hyperlink" Target="http://urbact.eu/sites/default/files/urbactgoodpracticecall-infog-_final_cmjn.pdf"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952" y="5686736"/>
            <a:ext cx="1648047" cy="110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5" y="5781950"/>
            <a:ext cx="1016056" cy="1016056"/>
          </a:xfrm>
          <a:prstGeom prst="rect">
            <a:avLst/>
          </a:prstGeom>
        </p:spPr>
      </p:pic>
    </p:spTree>
    <p:extLst>
      <p:ext uri="{BB962C8B-B14F-4D97-AF65-F5344CB8AC3E}">
        <p14:creationId xmlns:p14="http://schemas.microsoft.com/office/powerpoint/2010/main" val="11962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a:xfrm>
            <a:off x="8620485" y="6361910"/>
            <a:ext cx="368128" cy="364195"/>
          </a:xfrm>
        </p:spPr>
        <p:txBody>
          <a:bodyPr/>
          <a:lstStyle/>
          <a:p>
            <a:fld id="{9D7EC0D4-C4D4-784B-B144-181491B88AD4}" type="slidenum">
              <a:rPr lang="fr-FR" smtClean="0"/>
              <a:pPr/>
              <a:t>10</a:t>
            </a:fld>
            <a:endParaRPr lang="fr-FR" dirty="0"/>
          </a:p>
        </p:txBody>
      </p:sp>
      <p:sp>
        <p:nvSpPr>
          <p:cNvPr id="6" name="Espace réservé du texte 5"/>
          <p:cNvSpPr>
            <a:spLocks noGrp="1"/>
          </p:cNvSpPr>
          <p:nvPr>
            <p:ph type="body" sz="quarter" idx="13"/>
          </p:nvPr>
        </p:nvSpPr>
        <p:spPr>
          <a:xfrm>
            <a:off x="780960" y="2345783"/>
            <a:ext cx="4072980" cy="3475897"/>
          </a:xfrm>
        </p:spPr>
        <p:txBody>
          <a:bodyPr>
            <a:normAutofit fontScale="92500"/>
          </a:bodyPr>
          <a:lstStyle/>
          <a:p>
            <a:pPr marL="7938" indent="0">
              <a:buNone/>
            </a:pPr>
            <a:endParaRPr lang="en-US" b="0" dirty="0">
              <a:latin typeface="Century Gothic" panose="020B0502020202020204" pitchFamily="34" charset="0"/>
            </a:endParaRPr>
          </a:p>
          <a:p>
            <a:pPr>
              <a:spcAft>
                <a:spcPts val="600"/>
              </a:spcAft>
            </a:pPr>
            <a:r>
              <a:rPr lang="hu-HU" sz="2600" smtClean="0">
                <a:solidFill>
                  <a:srgbClr val="35B3B8"/>
                </a:solidFill>
                <a:latin typeface="Century Gothic" panose="020B0502020202020204" pitchFamily="34" charset="0"/>
              </a:rPr>
              <a:t>Étrend a zöld bolygóért</a:t>
            </a:r>
            <a:endParaRPr lang="en-US" sz="2600" dirty="0" smtClean="0">
              <a:solidFill>
                <a:srgbClr val="35B3B8"/>
              </a:solidFill>
              <a:latin typeface="Century Gothic" panose="020B0502020202020204" pitchFamily="34" charset="0"/>
            </a:endParaRPr>
          </a:p>
          <a:p>
            <a:pPr lvl="2">
              <a:spcBef>
                <a:spcPts val="600"/>
              </a:spcBef>
              <a:buFont typeface="Arial" panose="020B0604020202020204" pitchFamily="34" charset="0"/>
              <a:buChar char="•"/>
            </a:pPr>
            <a:endParaRPr lang="en-US" dirty="0" smtClean="0">
              <a:latin typeface="Century Gothic" panose="020B0502020202020204" pitchFamily="34" charset="0"/>
            </a:endParaRPr>
          </a:p>
          <a:p>
            <a:pPr lvl="2">
              <a:spcBef>
                <a:spcPts val="600"/>
              </a:spcBef>
              <a:buFont typeface="Arial" panose="020B0604020202020204" pitchFamily="34" charset="0"/>
              <a:buChar char="•"/>
            </a:pPr>
            <a:r>
              <a:rPr lang="en-US" b="1" smtClean="0">
                <a:latin typeface="Century Gothic" panose="020B0502020202020204" pitchFamily="34" charset="0"/>
              </a:rPr>
              <a:t>S</a:t>
            </a:r>
            <a:r>
              <a:rPr lang="hu-HU" b="1" smtClean="0">
                <a:latin typeface="Century Gothic" panose="020B0502020202020204" pitchFamily="34" charset="0"/>
              </a:rPr>
              <a:t>ö</a:t>
            </a:r>
            <a:r>
              <a:rPr lang="en-US" b="1" smtClean="0">
                <a:latin typeface="Century Gothic" panose="020B0502020202020204" pitchFamily="34" charset="0"/>
              </a:rPr>
              <a:t>dertälje </a:t>
            </a:r>
            <a:r>
              <a:rPr lang="hu-HU" b="1" smtClean="0">
                <a:latin typeface="Century Gothic" panose="020B0502020202020204" pitchFamily="34" charset="0"/>
              </a:rPr>
              <a:t>példája</a:t>
            </a:r>
            <a:r>
              <a:rPr lang="en-US" b="1" smtClean="0">
                <a:latin typeface="Century Gothic" panose="020B0502020202020204" pitchFamily="34" charset="0"/>
              </a:rPr>
              <a:t>: </a:t>
            </a:r>
            <a:r>
              <a:rPr lang="hu-HU" smtClean="0">
                <a:latin typeface="Century Gothic" panose="020B0502020202020204" pitchFamily="34" charset="0"/>
              </a:rPr>
              <a:t>helyi </a:t>
            </a:r>
            <a:r>
              <a:rPr lang="en-US" smtClean="0">
                <a:latin typeface="Century Gothic" panose="020B0502020202020204" pitchFamily="34" charset="0"/>
              </a:rPr>
              <a:t>étrend </a:t>
            </a:r>
            <a:r>
              <a:rPr lang="en-US">
                <a:latin typeface="Century Gothic" panose="020B0502020202020204" pitchFamily="34" charset="0"/>
              </a:rPr>
              <a:t>politika </a:t>
            </a:r>
            <a:r>
              <a:rPr lang="hu-HU" smtClean="0">
                <a:latin typeface="Century Gothic" panose="020B0502020202020204" pitchFamily="34" charset="0"/>
              </a:rPr>
              <a:t>a </a:t>
            </a:r>
            <a:r>
              <a:rPr lang="en-US" smtClean="0">
                <a:latin typeface="Century Gothic" panose="020B0502020202020204" pitchFamily="34" charset="0"/>
              </a:rPr>
              <a:t>közétkeztetésben </a:t>
            </a:r>
            <a:r>
              <a:rPr lang="en-US">
                <a:latin typeface="Century Gothic" panose="020B0502020202020204" pitchFamily="34" charset="0"/>
              </a:rPr>
              <a:t>- helyben termelt élelmiszer (57% </a:t>
            </a:r>
            <a:r>
              <a:rPr lang="en-US" smtClean="0">
                <a:latin typeface="Century Gothic" panose="020B0502020202020204" pitchFamily="34" charset="0"/>
              </a:rPr>
              <a:t>organikus)</a:t>
            </a:r>
            <a:endParaRPr lang="hu-HU" smtClean="0">
              <a:latin typeface="Century Gothic" panose="020B0502020202020204" pitchFamily="34" charset="0"/>
            </a:endParaRPr>
          </a:p>
          <a:p>
            <a:pPr marL="311150" lvl="2" indent="0">
              <a:spcBef>
                <a:spcPts val="600"/>
              </a:spcBef>
              <a:buNone/>
            </a:pPr>
            <a:endParaRPr lang="en-US" smtClean="0">
              <a:latin typeface="Century Gothic" panose="020B0502020202020204" pitchFamily="34" charset="0"/>
            </a:endParaRPr>
          </a:p>
          <a:p>
            <a:pPr lvl="2">
              <a:spcBef>
                <a:spcPts val="600"/>
              </a:spcBef>
              <a:buFont typeface="Arial" panose="020B0604020202020204" pitchFamily="34" charset="0"/>
              <a:buChar char="•"/>
            </a:pPr>
            <a:r>
              <a:rPr lang="en-US" smtClean="0">
                <a:latin typeface="Century Gothic" panose="020B0502020202020204" pitchFamily="34" charset="0"/>
              </a:rPr>
              <a:t>Mollet del Vallès </a:t>
            </a:r>
            <a:r>
              <a:rPr lang="hu-HU" smtClean="0">
                <a:latin typeface="Century Gothic" panose="020B0502020202020204" pitchFamily="34" charset="0"/>
              </a:rPr>
              <a:t>átvette a kidolgozott helyi étrend szakpolitikát </a:t>
            </a:r>
            <a:r>
              <a:rPr lang="en-US" smtClean="0">
                <a:latin typeface="Century Gothic" panose="020B0502020202020204" pitchFamily="34" charset="0"/>
              </a:rPr>
              <a:t> </a:t>
            </a:r>
          </a:p>
          <a:p>
            <a:pPr marL="311150" lvl="2" indent="0">
              <a:spcBef>
                <a:spcPts val="600"/>
              </a:spcBef>
              <a:buNone/>
            </a:pPr>
            <a:endParaRPr lang="en-US" dirty="0" smtClean="0">
              <a:latin typeface="Century Gothic" panose="020B0502020202020204" pitchFamily="34" charset="0"/>
            </a:endParaRPr>
          </a:p>
          <a:p>
            <a:pPr lvl="2">
              <a:spcBef>
                <a:spcPts val="600"/>
              </a:spcBef>
              <a:buFont typeface="Arial" panose="020B0604020202020204" pitchFamily="34" charset="0"/>
              <a:buChar char="•"/>
            </a:pPr>
            <a:r>
              <a:rPr lang="hu-HU" b="1" smtClean="0">
                <a:solidFill>
                  <a:srgbClr val="35B3B8"/>
                </a:solidFill>
                <a:latin typeface="Century Gothic" panose="020B0502020202020204" pitchFamily="34" charset="0"/>
              </a:rPr>
              <a:t>Videó itt: </a:t>
            </a:r>
            <a:r>
              <a:rPr lang="hu-HU" smtClean="0">
                <a:solidFill>
                  <a:schemeClr val="tx1">
                    <a:lumMod val="75000"/>
                    <a:lumOff val="25000"/>
                  </a:schemeClr>
                </a:solidFill>
                <a:hlinkClick r:id="rId3"/>
              </a:rPr>
              <a:t>https</a:t>
            </a:r>
            <a:r>
              <a:rPr lang="hu-HU">
                <a:solidFill>
                  <a:schemeClr val="tx1">
                    <a:lumMod val="75000"/>
                    <a:lumOff val="25000"/>
                  </a:schemeClr>
                </a:solidFill>
                <a:hlinkClick r:id="rId3"/>
              </a:rPr>
              <a:t>://</a:t>
            </a:r>
            <a:r>
              <a:rPr lang="hu-HU" smtClean="0">
                <a:solidFill>
                  <a:schemeClr val="tx1">
                    <a:lumMod val="75000"/>
                    <a:lumOff val="25000"/>
                  </a:schemeClr>
                </a:solidFill>
                <a:hlinkClick r:id="rId3"/>
              </a:rPr>
              <a:t>youtu.be/W8iIdDEZd64</a:t>
            </a:r>
            <a:endParaRPr lang="hu-HU" smtClean="0">
              <a:solidFill>
                <a:schemeClr val="tx1">
                  <a:lumMod val="75000"/>
                  <a:lumOff val="25000"/>
                </a:schemeClr>
              </a:solidFill>
            </a:endParaRPr>
          </a:p>
          <a:p>
            <a:pPr marL="311150" lvl="2" indent="0">
              <a:spcBef>
                <a:spcPts val="600"/>
              </a:spcBef>
              <a:buNone/>
            </a:pPr>
            <a:endParaRPr lang="en-US" b="1" dirty="0" smtClean="0">
              <a:solidFill>
                <a:srgbClr val="35B3B8"/>
              </a:solidFill>
              <a:latin typeface="Century Gothic" panose="020B0502020202020204" pitchFamily="34" charset="0"/>
            </a:endParaRPr>
          </a:p>
        </p:txBody>
      </p:sp>
      <p:sp>
        <p:nvSpPr>
          <p:cNvPr id="7" name="Titre 6"/>
          <p:cNvSpPr>
            <a:spLocks noGrp="1"/>
          </p:cNvSpPr>
          <p:nvPr>
            <p:ph type="title"/>
          </p:nvPr>
        </p:nvSpPr>
        <p:spPr>
          <a:xfrm>
            <a:off x="434340" y="1362090"/>
            <a:ext cx="7943944" cy="861774"/>
          </a:xfrm>
        </p:spPr>
        <p:txBody>
          <a:bodyPr/>
          <a:lstStyle/>
          <a:p>
            <a:r>
              <a:rPr lang="hu-HU" sz="2800" smtClean="0">
                <a:solidFill>
                  <a:srgbClr val="C4007B"/>
                </a:solidFill>
                <a:latin typeface="Century Gothic" panose="020B0502020202020204" pitchFamily="34" charset="0"/>
              </a:rPr>
              <a:t>Példa jó gyakorlatra</a:t>
            </a:r>
            <a:r>
              <a:rPr lang="en-US" sz="2800" smtClean="0">
                <a:solidFill>
                  <a:srgbClr val="C4007B"/>
                </a:solidFill>
                <a:latin typeface="Century Gothic" panose="020B0502020202020204" pitchFamily="34" charset="0"/>
              </a:rPr>
              <a:t/>
            </a:r>
            <a:br>
              <a:rPr lang="en-US" sz="2800" smtClean="0">
                <a:solidFill>
                  <a:srgbClr val="C4007B"/>
                </a:solidFill>
                <a:latin typeface="Century Gothic" panose="020B0502020202020204" pitchFamily="34" charset="0"/>
              </a:rPr>
            </a:br>
            <a:r>
              <a:rPr lang="hu-HU" sz="2800" b="0" smtClean="0">
                <a:solidFill>
                  <a:srgbClr val="C4007B"/>
                </a:solidFill>
                <a:latin typeface="Century Gothic" panose="020B0502020202020204" pitchFamily="34" charset="0"/>
              </a:rPr>
              <a:t>U</a:t>
            </a:r>
            <a:r>
              <a:rPr lang="en-US" sz="2800" b="0" smtClean="0">
                <a:solidFill>
                  <a:srgbClr val="C4007B"/>
                </a:solidFill>
                <a:latin typeface="Century Gothic" panose="020B0502020202020204" pitchFamily="34" charset="0"/>
              </a:rPr>
              <a:t>RBACT </a:t>
            </a:r>
            <a:r>
              <a:rPr lang="hu-HU" sz="2800" b="0" smtClean="0">
                <a:solidFill>
                  <a:srgbClr val="C4007B"/>
                </a:solidFill>
                <a:latin typeface="Century Gothic" panose="020B0502020202020204" pitchFamily="34" charset="0"/>
              </a:rPr>
              <a:t>p</a:t>
            </a:r>
            <a:r>
              <a:rPr lang="en-US" sz="2800" b="0" smtClean="0">
                <a:solidFill>
                  <a:srgbClr val="C4007B"/>
                </a:solidFill>
                <a:latin typeface="Century Gothic" panose="020B0502020202020204" pitchFamily="34" charset="0"/>
              </a:rPr>
              <a:t>ilot </a:t>
            </a:r>
            <a:r>
              <a:rPr lang="hu-HU" sz="2800" b="0" smtClean="0">
                <a:solidFill>
                  <a:srgbClr val="C4007B"/>
                </a:solidFill>
                <a:latin typeface="Century Gothic" panose="020B0502020202020204" pitchFamily="34" charset="0"/>
              </a:rPr>
              <a:t>projekt</a:t>
            </a:r>
            <a:r>
              <a:rPr lang="en-US" sz="2800" b="0" smtClean="0">
                <a:solidFill>
                  <a:srgbClr val="C4007B"/>
                </a:solidFill>
                <a:latin typeface="Century Gothic" panose="020B0502020202020204" pitchFamily="34" charset="0"/>
              </a:rPr>
              <a:t>:</a:t>
            </a:r>
            <a:endParaRPr lang="en-US" sz="2800" b="0" dirty="0">
              <a:solidFill>
                <a:srgbClr val="C4007B"/>
              </a:solidFill>
              <a:latin typeface="Century Gothic" panose="020B0502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857" y="2560320"/>
            <a:ext cx="2962299" cy="31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65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11</a:t>
            </a:fld>
            <a:endParaRPr lang="fr-FR" dirty="0"/>
          </a:p>
        </p:txBody>
      </p:sp>
      <p:sp>
        <p:nvSpPr>
          <p:cNvPr id="6" name="Espace réservé du texte 5"/>
          <p:cNvSpPr>
            <a:spLocks noGrp="1"/>
          </p:cNvSpPr>
          <p:nvPr>
            <p:ph type="body" sz="quarter" idx="13"/>
          </p:nvPr>
        </p:nvSpPr>
        <p:spPr>
          <a:xfrm>
            <a:off x="869543" y="2662985"/>
            <a:ext cx="6579959" cy="3186677"/>
          </a:xfrm>
        </p:spPr>
        <p:txBody>
          <a:bodyPr/>
          <a:lstStyle/>
          <a:p>
            <a:r>
              <a:rPr lang="hu-HU" b="0" smtClean="0">
                <a:latin typeface="Century Gothic" panose="020B0502020202020204" pitchFamily="34" charset="0"/>
              </a:rPr>
              <a:t>Városok</a:t>
            </a:r>
            <a:endParaRPr lang="en-US" b="0" dirty="0">
              <a:latin typeface="Century Gothic" panose="020B0502020202020204" pitchFamily="34" charset="0"/>
            </a:endParaRPr>
          </a:p>
          <a:p>
            <a:r>
              <a:rPr lang="hu-HU" b="0" smtClean="0">
                <a:latin typeface="Century Gothic" panose="020B0502020202020204" pitchFamily="34" charset="0"/>
              </a:rPr>
              <a:t>Kerületek</a:t>
            </a:r>
            <a:endParaRPr lang="en-US" b="0" dirty="0">
              <a:latin typeface="Century Gothic" panose="020B0502020202020204" pitchFamily="34" charset="0"/>
            </a:endParaRPr>
          </a:p>
          <a:p>
            <a:r>
              <a:rPr lang="hu-HU" b="0" smtClean="0">
                <a:latin typeface="Century Gothic" panose="020B0502020202020204" pitchFamily="34" charset="0"/>
              </a:rPr>
              <a:t>Városi agglomerációk</a:t>
            </a:r>
            <a:endParaRPr lang="en-US" b="0" dirty="0">
              <a:latin typeface="Century Gothic" panose="020B0502020202020204" pitchFamily="34" charset="0"/>
            </a:endParaRPr>
          </a:p>
          <a:p>
            <a:r>
              <a:rPr lang="hu-HU" b="0" smtClean="0">
                <a:solidFill>
                  <a:srgbClr val="35B3B8"/>
                </a:solidFill>
                <a:latin typeface="Century Gothic" panose="020B0502020202020204" pitchFamily="34" charset="0"/>
              </a:rPr>
              <a:t>Városok által létrehozott állami vagy fél-állami  helyi intézmények</a:t>
            </a:r>
            <a:endParaRPr lang="en-US" b="0" dirty="0">
              <a:solidFill>
                <a:srgbClr val="35B3B8"/>
              </a:solidFill>
              <a:latin typeface="Century Gothic" panose="020B0502020202020204" pitchFamily="34" charset="0"/>
            </a:endParaRPr>
          </a:p>
        </p:txBody>
      </p:sp>
      <p:sp>
        <p:nvSpPr>
          <p:cNvPr id="7" name="Titre 6"/>
          <p:cNvSpPr>
            <a:spLocks noGrp="1"/>
          </p:cNvSpPr>
          <p:nvPr>
            <p:ph type="title"/>
          </p:nvPr>
        </p:nvSpPr>
        <p:spPr>
          <a:xfrm>
            <a:off x="720004" y="1807621"/>
            <a:ext cx="7704000" cy="492443"/>
          </a:xfrm>
        </p:spPr>
        <p:txBody>
          <a:bodyPr/>
          <a:lstStyle/>
          <a:p>
            <a:r>
              <a:rPr lang="hu-HU" smtClean="0">
                <a:solidFill>
                  <a:srgbClr val="C4007B"/>
                </a:solidFill>
                <a:latin typeface="Century Gothic" panose="020B0502020202020204" pitchFamily="34" charset="0"/>
              </a:rPr>
              <a:t>Ki jogosult? </a:t>
            </a:r>
            <a:endParaRPr lang="en-GB" dirty="0">
              <a:latin typeface="Century Gothic" panose="020B0502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027" y="1636383"/>
            <a:ext cx="1032034" cy="107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12</a:t>
            </a:fld>
            <a:endParaRPr lang="fr-FR" dirty="0"/>
          </a:p>
        </p:txBody>
      </p:sp>
      <p:sp>
        <p:nvSpPr>
          <p:cNvPr id="6" name="Espace réservé du texte 5"/>
          <p:cNvSpPr>
            <a:spLocks noGrp="1"/>
          </p:cNvSpPr>
          <p:nvPr>
            <p:ph type="body" sz="quarter" idx="13"/>
          </p:nvPr>
        </p:nvSpPr>
        <p:spPr>
          <a:xfrm>
            <a:off x="651419" y="2300063"/>
            <a:ext cx="7999545" cy="3681637"/>
          </a:xfrm>
        </p:spPr>
        <p:txBody>
          <a:bodyPr>
            <a:normAutofit fontScale="70000" lnSpcReduction="20000"/>
          </a:bodyPr>
          <a:lstStyle/>
          <a:p>
            <a:pPr marL="7938" indent="0" algn="ctr">
              <a:buNone/>
            </a:pPr>
            <a:endParaRPr lang="en-US" sz="2300" b="0" u="sng" dirty="0" smtClean="0">
              <a:solidFill>
                <a:srgbClr val="AF1E75"/>
              </a:solidFill>
              <a:latin typeface="Century Gothic" panose="020B0502020202020204" pitchFamily="34" charset="0"/>
            </a:endParaRPr>
          </a:p>
          <a:p>
            <a:r>
              <a:rPr lang="en-US" sz="2600" b="0">
                <a:latin typeface="Century Gothic" panose="020B0502020202020204" pitchFamily="34" charset="0"/>
              </a:rPr>
              <a:t>kommunikációs és </a:t>
            </a:r>
            <a:r>
              <a:rPr lang="en-US" sz="2600" b="0" smtClean="0">
                <a:latin typeface="Century Gothic" panose="020B0502020202020204" pitchFamily="34" charset="0"/>
              </a:rPr>
              <a:t>promóciós</a:t>
            </a:r>
            <a:r>
              <a:rPr lang="hu-HU" sz="2600" b="0" smtClean="0">
                <a:latin typeface="Century Gothic" panose="020B0502020202020204" pitchFamily="34" charset="0"/>
              </a:rPr>
              <a:t> népszerűsítő kampányok</a:t>
            </a:r>
          </a:p>
          <a:p>
            <a:endParaRPr lang="en-US" sz="2600" b="0" dirty="0">
              <a:latin typeface="Century Gothic" panose="020B0502020202020204" pitchFamily="34" charset="0"/>
            </a:endParaRPr>
          </a:p>
          <a:p>
            <a:r>
              <a:rPr lang="en-US" sz="2600" b="0">
                <a:latin typeface="Century Gothic" panose="020B0502020202020204" pitchFamily="34" charset="0"/>
              </a:rPr>
              <a:t>Jó Gyakorlat </a:t>
            </a:r>
            <a:r>
              <a:rPr lang="en-US" sz="2600" b="0" smtClean="0">
                <a:latin typeface="Century Gothic" panose="020B0502020202020204" pitchFamily="34" charset="0"/>
              </a:rPr>
              <a:t>Városfesztivál</a:t>
            </a:r>
            <a:r>
              <a:rPr lang="hu-HU" sz="2600" b="0" smtClean="0">
                <a:latin typeface="Century Gothic" panose="020B0502020202020204" pitchFamily="34" charset="0"/>
              </a:rPr>
              <a:t> </a:t>
            </a:r>
            <a:r>
              <a:rPr lang="en-US" sz="2600" b="0" smtClean="0">
                <a:latin typeface="Century Gothic" panose="020B0502020202020204" pitchFamily="34" charset="0"/>
              </a:rPr>
              <a:t>2017 szeptemberében</a:t>
            </a:r>
            <a:r>
              <a:rPr lang="hu-HU" sz="2600" b="0" smtClean="0">
                <a:latin typeface="Century Gothic" panose="020B0502020202020204" pitchFamily="34" charset="0"/>
              </a:rPr>
              <a:t> (good practice városok, EU városüggyel foglalkozó képviselői…)</a:t>
            </a:r>
          </a:p>
          <a:p>
            <a:pPr marL="7938" indent="0">
              <a:buNone/>
            </a:pPr>
            <a:endParaRPr lang="en-US" sz="2600" b="0" dirty="0">
              <a:latin typeface="Century Gothic" panose="020B0502020202020204" pitchFamily="34" charset="0"/>
            </a:endParaRPr>
          </a:p>
          <a:p>
            <a:r>
              <a:rPr lang="hu-HU" sz="2600" b="0" smtClean="0">
                <a:latin typeface="Century Gothic" panose="020B0502020202020204" pitchFamily="34" charset="0"/>
              </a:rPr>
              <a:t>Az integrált városfejlesztés szószólójaként az EU Urban Agendához való hozzájárulás </a:t>
            </a:r>
          </a:p>
          <a:p>
            <a:pPr marL="7938" indent="0">
              <a:buNone/>
            </a:pPr>
            <a:endParaRPr lang="en-US" sz="2600" b="0" dirty="0">
              <a:latin typeface="Century Gothic" panose="020B0502020202020204" pitchFamily="34" charset="0"/>
            </a:endParaRPr>
          </a:p>
          <a:p>
            <a:r>
              <a:rPr lang="hu-HU" sz="2600" b="0" smtClean="0">
                <a:latin typeface="Century Gothic" panose="020B0502020202020204" pitchFamily="34" charset="0"/>
              </a:rPr>
              <a:t>Növekvő ismertség a kommunikációs csatornákon keresztül</a:t>
            </a:r>
            <a:endParaRPr lang="en-US" sz="2600" b="0" dirty="0" smtClean="0">
              <a:latin typeface="Century Gothic" panose="020B0502020202020204" pitchFamily="34" charset="0"/>
            </a:endParaRPr>
          </a:p>
          <a:p>
            <a:pPr marL="7938" indent="0">
              <a:buNone/>
            </a:pPr>
            <a:endParaRPr lang="en-US" sz="2600" b="0" dirty="0">
              <a:latin typeface="Century Gothic" panose="020B0502020202020204" pitchFamily="34" charset="0"/>
            </a:endParaRPr>
          </a:p>
          <a:p>
            <a:r>
              <a:rPr lang="hu-HU" sz="2600" b="0" smtClean="0">
                <a:solidFill>
                  <a:schemeClr val="tx1">
                    <a:lumMod val="75000"/>
                    <a:lumOff val="25000"/>
                  </a:schemeClr>
                </a:solidFill>
                <a:latin typeface="Century Gothic" panose="020B0502020202020204" pitchFamily="34" charset="0"/>
              </a:rPr>
              <a:t>A jó gyakorlat módszer további </a:t>
            </a:r>
            <a:r>
              <a:rPr lang="hu-HU" sz="2600" b="0" smtClean="0">
                <a:solidFill>
                  <a:srgbClr val="FF0000"/>
                </a:solidFill>
                <a:latin typeface="Century Gothic" panose="020B0502020202020204" pitchFamily="34" charset="0"/>
              </a:rPr>
              <a:t>finomítása</a:t>
            </a:r>
            <a:r>
              <a:rPr lang="hu-HU" sz="2600" b="0" smtClean="0">
                <a:solidFill>
                  <a:schemeClr val="tx1">
                    <a:lumMod val="75000"/>
                    <a:lumOff val="25000"/>
                  </a:schemeClr>
                </a:solidFill>
                <a:latin typeface="Century Gothic" panose="020B0502020202020204" pitchFamily="34" charset="0"/>
              </a:rPr>
              <a:t>, erősítése az </a:t>
            </a:r>
            <a:r>
              <a:rPr lang="hu-HU" sz="2600" b="0" smtClean="0">
                <a:solidFill>
                  <a:srgbClr val="FF0000"/>
                </a:solidFill>
                <a:latin typeface="Century Gothic" panose="020B0502020202020204" pitchFamily="34" charset="0"/>
              </a:rPr>
              <a:t>URBACT Transzfer városhálózatokon keresztül</a:t>
            </a:r>
            <a:endParaRPr lang="en-US" sz="2600" b="0" dirty="0">
              <a:solidFill>
                <a:srgbClr val="FF0000"/>
              </a:solidFill>
              <a:latin typeface="Century Gothic" panose="020B0502020202020204" pitchFamily="34" charset="0"/>
            </a:endParaRPr>
          </a:p>
        </p:txBody>
      </p:sp>
      <p:sp>
        <p:nvSpPr>
          <p:cNvPr id="7" name="Titre 6"/>
          <p:cNvSpPr>
            <a:spLocks noGrp="1"/>
          </p:cNvSpPr>
          <p:nvPr>
            <p:ph type="title"/>
          </p:nvPr>
        </p:nvSpPr>
        <p:spPr>
          <a:xfrm>
            <a:off x="773344" y="1379204"/>
            <a:ext cx="7704000" cy="492443"/>
          </a:xfrm>
        </p:spPr>
        <p:txBody>
          <a:bodyPr/>
          <a:lstStyle/>
          <a:p>
            <a:r>
              <a:rPr lang="hu-HU" smtClean="0">
                <a:solidFill>
                  <a:srgbClr val="C4007B"/>
                </a:solidFill>
                <a:latin typeface="Century Gothic" panose="020B0502020202020204" pitchFamily="34" charset="0"/>
              </a:rPr>
              <a:t>Miért érdemes jelentkezni?</a:t>
            </a:r>
            <a:endParaRPr lang="en-GB" dirty="0">
              <a:solidFill>
                <a:srgbClr val="C4007B"/>
              </a:solidFill>
              <a:latin typeface="Century Gothic" panose="020B050202020202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30" r="12276"/>
          <a:stretch/>
        </p:blipFill>
        <p:spPr bwMode="auto">
          <a:xfrm rot="885435">
            <a:off x="7117473" y="667585"/>
            <a:ext cx="1167245" cy="1663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995277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13</a:t>
            </a:fld>
            <a:endParaRPr lang="fr-FR" dirty="0"/>
          </a:p>
        </p:txBody>
      </p:sp>
      <p:sp>
        <p:nvSpPr>
          <p:cNvPr id="6" name="Espace réservé du texte 5"/>
          <p:cNvSpPr>
            <a:spLocks noGrp="1"/>
          </p:cNvSpPr>
          <p:nvPr>
            <p:ph type="body" sz="quarter" idx="13"/>
          </p:nvPr>
        </p:nvSpPr>
        <p:spPr>
          <a:xfrm>
            <a:off x="933360" y="2073349"/>
            <a:ext cx="7334340" cy="3915971"/>
          </a:xfrm>
        </p:spPr>
        <p:txBody>
          <a:bodyPr>
            <a:normAutofit fontScale="77500" lnSpcReduction="20000"/>
          </a:bodyPr>
          <a:lstStyle/>
          <a:p>
            <a:pPr marL="7938" indent="0">
              <a:buNone/>
            </a:pPr>
            <a:endParaRPr lang="hu-HU" b="0" smtClean="0">
              <a:solidFill>
                <a:srgbClr val="35B3B8"/>
              </a:solidFill>
              <a:latin typeface="Century Gothic" panose="020B0502020202020204" pitchFamily="34" charset="0"/>
            </a:endParaRPr>
          </a:p>
          <a:p>
            <a:pPr marL="7938" indent="0">
              <a:buNone/>
            </a:pPr>
            <a:r>
              <a:rPr lang="en-US" b="0" smtClean="0">
                <a:solidFill>
                  <a:srgbClr val="35B3B8"/>
                </a:solidFill>
                <a:latin typeface="Century Gothic" panose="020B0502020202020204" pitchFamily="34" charset="0"/>
              </a:rPr>
              <a:t>‘</a:t>
            </a:r>
            <a:r>
              <a:rPr lang="hu-HU" b="0" smtClean="0">
                <a:solidFill>
                  <a:srgbClr val="35B3B8"/>
                </a:solidFill>
                <a:latin typeface="Century Gothic" panose="020B0502020202020204" pitchFamily="34" charset="0"/>
              </a:rPr>
              <a:t>Jó gyakorlat város</a:t>
            </a:r>
            <a:r>
              <a:rPr lang="en-US" b="0" smtClean="0">
                <a:solidFill>
                  <a:srgbClr val="35B3B8"/>
                </a:solidFill>
                <a:latin typeface="Century Gothic" panose="020B0502020202020204" pitchFamily="34" charset="0"/>
              </a:rPr>
              <a:t>’ </a:t>
            </a:r>
            <a:r>
              <a:rPr lang="hu-HU" b="0" smtClean="0">
                <a:latin typeface="Century Gothic" panose="020B0502020202020204" pitchFamily="34" charset="0"/>
              </a:rPr>
              <a:t>megosztja tapasztalatát </a:t>
            </a:r>
            <a:r>
              <a:rPr lang="en-US" b="0" smtClean="0">
                <a:latin typeface="Century Gothic" panose="020B0502020202020204" pitchFamily="34" charset="0"/>
              </a:rPr>
              <a:t>&gt; </a:t>
            </a:r>
            <a:r>
              <a:rPr lang="en-US" b="0" u="sng" smtClean="0">
                <a:latin typeface="Century Gothic" panose="020B0502020202020204" pitchFamily="34" charset="0"/>
              </a:rPr>
              <a:t>‘mentor’ </a:t>
            </a:r>
            <a:r>
              <a:rPr lang="hu-HU" b="0" u="sng" smtClean="0">
                <a:latin typeface="Century Gothic" panose="020B0502020202020204" pitchFamily="34" charset="0"/>
              </a:rPr>
              <a:t>szerep</a:t>
            </a:r>
            <a:endParaRPr lang="en-US" b="0" u="sng" dirty="0" smtClean="0">
              <a:latin typeface="Century Gothic" panose="020B0502020202020204" pitchFamily="34" charset="0"/>
            </a:endParaRPr>
          </a:p>
          <a:p>
            <a:pPr marL="7938" indent="0">
              <a:buNone/>
            </a:pPr>
            <a:endParaRPr lang="en-US" b="0" dirty="0">
              <a:latin typeface="Century Gothic" panose="020B0502020202020204" pitchFamily="34" charset="0"/>
            </a:endParaRPr>
          </a:p>
          <a:p>
            <a:pPr marL="7938" indent="0">
              <a:buNone/>
            </a:pPr>
            <a:r>
              <a:rPr lang="en-US" b="0" smtClean="0">
                <a:solidFill>
                  <a:srgbClr val="96BD0D"/>
                </a:solidFill>
                <a:latin typeface="Century Gothic" panose="020B0502020202020204" pitchFamily="34" charset="0"/>
              </a:rPr>
              <a:t>‘</a:t>
            </a:r>
            <a:r>
              <a:rPr lang="hu-HU" b="0" smtClean="0">
                <a:solidFill>
                  <a:srgbClr val="96BD0D"/>
                </a:solidFill>
                <a:latin typeface="Century Gothic" panose="020B0502020202020204" pitchFamily="34" charset="0"/>
              </a:rPr>
              <a:t>Fogadó város</a:t>
            </a:r>
            <a:r>
              <a:rPr lang="en-US" b="0" smtClean="0">
                <a:solidFill>
                  <a:srgbClr val="96BD0D"/>
                </a:solidFill>
                <a:latin typeface="Century Gothic" panose="020B0502020202020204" pitchFamily="34" charset="0"/>
              </a:rPr>
              <a:t>’ </a:t>
            </a:r>
            <a:r>
              <a:rPr lang="hu-HU" b="0" u="sng" smtClean="0">
                <a:latin typeface="Century Gothic" panose="020B0502020202020204" pitchFamily="34" charset="0"/>
              </a:rPr>
              <a:t>megérti </a:t>
            </a:r>
            <a:r>
              <a:rPr lang="en-US" b="0" u="sng" smtClean="0">
                <a:latin typeface="Century Gothic" panose="020B0502020202020204" pitchFamily="34" charset="0"/>
              </a:rPr>
              <a:t>&gt;</a:t>
            </a:r>
            <a:r>
              <a:rPr lang="hu-HU" b="0" u="sng" smtClean="0">
                <a:latin typeface="Century Gothic" panose="020B0502020202020204" pitchFamily="34" charset="0"/>
              </a:rPr>
              <a:t> adaptálja </a:t>
            </a:r>
            <a:r>
              <a:rPr lang="en-US" b="0" u="sng" smtClean="0">
                <a:latin typeface="Century Gothic" panose="020B0502020202020204" pitchFamily="34" charset="0"/>
              </a:rPr>
              <a:t>&gt;</a:t>
            </a:r>
            <a:r>
              <a:rPr lang="hu-HU" b="0" u="sng" smtClean="0">
                <a:latin typeface="Century Gothic" panose="020B0502020202020204" pitchFamily="34" charset="0"/>
              </a:rPr>
              <a:t> hasznosítja</a:t>
            </a:r>
            <a:r>
              <a:rPr lang="en-US" b="0" smtClean="0">
                <a:latin typeface="Century Gothic" panose="020B0502020202020204" pitchFamily="34" charset="0"/>
              </a:rPr>
              <a:t> </a:t>
            </a:r>
            <a:r>
              <a:rPr lang="hu-HU" b="0" smtClean="0">
                <a:latin typeface="Century Gothic" panose="020B0502020202020204" pitchFamily="34" charset="0"/>
              </a:rPr>
              <a:t>a jó gyakorlatot</a:t>
            </a:r>
            <a:endParaRPr lang="en-US" b="0" dirty="0" smtClean="0">
              <a:latin typeface="Century Gothic" panose="020B0502020202020204" pitchFamily="34" charset="0"/>
            </a:endParaRPr>
          </a:p>
          <a:p>
            <a:pPr marL="7938" indent="0" algn="ctr">
              <a:buNone/>
            </a:pPr>
            <a:r>
              <a:rPr lang="en-US" sz="1600" b="0" smtClean="0">
                <a:latin typeface="Century Gothic" panose="020B0502020202020204" pitchFamily="34" charset="0"/>
              </a:rPr>
              <a:t>(</a:t>
            </a:r>
            <a:r>
              <a:rPr lang="hu-HU" sz="1600" b="0" smtClean="0">
                <a:latin typeface="Century Gothic" panose="020B0502020202020204" pitchFamily="34" charset="0"/>
              </a:rPr>
              <a:t>példa, </a:t>
            </a:r>
            <a:r>
              <a:rPr lang="en-US" sz="1600" b="0" smtClean="0">
                <a:latin typeface="Century Gothic" panose="020B0502020202020204" pitchFamily="34" charset="0"/>
              </a:rPr>
              <a:t>Diet </a:t>
            </a:r>
            <a:r>
              <a:rPr lang="en-US" sz="1600" b="0" dirty="0" smtClean="0">
                <a:latin typeface="Century Gothic" panose="020B0502020202020204" pitchFamily="34" charset="0"/>
              </a:rPr>
              <a:t>for Green Planet - </a:t>
            </a:r>
            <a:r>
              <a:rPr lang="en-US" sz="1600" b="0" dirty="0" err="1" smtClean="0">
                <a:latin typeface="Century Gothic" panose="020B0502020202020204" pitchFamily="34" charset="0"/>
              </a:rPr>
              <a:t>Mollet</a:t>
            </a:r>
            <a:r>
              <a:rPr lang="en-US" sz="1600" b="0" dirty="0" smtClean="0">
                <a:latin typeface="Century Gothic" panose="020B0502020202020204" pitchFamily="34" charset="0"/>
              </a:rPr>
              <a:t> del </a:t>
            </a:r>
            <a:r>
              <a:rPr lang="en-US" sz="1600" b="0" dirty="0" err="1" smtClean="0">
                <a:latin typeface="Century Gothic" panose="020B0502020202020204" pitchFamily="34" charset="0"/>
              </a:rPr>
              <a:t>Vallès</a:t>
            </a:r>
            <a:r>
              <a:rPr lang="en-US" sz="1600" b="0" dirty="0" smtClean="0">
                <a:latin typeface="Century Gothic" panose="020B0502020202020204" pitchFamily="34" charset="0"/>
              </a:rPr>
              <a:t>)</a:t>
            </a:r>
            <a:endParaRPr lang="en-US" sz="1600" b="0" dirty="0">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lgn="ctr">
              <a:spcAft>
                <a:spcPts val="600"/>
              </a:spcAft>
              <a:buNone/>
            </a:pPr>
            <a:r>
              <a:rPr lang="hu-HU" b="0" smtClean="0">
                <a:solidFill>
                  <a:srgbClr val="AF1E75"/>
                </a:solidFill>
                <a:latin typeface="Century Gothic" panose="020B0502020202020204" pitchFamily="34" charset="0"/>
              </a:rPr>
              <a:t>TOVÁBBI ELŐNYÖK</a:t>
            </a:r>
            <a:r>
              <a:rPr lang="en-US" b="0" smtClean="0">
                <a:solidFill>
                  <a:srgbClr val="AF1E75"/>
                </a:solidFill>
                <a:latin typeface="Century Gothic" panose="020B0502020202020204" pitchFamily="34" charset="0"/>
              </a:rPr>
              <a:t>:</a:t>
            </a:r>
            <a:endParaRPr lang="en-US" b="0" dirty="0" smtClean="0">
              <a:solidFill>
                <a:srgbClr val="AF1E75"/>
              </a:solidFill>
              <a:latin typeface="Century Gothic" panose="020B0502020202020204" pitchFamily="34" charset="0"/>
            </a:endParaRPr>
          </a:p>
          <a:p>
            <a:pPr marL="7938" indent="0" algn="ctr">
              <a:spcAft>
                <a:spcPts val="600"/>
              </a:spcAft>
              <a:buNone/>
            </a:pPr>
            <a:endParaRPr lang="en-US" b="0" dirty="0" smtClean="0">
              <a:solidFill>
                <a:srgbClr val="AF1E75"/>
              </a:solidFill>
              <a:latin typeface="Century Gothic" panose="020B0502020202020204" pitchFamily="34" charset="0"/>
            </a:endParaRPr>
          </a:p>
          <a:p>
            <a:pPr marL="7938" indent="0">
              <a:buNone/>
            </a:pPr>
            <a:r>
              <a:rPr lang="en-US" sz="1500" dirty="0" smtClean="0">
                <a:solidFill>
                  <a:srgbClr val="35B3B8"/>
                </a:solidFill>
                <a:latin typeface="Century Gothic" panose="020B0502020202020204" pitchFamily="34" charset="0"/>
              </a:rPr>
              <a:t>GOOD </a:t>
            </a:r>
            <a:r>
              <a:rPr lang="en-US" sz="1500" smtClean="0">
                <a:solidFill>
                  <a:srgbClr val="35B3B8"/>
                </a:solidFill>
                <a:latin typeface="Century Gothic" panose="020B0502020202020204" pitchFamily="34" charset="0"/>
              </a:rPr>
              <a:t>PRACTICE </a:t>
            </a:r>
            <a:r>
              <a:rPr lang="hu-HU" sz="1500" smtClean="0">
                <a:solidFill>
                  <a:srgbClr val="35B3B8"/>
                </a:solidFill>
                <a:latin typeface="Century Gothic" panose="020B0502020202020204" pitchFamily="34" charset="0"/>
              </a:rPr>
              <a:t>város</a:t>
            </a:r>
            <a:endParaRPr lang="en-US" sz="1500" dirty="0" smtClean="0">
              <a:solidFill>
                <a:srgbClr val="35B3B8"/>
              </a:solidFill>
              <a:latin typeface="Century Gothic" panose="020B0502020202020204" pitchFamily="34" charset="0"/>
            </a:endParaRPr>
          </a:p>
          <a:p>
            <a:r>
              <a:rPr lang="hu-HU" b="0" smtClean="0">
                <a:latin typeface="Century Gothic" panose="020B0502020202020204" pitchFamily="34" charset="0"/>
              </a:rPr>
              <a:t>Finomítja saját módszerét</a:t>
            </a:r>
            <a:endParaRPr lang="en-US" b="0" dirty="0" smtClean="0">
              <a:latin typeface="Century Gothic" panose="020B0502020202020204" pitchFamily="34" charset="0"/>
            </a:endParaRPr>
          </a:p>
          <a:p>
            <a:r>
              <a:rPr lang="hu-HU" b="0" smtClean="0">
                <a:latin typeface="Century Gothic" panose="020B0502020202020204" pitchFamily="34" charset="0"/>
              </a:rPr>
              <a:t>Széles körű ismertség, elismertség az újra-hasznosított példa által </a:t>
            </a:r>
            <a:endParaRPr lang="en-US" b="0" dirty="0" smtClean="0">
              <a:latin typeface="Century Gothic" panose="020B0502020202020204" pitchFamily="34" charset="0"/>
            </a:endParaRPr>
          </a:p>
          <a:p>
            <a:pPr marL="7938" indent="0">
              <a:buNone/>
            </a:pPr>
            <a:endParaRPr lang="en-US" sz="1500" b="0" dirty="0" smtClean="0">
              <a:solidFill>
                <a:srgbClr val="35B3B8"/>
              </a:solidFill>
              <a:latin typeface="Century Gothic" panose="020B0502020202020204" pitchFamily="34" charset="0"/>
            </a:endParaRPr>
          </a:p>
          <a:p>
            <a:pPr marL="7938" indent="0">
              <a:buNone/>
            </a:pPr>
            <a:r>
              <a:rPr lang="hu-HU" sz="1500" smtClean="0">
                <a:solidFill>
                  <a:srgbClr val="96BD0D"/>
                </a:solidFill>
                <a:latin typeface="Century Gothic" panose="020B0502020202020204" pitchFamily="34" charset="0"/>
              </a:rPr>
              <a:t>FOGADÓ város</a:t>
            </a:r>
            <a:endParaRPr lang="en-US" sz="1500" dirty="0">
              <a:solidFill>
                <a:srgbClr val="96BD0D"/>
              </a:solidFill>
              <a:latin typeface="Century Gothic" panose="020B0502020202020204" pitchFamily="34" charset="0"/>
            </a:endParaRPr>
          </a:p>
          <a:p>
            <a:r>
              <a:rPr lang="hu-HU" b="0" smtClean="0">
                <a:latin typeface="Century Gothic" panose="020B0502020202020204" pitchFamily="34" charset="0"/>
              </a:rPr>
              <a:t>Transzfer tapasztalat </a:t>
            </a:r>
            <a:r>
              <a:rPr lang="en-US" b="0" smtClean="0">
                <a:latin typeface="Century Gothic" panose="020B0502020202020204" pitchFamily="34" charset="0"/>
              </a:rPr>
              <a:t>&gt; </a:t>
            </a:r>
            <a:r>
              <a:rPr lang="hu-HU" b="0" smtClean="0">
                <a:latin typeface="Century Gothic" panose="020B0502020202020204" pitchFamily="34" charset="0"/>
              </a:rPr>
              <a:t>kísérletezés</a:t>
            </a:r>
            <a:endParaRPr lang="en-US" b="0" dirty="0">
              <a:latin typeface="Century Gothic" panose="020B0502020202020204" pitchFamily="34" charset="0"/>
            </a:endParaRPr>
          </a:p>
          <a:p>
            <a:r>
              <a:rPr lang="hu-HU" b="0" smtClean="0">
                <a:latin typeface="Century Gothic" panose="020B0502020202020204" pitchFamily="34" charset="0"/>
              </a:rPr>
              <a:t>Erősödő kapacitás, készség a különböző városügyek kezelési formáiban </a:t>
            </a:r>
            <a:endParaRPr lang="en-US" b="0" dirty="0">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buNone/>
            </a:pPr>
            <a:endParaRPr lang="en-US" b="0" dirty="0" smtClean="0">
              <a:latin typeface="Century Gothic" panose="020B0502020202020204" pitchFamily="34" charset="0"/>
            </a:endParaRPr>
          </a:p>
        </p:txBody>
      </p:sp>
      <p:sp>
        <p:nvSpPr>
          <p:cNvPr id="7" name="Titre 6"/>
          <p:cNvSpPr>
            <a:spLocks noGrp="1"/>
          </p:cNvSpPr>
          <p:nvPr>
            <p:ph type="title"/>
          </p:nvPr>
        </p:nvSpPr>
        <p:spPr>
          <a:xfrm>
            <a:off x="674284" y="1479961"/>
            <a:ext cx="7704000" cy="492443"/>
          </a:xfrm>
        </p:spPr>
        <p:txBody>
          <a:bodyPr/>
          <a:lstStyle/>
          <a:p>
            <a:r>
              <a:rPr lang="hu-HU" smtClean="0">
                <a:solidFill>
                  <a:srgbClr val="C4007B"/>
                </a:solidFill>
                <a:latin typeface="Century Gothic" panose="020B0502020202020204" pitchFamily="34" charset="0"/>
              </a:rPr>
              <a:t>Mi az a Transzfer városhálózat?</a:t>
            </a:r>
            <a:endParaRPr lang="en-US" dirty="0">
              <a:solidFill>
                <a:srgbClr val="C4007B"/>
              </a:solidFill>
              <a:latin typeface="Century Gothic" panose="020B0502020202020204" pitchFamily="34" charset="0"/>
            </a:endParaRPr>
          </a:p>
        </p:txBody>
      </p:sp>
    </p:spTree>
    <p:extLst>
      <p:ext uri="{BB962C8B-B14F-4D97-AF65-F5344CB8AC3E}">
        <p14:creationId xmlns:p14="http://schemas.microsoft.com/office/powerpoint/2010/main" val="273529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14</a:t>
            </a:fld>
            <a:endParaRPr lang="fr-FR" dirty="0"/>
          </a:p>
        </p:txBody>
      </p:sp>
      <p:sp>
        <p:nvSpPr>
          <p:cNvPr id="6" name="Espace réservé du texte 5"/>
          <p:cNvSpPr>
            <a:spLocks noGrp="1"/>
          </p:cNvSpPr>
          <p:nvPr>
            <p:ph type="body" sz="quarter" idx="13"/>
          </p:nvPr>
        </p:nvSpPr>
        <p:spPr>
          <a:xfrm>
            <a:off x="1215300" y="2414363"/>
            <a:ext cx="6861900" cy="3186677"/>
          </a:xfrm>
        </p:spPr>
        <p:txBody>
          <a:bodyPr>
            <a:normAutofit fontScale="85000" lnSpcReduction="20000"/>
          </a:bodyPr>
          <a:lstStyle/>
          <a:p>
            <a:r>
              <a:rPr lang="hu-HU" b="0" u="sng" smtClean="0">
                <a:solidFill>
                  <a:schemeClr val="tx1"/>
                </a:solidFill>
                <a:latin typeface="Century Gothic" panose="020B0502020202020204" pitchFamily="34" charset="0"/>
              </a:rPr>
              <a:t>Online jelentkezési lap kitöltése</a:t>
            </a:r>
            <a:r>
              <a:rPr lang="en-US" b="0" u="sng" smtClean="0">
                <a:solidFill>
                  <a:schemeClr val="tx1"/>
                </a:solidFill>
                <a:latin typeface="Century Gothic" panose="020B0502020202020204" pitchFamily="34" charset="0"/>
              </a:rPr>
              <a:t>:</a:t>
            </a:r>
            <a:r>
              <a:rPr lang="en-US" b="0" smtClean="0">
                <a:solidFill>
                  <a:schemeClr val="tx1"/>
                </a:solidFill>
                <a:latin typeface="Century Gothic" panose="020B0502020202020204" pitchFamily="34" charset="0"/>
              </a:rPr>
              <a:t> </a:t>
            </a:r>
            <a:r>
              <a:rPr lang="en-US" sz="1500" b="0" dirty="0" smtClean="0">
                <a:solidFill>
                  <a:schemeClr val="tx1"/>
                </a:solidFill>
                <a:latin typeface="Century Gothic" panose="020B0502020202020204" pitchFamily="34" charset="0"/>
              </a:rPr>
              <a:t>(direct link: </a:t>
            </a:r>
            <a:r>
              <a:rPr lang="en-US" sz="1500" b="0" dirty="0" smtClean="0">
                <a:solidFill>
                  <a:schemeClr val="tx1"/>
                </a:solidFill>
                <a:latin typeface="Century Gothic" panose="020B0502020202020204" pitchFamily="34" charset="0"/>
                <a:hlinkClick r:id="rId3"/>
              </a:rPr>
              <a:t>here</a:t>
            </a:r>
            <a:r>
              <a:rPr lang="en-US" sz="1500" b="0" dirty="0" smtClean="0">
                <a:solidFill>
                  <a:schemeClr val="tx1"/>
                </a:solidFill>
                <a:latin typeface="Century Gothic" panose="020B0502020202020204" pitchFamily="34" charset="0"/>
              </a:rPr>
              <a:t>)</a:t>
            </a:r>
            <a:endParaRPr lang="en-US" sz="1500" b="0" dirty="0">
              <a:solidFill>
                <a:schemeClr val="tx1"/>
              </a:solidFill>
              <a:latin typeface="Century Gothic" panose="020B0502020202020204" pitchFamily="34" charset="0"/>
            </a:endParaRPr>
          </a:p>
          <a:p>
            <a:pPr marL="7938" indent="0" algn="ctr">
              <a:lnSpc>
                <a:spcPct val="150000"/>
              </a:lnSpc>
              <a:buNone/>
            </a:pPr>
            <a:r>
              <a:rPr lang="en-US" b="0">
                <a:latin typeface="Century Gothic" panose="020B0502020202020204" pitchFamily="34" charset="0"/>
              </a:rPr>
              <a:t>13 </a:t>
            </a:r>
            <a:r>
              <a:rPr lang="hu-HU" b="0" smtClean="0">
                <a:latin typeface="Century Gothic" panose="020B0502020202020204" pitchFamily="34" charset="0"/>
              </a:rPr>
              <a:t>kérdés</a:t>
            </a:r>
            <a:endParaRPr lang="en-US" b="0" dirty="0" smtClean="0">
              <a:latin typeface="Century Gothic" panose="020B0502020202020204" pitchFamily="34" charset="0"/>
            </a:endParaRPr>
          </a:p>
          <a:p>
            <a:pPr marL="7938" indent="0" algn="ctr">
              <a:buNone/>
            </a:pPr>
            <a:endParaRPr lang="en-US" b="0" dirty="0">
              <a:latin typeface="Century Gothic" panose="020B0502020202020204" pitchFamily="34" charset="0"/>
            </a:endParaRPr>
          </a:p>
          <a:p>
            <a:r>
              <a:rPr lang="hu-HU" b="0" u="sng" smtClean="0">
                <a:solidFill>
                  <a:schemeClr val="tx1"/>
                </a:solidFill>
                <a:latin typeface="Century Gothic" panose="020B0502020202020204" pitchFamily="34" charset="0"/>
              </a:rPr>
              <a:t>Tájékoztató anyag megküldése</a:t>
            </a:r>
            <a:r>
              <a:rPr lang="en-US" b="0" u="sng" smtClean="0">
                <a:solidFill>
                  <a:schemeClr val="tx1"/>
                </a:solidFill>
                <a:latin typeface="Century Gothic" panose="020B0502020202020204" pitchFamily="34" charset="0"/>
              </a:rPr>
              <a:t>: </a:t>
            </a:r>
            <a:r>
              <a:rPr lang="en-US" b="0" smtClean="0">
                <a:solidFill>
                  <a:schemeClr val="tx1"/>
                </a:solidFill>
                <a:latin typeface="Century Gothic" panose="020B0502020202020204" pitchFamily="34" charset="0"/>
              </a:rPr>
              <a:t> </a:t>
            </a:r>
            <a:endParaRPr lang="en-US" b="0" dirty="0" smtClean="0">
              <a:solidFill>
                <a:schemeClr val="tx1"/>
              </a:solidFill>
              <a:latin typeface="Century Gothic" panose="020B0502020202020204" pitchFamily="34" charset="0"/>
            </a:endParaRPr>
          </a:p>
          <a:p>
            <a:pPr marL="7938" indent="0">
              <a:buNone/>
            </a:pPr>
            <a:r>
              <a:rPr lang="en-US" sz="1500" b="0" smtClean="0">
                <a:solidFill>
                  <a:schemeClr val="tx1"/>
                </a:solidFill>
                <a:latin typeface="Century Gothic" panose="020B0502020202020204" pitchFamily="34" charset="0"/>
              </a:rPr>
              <a:t>(email</a:t>
            </a:r>
            <a:r>
              <a:rPr lang="hu-HU" sz="1500" b="0" smtClean="0">
                <a:solidFill>
                  <a:schemeClr val="tx1"/>
                </a:solidFill>
                <a:latin typeface="Century Gothic" panose="020B0502020202020204" pitchFamily="34" charset="0"/>
              </a:rPr>
              <a:t>-en keresztül</a:t>
            </a:r>
            <a:r>
              <a:rPr lang="en-US" sz="1500" b="0" smtClean="0">
                <a:solidFill>
                  <a:schemeClr val="tx1"/>
                </a:solidFill>
                <a:latin typeface="Century Gothic" panose="020B0502020202020204" pitchFamily="34" charset="0"/>
              </a:rPr>
              <a:t> </a:t>
            </a:r>
            <a:r>
              <a:rPr lang="en-US" sz="1500" b="0" dirty="0" smtClean="0">
                <a:solidFill>
                  <a:schemeClr val="tx1"/>
                </a:solidFill>
                <a:latin typeface="Century Gothic" panose="020B0502020202020204" pitchFamily="34" charset="0"/>
              </a:rPr>
              <a:t>- goodpracticecall@urbact.eu)</a:t>
            </a:r>
            <a:endParaRPr lang="en-US" sz="1500" b="0" dirty="0">
              <a:solidFill>
                <a:schemeClr val="tx1"/>
              </a:solidFill>
              <a:latin typeface="Century Gothic" panose="020B0502020202020204" pitchFamily="34" charset="0"/>
            </a:endParaRPr>
          </a:p>
          <a:p>
            <a:pPr marL="7938" indent="0">
              <a:buNone/>
            </a:pPr>
            <a:endParaRPr lang="en-US" b="0" u="sng" dirty="0" smtClean="0">
              <a:solidFill>
                <a:schemeClr val="tx1"/>
              </a:solidFill>
              <a:latin typeface="Century Gothic" panose="020B0502020202020204" pitchFamily="34" charset="0"/>
            </a:endParaRPr>
          </a:p>
          <a:p>
            <a:pPr marL="7938" indent="0">
              <a:lnSpc>
                <a:spcPct val="150000"/>
              </a:lnSpc>
              <a:spcBef>
                <a:spcPts val="600"/>
              </a:spcBef>
              <a:buNone/>
            </a:pPr>
            <a:r>
              <a:rPr lang="hu-HU" b="0" smtClean="0">
                <a:solidFill>
                  <a:srgbClr val="35B3B8"/>
                </a:solidFill>
                <a:latin typeface="Century Gothic" panose="020B0502020202020204" pitchFamily="34" charset="0"/>
              </a:rPr>
              <a:t>KÖTELEZŐ</a:t>
            </a:r>
            <a:r>
              <a:rPr lang="en-US" b="0" smtClean="0">
                <a:solidFill>
                  <a:srgbClr val="35B3B8"/>
                </a:solidFill>
                <a:latin typeface="Century Gothic" panose="020B0502020202020204" pitchFamily="34" charset="0"/>
              </a:rPr>
              <a:t>: </a:t>
            </a:r>
            <a:r>
              <a:rPr lang="en-US" b="0">
                <a:latin typeface="Century Gothic" panose="020B0502020202020204" pitchFamily="34" charset="0"/>
              </a:rPr>
              <a:t>jó gyakorlat összefoglaló </a:t>
            </a:r>
            <a:r>
              <a:rPr lang="hu-HU" b="0" smtClean="0">
                <a:latin typeface="Century Gothic" panose="020B0502020202020204" pitchFamily="34" charset="0"/>
              </a:rPr>
              <a:t>(</a:t>
            </a:r>
            <a:r>
              <a:rPr lang="en-US" b="0" smtClean="0">
                <a:latin typeface="Century Gothic" panose="020B0502020202020204" pitchFamily="34" charset="0"/>
              </a:rPr>
              <a:t>maximum </a:t>
            </a:r>
            <a:r>
              <a:rPr lang="en-US" b="0">
                <a:latin typeface="Century Gothic" panose="020B0502020202020204" pitchFamily="34" charset="0"/>
              </a:rPr>
              <a:t>5000 </a:t>
            </a:r>
            <a:r>
              <a:rPr lang="en-US" b="0" smtClean="0">
                <a:latin typeface="Century Gothic" panose="020B0502020202020204" pitchFamily="34" charset="0"/>
              </a:rPr>
              <a:t>leütés</a:t>
            </a:r>
            <a:r>
              <a:rPr lang="hu-HU" b="0" smtClean="0">
                <a:latin typeface="Century Gothic" panose="020B0502020202020204" pitchFamily="34" charset="0"/>
              </a:rPr>
              <a:t>)</a:t>
            </a:r>
            <a:endParaRPr lang="en-US" b="0" dirty="0">
              <a:latin typeface="Century Gothic" panose="020B0502020202020204" pitchFamily="34" charset="0"/>
            </a:endParaRPr>
          </a:p>
          <a:p>
            <a:pPr marL="7938" indent="0">
              <a:lnSpc>
                <a:spcPct val="150000"/>
              </a:lnSpc>
              <a:spcBef>
                <a:spcPts val="600"/>
              </a:spcBef>
              <a:buNone/>
            </a:pPr>
            <a:r>
              <a:rPr lang="hu-HU" b="0" smtClean="0">
                <a:solidFill>
                  <a:srgbClr val="35B3B8"/>
                </a:solidFill>
                <a:latin typeface="Century Gothic" panose="020B0502020202020204" pitchFamily="34" charset="0"/>
              </a:rPr>
              <a:t>KÖTELEZŐ</a:t>
            </a:r>
            <a:r>
              <a:rPr lang="en-US" b="0" smtClean="0">
                <a:latin typeface="Century Gothic" panose="020B0502020202020204" pitchFamily="34" charset="0"/>
              </a:rPr>
              <a:t>: </a:t>
            </a:r>
            <a:r>
              <a:rPr lang="en-US" b="0">
                <a:latin typeface="Century Gothic" panose="020B0502020202020204" pitchFamily="34" charset="0"/>
              </a:rPr>
              <a:t>2 </a:t>
            </a:r>
            <a:r>
              <a:rPr lang="hu-HU" b="0" smtClean="0">
                <a:latin typeface="Century Gothic" panose="020B0502020202020204" pitchFamily="34" charset="0"/>
              </a:rPr>
              <a:t>fotó a jó gyakorlatról</a:t>
            </a:r>
            <a:endParaRPr lang="en-US" b="0" dirty="0">
              <a:latin typeface="Century Gothic" panose="020B0502020202020204" pitchFamily="34" charset="0"/>
            </a:endParaRPr>
          </a:p>
          <a:p>
            <a:pPr marL="7938" indent="0">
              <a:lnSpc>
                <a:spcPct val="150000"/>
              </a:lnSpc>
              <a:spcBef>
                <a:spcPts val="600"/>
              </a:spcBef>
              <a:buNone/>
            </a:pPr>
            <a:r>
              <a:rPr lang="hu-HU" b="0" smtClean="0">
                <a:solidFill>
                  <a:srgbClr val="96BD0D"/>
                </a:solidFill>
                <a:latin typeface="Century Gothic" panose="020B0502020202020204" pitchFamily="34" charset="0"/>
              </a:rPr>
              <a:t>VÁLASZTHATÓ</a:t>
            </a:r>
            <a:r>
              <a:rPr lang="en-US" b="0" smtClean="0">
                <a:solidFill>
                  <a:srgbClr val="96BD0D"/>
                </a:solidFill>
                <a:latin typeface="Century Gothic" panose="020B0502020202020204" pitchFamily="34" charset="0"/>
              </a:rPr>
              <a:t>: </a:t>
            </a:r>
            <a:r>
              <a:rPr lang="hu-HU" b="0">
                <a:latin typeface="Century Gothic" panose="020B0502020202020204" pitchFamily="34" charset="0"/>
              </a:rPr>
              <a:t>Kiegészítő anyag (rövid dokumentumok, grafika, </a:t>
            </a:r>
            <a:r>
              <a:rPr lang="hu-HU" b="0" smtClean="0">
                <a:latin typeface="Century Gothic" panose="020B0502020202020204" pitchFamily="34" charset="0"/>
              </a:rPr>
              <a:t>videó </a:t>
            </a:r>
            <a:r>
              <a:rPr lang="hu-HU" b="0">
                <a:latin typeface="Century Gothic" panose="020B0502020202020204" pitchFamily="34" charset="0"/>
              </a:rPr>
              <a:t>stb.)</a:t>
            </a:r>
            <a:endParaRPr lang="en-US" b="0" dirty="0">
              <a:latin typeface="Century Gothic" panose="020B0502020202020204" pitchFamily="34" charset="0"/>
            </a:endParaRPr>
          </a:p>
        </p:txBody>
      </p:sp>
      <p:sp>
        <p:nvSpPr>
          <p:cNvPr id="7" name="Titre 6"/>
          <p:cNvSpPr>
            <a:spLocks noGrp="1"/>
          </p:cNvSpPr>
          <p:nvPr>
            <p:ph type="title"/>
          </p:nvPr>
        </p:nvSpPr>
        <p:spPr>
          <a:xfrm>
            <a:off x="625118" y="1437410"/>
            <a:ext cx="7704000" cy="492443"/>
          </a:xfrm>
        </p:spPr>
        <p:txBody>
          <a:bodyPr/>
          <a:lstStyle/>
          <a:p>
            <a:r>
              <a:rPr lang="hu-HU" smtClean="0">
                <a:solidFill>
                  <a:srgbClr val="C4007B"/>
                </a:solidFill>
                <a:latin typeface="Century Gothic" panose="020B0502020202020204" pitchFamily="34" charset="0"/>
              </a:rPr>
              <a:t>Jó gyakorlet benyújtási eljárás </a:t>
            </a:r>
            <a:endParaRPr lang="en-GB" dirty="0">
              <a:solidFill>
                <a:srgbClr val="C4007B"/>
              </a:solidFill>
              <a:latin typeface="Century Gothic" panose="020B0502020202020204" pitchFamily="34" charset="0"/>
            </a:endParaRPr>
          </a:p>
        </p:txBody>
      </p:sp>
    </p:spTree>
    <p:extLst>
      <p:ext uri="{BB962C8B-B14F-4D97-AF65-F5344CB8AC3E}">
        <p14:creationId xmlns:p14="http://schemas.microsoft.com/office/powerpoint/2010/main" val="366622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15</a:t>
            </a:fld>
            <a:endParaRPr lang="fr-FR" dirty="0"/>
          </a:p>
        </p:txBody>
      </p:sp>
      <p:sp>
        <p:nvSpPr>
          <p:cNvPr id="6" name="Espace réservé du texte 5"/>
          <p:cNvSpPr>
            <a:spLocks noGrp="1"/>
          </p:cNvSpPr>
          <p:nvPr>
            <p:ph type="body" sz="quarter" idx="13"/>
          </p:nvPr>
        </p:nvSpPr>
        <p:spPr>
          <a:xfrm>
            <a:off x="914400" y="2414363"/>
            <a:ext cx="7509604" cy="3186677"/>
          </a:xfrm>
        </p:spPr>
        <p:txBody>
          <a:bodyPr>
            <a:normAutofit/>
          </a:bodyPr>
          <a:lstStyle/>
          <a:p>
            <a:r>
              <a:rPr lang="hu-HU" b="0" u="sng" smtClean="0">
                <a:solidFill>
                  <a:schemeClr val="tx1"/>
                </a:solidFill>
                <a:latin typeface="Century Gothic" panose="020B0502020202020204" pitchFamily="34" charset="0"/>
              </a:rPr>
              <a:t>Értékelő panel</a:t>
            </a:r>
            <a:r>
              <a:rPr lang="en-US" b="0" u="sng" smtClean="0">
                <a:solidFill>
                  <a:schemeClr val="tx1"/>
                </a:solidFill>
                <a:latin typeface="Century Gothic" panose="020B0502020202020204" pitchFamily="34" charset="0"/>
              </a:rPr>
              <a:t>: </a:t>
            </a:r>
            <a:endParaRPr lang="en-US" b="0" u="sng" dirty="0" smtClean="0">
              <a:solidFill>
                <a:schemeClr val="tx1"/>
              </a:solidFill>
              <a:latin typeface="Century Gothic" panose="020B0502020202020204" pitchFamily="34" charset="0"/>
            </a:endParaRPr>
          </a:p>
          <a:p>
            <a:pPr>
              <a:buFont typeface="Arial" panose="020B0604020202020204" pitchFamily="34" charset="0"/>
              <a:buChar char="•"/>
            </a:pPr>
            <a:r>
              <a:rPr lang="en-US" b="0" smtClean="0">
                <a:latin typeface="Century Gothic" panose="020B0502020202020204" pitchFamily="34" charset="0"/>
              </a:rPr>
              <a:t>URBACT </a:t>
            </a:r>
            <a:r>
              <a:rPr lang="hu-HU" b="0" smtClean="0">
                <a:latin typeface="Century Gothic" panose="020B0502020202020204" pitchFamily="34" charset="0"/>
              </a:rPr>
              <a:t>p</a:t>
            </a:r>
            <a:r>
              <a:rPr lang="en-US" b="0" smtClean="0">
                <a:latin typeface="Century Gothic" panose="020B0502020202020204" pitchFamily="34" charset="0"/>
              </a:rPr>
              <a:t>rogram</a:t>
            </a:r>
            <a:r>
              <a:rPr lang="hu-HU" b="0" smtClean="0">
                <a:latin typeface="Century Gothic" panose="020B0502020202020204" pitchFamily="34" charset="0"/>
              </a:rPr>
              <a:t>szakértők</a:t>
            </a:r>
            <a:r>
              <a:rPr lang="en-US" b="0" smtClean="0">
                <a:latin typeface="Century Gothic" panose="020B0502020202020204" pitchFamily="34" charset="0"/>
              </a:rPr>
              <a:t>, </a:t>
            </a:r>
            <a:endParaRPr lang="en-US" b="0" dirty="0" smtClean="0">
              <a:latin typeface="Century Gothic" panose="020B0502020202020204" pitchFamily="34" charset="0"/>
            </a:endParaRPr>
          </a:p>
          <a:p>
            <a:pPr>
              <a:buFont typeface="Arial" panose="020B0604020202020204" pitchFamily="34" charset="0"/>
              <a:buChar char="•"/>
            </a:pPr>
            <a:r>
              <a:rPr lang="hu-HU" b="0" smtClean="0">
                <a:latin typeface="Century Gothic" panose="020B0502020202020204" pitchFamily="34" charset="0"/>
              </a:rPr>
              <a:t>URBACT titkárság</a:t>
            </a:r>
            <a:r>
              <a:rPr lang="en-US" b="0" smtClean="0">
                <a:latin typeface="Century Gothic" panose="020B0502020202020204" pitchFamily="34" charset="0"/>
              </a:rPr>
              <a:t>, </a:t>
            </a:r>
            <a:endParaRPr lang="en-US" b="0" dirty="0" smtClean="0">
              <a:latin typeface="Century Gothic" panose="020B0502020202020204" pitchFamily="34" charset="0"/>
            </a:endParaRPr>
          </a:p>
          <a:p>
            <a:pPr>
              <a:buFont typeface="Arial" panose="020B0604020202020204" pitchFamily="34" charset="0"/>
              <a:buChar char="•"/>
            </a:pPr>
            <a:r>
              <a:rPr lang="hu-HU" b="0" smtClean="0">
                <a:latin typeface="Century Gothic" panose="020B0502020202020204" pitchFamily="34" charset="0"/>
              </a:rPr>
              <a:t>Független külső tanácsadók</a:t>
            </a:r>
            <a:r>
              <a:rPr lang="en-US" sz="1400" b="0" smtClean="0">
                <a:latin typeface="Century Gothic" panose="020B0502020202020204" pitchFamily="34" charset="0"/>
              </a:rPr>
              <a:t>(CeMR</a:t>
            </a:r>
            <a:r>
              <a:rPr lang="en-US" sz="1400" b="0" dirty="0">
                <a:latin typeface="Century Gothic" panose="020B0502020202020204" pitchFamily="34" charset="0"/>
              </a:rPr>
              <a:t>, </a:t>
            </a:r>
            <a:r>
              <a:rPr lang="en-US" sz="1400" b="0" dirty="0" err="1">
                <a:latin typeface="Century Gothic" panose="020B0502020202020204" pitchFamily="34" charset="0"/>
              </a:rPr>
              <a:t>Eurocities</a:t>
            </a:r>
            <a:r>
              <a:rPr lang="en-US" sz="1400" b="0">
                <a:latin typeface="Century Gothic" panose="020B0502020202020204" pitchFamily="34" charset="0"/>
              </a:rPr>
              <a:t>, </a:t>
            </a:r>
            <a:r>
              <a:rPr lang="hu-HU" sz="1400" b="0" smtClean="0">
                <a:latin typeface="Century Gothic" panose="020B0502020202020204" pitchFamily="34" charset="0"/>
              </a:rPr>
              <a:t>Régiók Bizottsága</a:t>
            </a:r>
            <a:r>
              <a:rPr lang="en-US" sz="1400" b="0" smtClean="0">
                <a:latin typeface="Century Gothic" panose="020B0502020202020204" pitchFamily="34" charset="0"/>
              </a:rPr>
              <a:t>, </a:t>
            </a:r>
            <a:r>
              <a:rPr lang="en-US" sz="1400" b="0" dirty="0" smtClean="0">
                <a:latin typeface="Century Gothic" panose="020B0502020202020204" pitchFamily="34" charset="0"/>
              </a:rPr>
              <a:t>ICLEI, </a:t>
            </a:r>
            <a:r>
              <a:rPr lang="en-US" sz="1400" b="0" dirty="0" err="1" smtClean="0">
                <a:latin typeface="Century Gothic" panose="020B0502020202020204" pitchFamily="34" charset="0"/>
              </a:rPr>
              <a:t>etc</a:t>
            </a:r>
            <a:r>
              <a:rPr lang="en-US" sz="1400" b="0" dirty="0" smtClean="0">
                <a:latin typeface="Century Gothic" panose="020B0502020202020204" pitchFamily="34" charset="0"/>
              </a:rPr>
              <a:t>)</a:t>
            </a:r>
            <a:endParaRPr lang="en-US" sz="1400" b="0" dirty="0">
              <a:latin typeface="Century Gothic" panose="020B0502020202020204" pitchFamily="34" charset="0"/>
            </a:endParaRPr>
          </a:p>
          <a:p>
            <a:endParaRPr lang="en-US" b="0" dirty="0">
              <a:solidFill>
                <a:schemeClr val="tx1"/>
              </a:solidFill>
              <a:latin typeface="Century Gothic" panose="020B0502020202020204" pitchFamily="34" charset="0"/>
            </a:endParaRPr>
          </a:p>
          <a:p>
            <a:r>
              <a:rPr lang="hu-HU" b="0" u="sng" smtClean="0">
                <a:solidFill>
                  <a:schemeClr val="tx1"/>
                </a:solidFill>
                <a:latin typeface="Century Gothic" panose="020B0502020202020204" pitchFamily="34" charset="0"/>
              </a:rPr>
              <a:t>Monitoring Bizottság jóváhagyása</a:t>
            </a:r>
            <a:endParaRPr lang="en-US" b="0" u="sng" dirty="0" smtClean="0">
              <a:solidFill>
                <a:schemeClr val="tx1"/>
              </a:solidFill>
              <a:latin typeface="Century Gothic" panose="020B0502020202020204" pitchFamily="34" charset="0"/>
            </a:endParaRPr>
          </a:p>
          <a:p>
            <a:pPr marL="7938" indent="0">
              <a:buNone/>
            </a:pPr>
            <a:r>
              <a:rPr lang="hu-HU" b="0" smtClean="0">
                <a:latin typeface="Century Gothic" panose="020B0502020202020204" pitchFamily="34" charset="0"/>
              </a:rPr>
              <a:t>   Pályázók kiértesítése május végén</a:t>
            </a:r>
            <a:endParaRPr lang="en-US" b="0" dirty="0">
              <a:latin typeface="Century Gothic" panose="020B0502020202020204" pitchFamily="34" charset="0"/>
            </a:endParaRPr>
          </a:p>
        </p:txBody>
      </p:sp>
      <p:sp>
        <p:nvSpPr>
          <p:cNvPr id="7" name="Titre 6"/>
          <p:cNvSpPr>
            <a:spLocks noGrp="1"/>
          </p:cNvSpPr>
          <p:nvPr>
            <p:ph type="title"/>
          </p:nvPr>
        </p:nvSpPr>
        <p:spPr>
          <a:xfrm>
            <a:off x="720004" y="1540921"/>
            <a:ext cx="7704000" cy="492443"/>
          </a:xfrm>
        </p:spPr>
        <p:txBody>
          <a:bodyPr/>
          <a:lstStyle/>
          <a:p>
            <a:r>
              <a:rPr lang="hu-HU" smtClean="0">
                <a:solidFill>
                  <a:srgbClr val="C4007B"/>
                </a:solidFill>
                <a:latin typeface="Century Gothic" panose="020B0502020202020204" pitchFamily="34" charset="0"/>
              </a:rPr>
              <a:t>Értékelési folyamat</a:t>
            </a:r>
            <a:endParaRPr lang="en-GB" dirty="0">
              <a:solidFill>
                <a:srgbClr val="C4007B"/>
              </a:solidFill>
              <a:latin typeface="Century Gothic" panose="020B0502020202020204" pitchFamily="34" charset="0"/>
            </a:endParaRPr>
          </a:p>
        </p:txBody>
      </p:sp>
    </p:spTree>
    <p:extLst>
      <p:ext uri="{BB962C8B-B14F-4D97-AF65-F5344CB8AC3E}">
        <p14:creationId xmlns:p14="http://schemas.microsoft.com/office/powerpoint/2010/main" val="1814348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Connecteur droit avec flèche 41"/>
          <p:cNvCxnSpPr>
            <a:stCxn id="3" idx="4"/>
          </p:cNvCxnSpPr>
          <p:nvPr/>
        </p:nvCxnSpPr>
        <p:spPr>
          <a:xfrm flipH="1">
            <a:off x="2034541" y="2841095"/>
            <a:ext cx="636010" cy="1094773"/>
          </a:xfrm>
          <a:prstGeom prst="straightConnector1">
            <a:avLst/>
          </a:prstGeom>
          <a:ln w="15875">
            <a:solidFill>
              <a:srgbClr val="C4007B">
                <a:alpha val="86000"/>
              </a:srgb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6" name="OTLSHAPE_T_b913621e50d24b94b80ebd75a057fe4c_Shape"/>
          <p:cNvSpPr/>
          <p:nvPr>
            <p:custDataLst>
              <p:tags r:id="rId1"/>
            </p:custDataLst>
          </p:nvPr>
        </p:nvSpPr>
        <p:spPr>
          <a:xfrm>
            <a:off x="2127385" y="3000044"/>
            <a:ext cx="631056" cy="303167"/>
          </a:xfrm>
          <a:prstGeom prst="rect">
            <a:avLst/>
          </a:prstGeom>
          <a:solidFill>
            <a:srgbClr val="00B050">
              <a:alpha val="16000"/>
            </a:srgb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16</a:t>
            </a:fld>
            <a:endParaRPr lang="fr-FR" dirty="0"/>
          </a:p>
        </p:txBody>
      </p:sp>
      <p:sp>
        <p:nvSpPr>
          <p:cNvPr id="7" name="Titre 6"/>
          <p:cNvSpPr>
            <a:spLocks noGrp="1"/>
          </p:cNvSpPr>
          <p:nvPr>
            <p:ph type="title"/>
          </p:nvPr>
        </p:nvSpPr>
        <p:spPr>
          <a:xfrm>
            <a:off x="415204" y="1335181"/>
            <a:ext cx="7704000" cy="492443"/>
          </a:xfrm>
        </p:spPr>
        <p:txBody>
          <a:bodyPr/>
          <a:lstStyle/>
          <a:p>
            <a:r>
              <a:rPr lang="hu-HU" smtClean="0">
                <a:solidFill>
                  <a:srgbClr val="C4007B"/>
                </a:solidFill>
                <a:latin typeface="Century Gothic" panose="020B0502020202020204" pitchFamily="34" charset="0"/>
              </a:rPr>
              <a:t>Időkeret</a:t>
            </a:r>
            <a:endParaRPr lang="en-GB" dirty="0">
              <a:solidFill>
                <a:srgbClr val="C4007B"/>
              </a:solidFill>
              <a:latin typeface="Century Gothic" panose="020B0502020202020204" pitchFamily="34" charset="0"/>
            </a:endParaRPr>
          </a:p>
        </p:txBody>
      </p:sp>
      <p:sp>
        <p:nvSpPr>
          <p:cNvPr id="8" name="OTLSHAPE_T_b913621e50d24b94b80ebd75a057fe4c_Shape"/>
          <p:cNvSpPr/>
          <p:nvPr>
            <p:custDataLst>
              <p:tags r:id="rId2"/>
            </p:custDataLst>
          </p:nvPr>
        </p:nvSpPr>
        <p:spPr>
          <a:xfrm>
            <a:off x="6010824" y="2992492"/>
            <a:ext cx="1944456" cy="303167"/>
          </a:xfrm>
          <a:prstGeom prst="rect">
            <a:avLst/>
          </a:prstGeom>
          <a:solidFill>
            <a:srgbClr val="00B050">
              <a:alpha val="50000"/>
            </a:srgb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 name="ZoneTexte 8"/>
          <p:cNvSpPr txBox="1"/>
          <p:nvPr/>
        </p:nvSpPr>
        <p:spPr>
          <a:xfrm>
            <a:off x="6365130" y="3342307"/>
            <a:ext cx="843390" cy="246221"/>
          </a:xfrm>
          <a:prstGeom prst="rect">
            <a:avLst/>
          </a:prstGeom>
          <a:noFill/>
        </p:spPr>
        <p:txBody>
          <a:bodyPr wrap="square" rtlCol="0">
            <a:spAutoFit/>
          </a:bodyPr>
          <a:lstStyle/>
          <a:p>
            <a:r>
              <a:rPr lang="fr-FR" sz="1000" smtClean="0">
                <a:solidFill>
                  <a:schemeClr val="dk1"/>
                </a:solidFill>
                <a:latin typeface="Century Gothic" panose="020B0502020202020204" pitchFamily="34" charset="0"/>
              </a:rPr>
              <a:t>6 </a:t>
            </a:r>
            <a:r>
              <a:rPr lang="hu-HU" sz="1000" smtClean="0">
                <a:solidFill>
                  <a:schemeClr val="dk1"/>
                </a:solidFill>
                <a:latin typeface="Century Gothic" panose="020B0502020202020204" pitchFamily="34" charset="0"/>
              </a:rPr>
              <a:t>hónap</a:t>
            </a:r>
            <a:endParaRPr lang="fr-FR" sz="1000" dirty="0">
              <a:solidFill>
                <a:schemeClr val="dk1"/>
              </a:solidFill>
              <a:latin typeface="Century Gothic" panose="020B0502020202020204" pitchFamily="34" charset="0"/>
            </a:endParaRPr>
          </a:p>
        </p:txBody>
      </p:sp>
      <p:sp>
        <p:nvSpPr>
          <p:cNvPr id="10" name="OTLSHAPE_T_b913621e50d24b94b80ebd75a057fe4c_Shape"/>
          <p:cNvSpPr/>
          <p:nvPr>
            <p:custDataLst>
              <p:tags r:id="rId3"/>
            </p:custDataLst>
          </p:nvPr>
        </p:nvSpPr>
        <p:spPr>
          <a:xfrm>
            <a:off x="906780" y="3000044"/>
            <a:ext cx="1227591" cy="303665"/>
          </a:xfrm>
          <a:prstGeom prst="rect">
            <a:avLst/>
          </a:prstGeom>
          <a:solidFill>
            <a:srgbClr val="00B050">
              <a:alpha val="50000"/>
            </a:srgb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OTLSHAPE_T_b913621e50d24b94b80ebd75a057fe4c_Title"/>
          <p:cNvSpPr txBox="1"/>
          <p:nvPr>
            <p:custDataLst>
              <p:tags r:id="rId4"/>
            </p:custDataLst>
          </p:nvPr>
        </p:nvSpPr>
        <p:spPr>
          <a:xfrm>
            <a:off x="952500" y="3005575"/>
            <a:ext cx="1227592" cy="276999"/>
          </a:xfrm>
          <a:prstGeom prst="rect">
            <a:avLst/>
          </a:prstGeom>
          <a:noFill/>
        </p:spPr>
        <p:txBody>
          <a:bodyPr vert="horz" wrap="square" lIns="0" tIns="0" rIns="0" bIns="0" rtlCol="0" anchor="ctr" anchorCtr="0">
            <a:spAutoFit/>
          </a:bodyPr>
          <a:lstStyle/>
          <a:p>
            <a:r>
              <a:rPr lang="fr-FR" sz="900" b="1" dirty="0" smtClean="0">
                <a:solidFill>
                  <a:schemeClr val="dk1"/>
                </a:solidFill>
                <a:latin typeface="Century Gothic" panose="020B0502020202020204" pitchFamily="34" charset="0"/>
              </a:rPr>
              <a:t>Good </a:t>
            </a:r>
            <a:r>
              <a:rPr lang="fr-FR" sz="900" b="1" smtClean="0">
                <a:solidFill>
                  <a:schemeClr val="dk1"/>
                </a:solidFill>
                <a:latin typeface="Century Gothic" panose="020B0502020202020204" pitchFamily="34" charset="0"/>
              </a:rPr>
              <a:t>Practice </a:t>
            </a:r>
            <a:r>
              <a:rPr lang="hu-HU" sz="900" b="1" smtClean="0">
                <a:solidFill>
                  <a:schemeClr val="dk1"/>
                </a:solidFill>
                <a:latin typeface="Century Gothic" panose="020B0502020202020204" pitchFamily="34" charset="0"/>
              </a:rPr>
              <a:t>Felhívás</a:t>
            </a:r>
            <a:endParaRPr lang="fr-FR" sz="900" b="1" dirty="0">
              <a:solidFill>
                <a:schemeClr val="dk1"/>
              </a:solidFill>
              <a:latin typeface="Century Gothic" panose="020B0502020202020204" pitchFamily="34" charset="0"/>
            </a:endParaRPr>
          </a:p>
        </p:txBody>
      </p:sp>
      <p:sp>
        <p:nvSpPr>
          <p:cNvPr id="14" name="OTLSHAPE_T_b913621e50d24b94b80ebd75a057fe4c_Shape"/>
          <p:cNvSpPr/>
          <p:nvPr>
            <p:custDataLst>
              <p:tags r:id="rId5"/>
            </p:custDataLst>
          </p:nvPr>
        </p:nvSpPr>
        <p:spPr>
          <a:xfrm>
            <a:off x="3983523" y="3000542"/>
            <a:ext cx="1242832" cy="303167"/>
          </a:xfrm>
          <a:prstGeom prst="rect">
            <a:avLst/>
          </a:prstGeom>
          <a:solidFill>
            <a:srgbClr val="00B050">
              <a:alpha val="50000"/>
            </a:srgb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8" name="OTLSHAPE_T_b913621e50d24b94b80ebd75a057fe4c_Title"/>
          <p:cNvSpPr txBox="1"/>
          <p:nvPr>
            <p:custDataLst>
              <p:tags r:id="rId6"/>
            </p:custDataLst>
          </p:nvPr>
        </p:nvSpPr>
        <p:spPr>
          <a:xfrm>
            <a:off x="6175304" y="3074682"/>
            <a:ext cx="1779976" cy="153888"/>
          </a:xfrm>
          <a:prstGeom prst="rect">
            <a:avLst/>
          </a:prstGeom>
          <a:noFill/>
        </p:spPr>
        <p:txBody>
          <a:bodyPr vert="horz" wrap="square" lIns="0" tIns="0" rIns="0" bIns="0" rtlCol="0" anchor="ctr" anchorCtr="0">
            <a:spAutoFit/>
          </a:bodyPr>
          <a:lstStyle/>
          <a:p>
            <a:r>
              <a:rPr lang="fr-FR" sz="1000" smtClean="0">
                <a:solidFill>
                  <a:schemeClr val="dk1"/>
                </a:solidFill>
                <a:latin typeface="Century Gothic" panose="020B0502020202020204" pitchFamily="34" charset="0"/>
              </a:rPr>
              <a:t>Transfer </a:t>
            </a:r>
            <a:r>
              <a:rPr lang="hu-HU" sz="1000" smtClean="0">
                <a:solidFill>
                  <a:schemeClr val="dk1"/>
                </a:solidFill>
                <a:latin typeface="Century Gothic" panose="020B0502020202020204" pitchFamily="34" charset="0"/>
              </a:rPr>
              <a:t>projektek</a:t>
            </a:r>
            <a:r>
              <a:rPr lang="fr-FR" sz="1000" smtClean="0">
                <a:solidFill>
                  <a:schemeClr val="dk1"/>
                </a:solidFill>
                <a:latin typeface="Century Gothic" panose="020B0502020202020204" pitchFamily="34" charset="0"/>
              </a:rPr>
              <a:t> –1</a:t>
            </a:r>
            <a:r>
              <a:rPr lang="hu-HU" sz="1000" smtClean="0">
                <a:solidFill>
                  <a:schemeClr val="dk1"/>
                </a:solidFill>
                <a:latin typeface="Century Gothic" panose="020B0502020202020204" pitchFamily="34" charset="0"/>
              </a:rPr>
              <a:t>.fázis</a:t>
            </a:r>
            <a:endParaRPr lang="fr-FR" sz="1000" dirty="0">
              <a:solidFill>
                <a:schemeClr val="dk1"/>
              </a:solidFill>
              <a:latin typeface="Century Gothic" panose="020B0502020202020204" pitchFamily="34" charset="0"/>
            </a:endParaRPr>
          </a:p>
        </p:txBody>
      </p:sp>
      <p:sp>
        <p:nvSpPr>
          <p:cNvPr id="21" name="ZoneTexte 20"/>
          <p:cNvSpPr txBox="1"/>
          <p:nvPr/>
        </p:nvSpPr>
        <p:spPr>
          <a:xfrm>
            <a:off x="3983522" y="3303709"/>
            <a:ext cx="1388577" cy="246221"/>
          </a:xfrm>
          <a:prstGeom prst="rect">
            <a:avLst/>
          </a:prstGeom>
          <a:noFill/>
        </p:spPr>
        <p:txBody>
          <a:bodyPr wrap="square" rtlCol="0">
            <a:spAutoFit/>
          </a:bodyPr>
          <a:lstStyle/>
          <a:p>
            <a:r>
              <a:rPr lang="fr-FR" sz="1000" smtClean="0">
                <a:solidFill>
                  <a:schemeClr val="dk1"/>
                </a:solidFill>
                <a:latin typeface="Century Gothic" panose="020B0502020202020204" pitchFamily="34" charset="0"/>
              </a:rPr>
              <a:t>17</a:t>
            </a:r>
            <a:r>
              <a:rPr lang="hu-HU" sz="1000" smtClean="0">
                <a:solidFill>
                  <a:schemeClr val="dk1"/>
                </a:solidFill>
                <a:latin typeface="Century Gothic" panose="020B0502020202020204" pitchFamily="34" charset="0"/>
              </a:rPr>
              <a:t>/Szept</a:t>
            </a:r>
            <a:r>
              <a:rPr lang="fr-FR" sz="1000" smtClean="0">
                <a:solidFill>
                  <a:schemeClr val="dk1"/>
                </a:solidFill>
                <a:latin typeface="Century Gothic" panose="020B0502020202020204" pitchFamily="34" charset="0"/>
              </a:rPr>
              <a:t> – 17</a:t>
            </a:r>
            <a:r>
              <a:rPr lang="hu-HU" sz="1000" smtClean="0">
                <a:solidFill>
                  <a:schemeClr val="dk1"/>
                </a:solidFill>
                <a:latin typeface="Century Gothic" panose="020B0502020202020204" pitchFamily="34" charset="0"/>
              </a:rPr>
              <a:t> vége</a:t>
            </a:r>
            <a:endParaRPr lang="fr-FR" sz="1000" dirty="0">
              <a:solidFill>
                <a:schemeClr val="dk1"/>
              </a:solidFill>
              <a:latin typeface="Century Gothic" panose="020B0502020202020204" pitchFamily="34" charset="0"/>
            </a:endParaRPr>
          </a:p>
        </p:txBody>
      </p:sp>
      <p:sp>
        <p:nvSpPr>
          <p:cNvPr id="22" name="ZoneTexte 21"/>
          <p:cNvSpPr txBox="1"/>
          <p:nvPr/>
        </p:nvSpPr>
        <p:spPr>
          <a:xfrm>
            <a:off x="906779" y="3292957"/>
            <a:ext cx="1220605" cy="246221"/>
          </a:xfrm>
          <a:prstGeom prst="rect">
            <a:avLst/>
          </a:prstGeom>
          <a:noFill/>
        </p:spPr>
        <p:txBody>
          <a:bodyPr wrap="square" rtlCol="0">
            <a:spAutoFit/>
          </a:bodyPr>
          <a:lstStyle/>
          <a:p>
            <a:r>
              <a:rPr lang="fr-FR" sz="1000" smtClean="0">
                <a:solidFill>
                  <a:schemeClr val="dk1"/>
                </a:solidFill>
                <a:latin typeface="Century Gothic" panose="020B0502020202020204" pitchFamily="34" charset="0"/>
              </a:rPr>
              <a:t>16</a:t>
            </a:r>
            <a:r>
              <a:rPr lang="hu-HU" sz="1000" smtClean="0">
                <a:solidFill>
                  <a:schemeClr val="dk1"/>
                </a:solidFill>
                <a:latin typeface="Century Gothic" panose="020B0502020202020204" pitchFamily="34" charset="0"/>
              </a:rPr>
              <a:t>/12/5</a:t>
            </a:r>
            <a:r>
              <a:rPr lang="fr-FR" sz="1000" smtClean="0">
                <a:solidFill>
                  <a:schemeClr val="dk1"/>
                </a:solidFill>
                <a:latin typeface="Century Gothic" panose="020B0502020202020204" pitchFamily="34" charset="0"/>
              </a:rPr>
              <a:t> -17</a:t>
            </a:r>
            <a:r>
              <a:rPr lang="hu-HU" sz="1000" smtClean="0">
                <a:solidFill>
                  <a:schemeClr val="dk1"/>
                </a:solidFill>
                <a:latin typeface="Century Gothic" panose="020B0502020202020204" pitchFamily="34" charset="0"/>
              </a:rPr>
              <a:t>/3/31</a:t>
            </a:r>
            <a:endParaRPr lang="fr-FR" sz="1000" dirty="0">
              <a:solidFill>
                <a:schemeClr val="dk1"/>
              </a:solidFill>
              <a:latin typeface="Century Gothic" panose="020B0502020202020204" pitchFamily="34" charset="0"/>
            </a:endParaRPr>
          </a:p>
        </p:txBody>
      </p:sp>
      <p:pic>
        <p:nvPicPr>
          <p:cNvPr id="27" name="Picture 2"/>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2183" r="34849"/>
          <a:stretch/>
        </p:blipFill>
        <p:spPr bwMode="auto">
          <a:xfrm>
            <a:off x="742453" y="2172294"/>
            <a:ext cx="7340051" cy="9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TLSHAPE_T_b913621e50d24b94b80ebd75a057fe4c_Title"/>
          <p:cNvSpPr txBox="1"/>
          <p:nvPr>
            <p:custDataLst>
              <p:tags r:id="rId7"/>
            </p:custDataLst>
          </p:nvPr>
        </p:nvSpPr>
        <p:spPr>
          <a:xfrm>
            <a:off x="4006383" y="3005507"/>
            <a:ext cx="1227592" cy="276999"/>
          </a:xfrm>
          <a:prstGeom prst="rect">
            <a:avLst/>
          </a:prstGeom>
          <a:noFill/>
        </p:spPr>
        <p:txBody>
          <a:bodyPr vert="horz" wrap="square" lIns="0" tIns="0" rIns="0" bIns="0" rtlCol="0" anchor="ctr" anchorCtr="0">
            <a:spAutoFit/>
          </a:bodyPr>
          <a:lstStyle/>
          <a:p>
            <a:r>
              <a:rPr lang="fr-FR" sz="900" b="1" smtClean="0">
                <a:solidFill>
                  <a:schemeClr val="dk1"/>
                </a:solidFill>
                <a:latin typeface="Century Gothic" panose="020B0502020202020204" pitchFamily="34" charset="0"/>
              </a:rPr>
              <a:t>Transfer </a:t>
            </a:r>
            <a:r>
              <a:rPr lang="hu-HU" sz="900" b="1" smtClean="0">
                <a:solidFill>
                  <a:schemeClr val="dk1"/>
                </a:solidFill>
                <a:latin typeface="Century Gothic" panose="020B0502020202020204" pitchFamily="34" charset="0"/>
              </a:rPr>
              <a:t>projekt felhívás</a:t>
            </a:r>
            <a:endParaRPr lang="fr-FR" sz="900" b="1" dirty="0">
              <a:solidFill>
                <a:schemeClr val="dk1"/>
              </a:solidFill>
              <a:latin typeface="Century Gothic" panose="020B0502020202020204" pitchFamily="34" charset="0"/>
            </a:endParaRPr>
          </a:p>
        </p:txBody>
      </p:sp>
      <p:sp>
        <p:nvSpPr>
          <p:cNvPr id="38" name="OTLSHAPE_T_b913621e50d24b94b80ebd75a057fe4c_Shape"/>
          <p:cNvSpPr/>
          <p:nvPr>
            <p:custDataLst>
              <p:tags r:id="rId8"/>
            </p:custDataLst>
          </p:nvPr>
        </p:nvSpPr>
        <p:spPr>
          <a:xfrm>
            <a:off x="5228490" y="3000044"/>
            <a:ext cx="789954" cy="303167"/>
          </a:xfrm>
          <a:prstGeom prst="rect">
            <a:avLst/>
          </a:prstGeom>
          <a:solidFill>
            <a:srgbClr val="00B050">
              <a:alpha val="16000"/>
            </a:srgb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TLSHAPE_T_b913621e50d24b94b80ebd75a057fe4c_Title"/>
          <p:cNvSpPr txBox="1"/>
          <p:nvPr>
            <p:custDataLst>
              <p:tags r:id="rId9"/>
            </p:custDataLst>
          </p:nvPr>
        </p:nvSpPr>
        <p:spPr>
          <a:xfrm>
            <a:off x="5272793" y="3082377"/>
            <a:ext cx="716587" cy="138499"/>
          </a:xfrm>
          <a:prstGeom prst="rect">
            <a:avLst/>
          </a:prstGeom>
          <a:noFill/>
        </p:spPr>
        <p:txBody>
          <a:bodyPr vert="horz" wrap="square" lIns="0" tIns="0" rIns="0" bIns="0" rtlCol="0" anchor="ctr" anchorCtr="0">
            <a:spAutoFit/>
          </a:bodyPr>
          <a:lstStyle/>
          <a:p>
            <a:r>
              <a:rPr lang="hu-HU" sz="900">
                <a:solidFill>
                  <a:schemeClr val="dk1"/>
                </a:solidFill>
                <a:latin typeface="Century Gothic" panose="020B0502020202020204" pitchFamily="34" charset="0"/>
              </a:rPr>
              <a:t>Értékelés</a:t>
            </a:r>
            <a:endParaRPr lang="fr-FR" sz="900" dirty="0" smtClean="0">
              <a:solidFill>
                <a:schemeClr val="dk1"/>
              </a:solidFill>
              <a:latin typeface="Century Gothic" panose="020B0502020202020204" pitchFamily="34" charset="0"/>
            </a:endParaRPr>
          </a:p>
        </p:txBody>
      </p:sp>
      <p:sp>
        <p:nvSpPr>
          <p:cNvPr id="2" name="Flèche droite 1"/>
          <p:cNvSpPr/>
          <p:nvPr/>
        </p:nvSpPr>
        <p:spPr>
          <a:xfrm>
            <a:off x="8298180" y="2585795"/>
            <a:ext cx="502920" cy="490130"/>
          </a:xfrm>
          <a:prstGeom prst="rightArrow">
            <a:avLst/>
          </a:prstGeom>
          <a:gradFill>
            <a:gsLst>
              <a:gs pos="0">
                <a:srgbClr val="35B3B8"/>
              </a:gs>
              <a:gs pos="100000">
                <a:srgbClr val="96BD0D"/>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5714" y="4401570"/>
            <a:ext cx="14192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90617" y="1286798"/>
            <a:ext cx="602462" cy="5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6306" y="1227561"/>
            <a:ext cx="598556" cy="66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92480" y="3863223"/>
            <a:ext cx="1690964" cy="17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2223" y="4383949"/>
            <a:ext cx="1288852" cy="119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2442913" y="2385819"/>
            <a:ext cx="455276" cy="455276"/>
          </a:xfrm>
          <a:prstGeom prst="ellipse">
            <a:avLst/>
          </a:prstGeom>
          <a:noFill/>
          <a:ln w="19050">
            <a:solidFill>
              <a:srgbClr val="C400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TLSHAPE_T_b913621e50d24b94b80ebd75a057fe4c_Title"/>
          <p:cNvSpPr txBox="1"/>
          <p:nvPr>
            <p:custDataLst>
              <p:tags r:id="rId10"/>
            </p:custDataLst>
          </p:nvPr>
        </p:nvSpPr>
        <p:spPr>
          <a:xfrm>
            <a:off x="649952" y="3907997"/>
            <a:ext cx="1857890" cy="415498"/>
          </a:xfrm>
          <a:prstGeom prst="rect">
            <a:avLst/>
          </a:prstGeom>
          <a:noFill/>
        </p:spPr>
        <p:txBody>
          <a:bodyPr vert="horz" wrap="square" lIns="0" tIns="0" rIns="0" bIns="0" rtlCol="0" anchor="ctr" anchorCtr="0">
            <a:spAutoFit/>
          </a:bodyPr>
          <a:lstStyle/>
          <a:p>
            <a:pPr algn="ctr"/>
            <a:r>
              <a:rPr lang="fr-FR" sz="900" smtClean="0">
                <a:solidFill>
                  <a:schemeClr val="dk1"/>
                </a:solidFill>
                <a:latin typeface="Century Gothic" panose="020B0502020202020204" pitchFamily="34" charset="0"/>
              </a:rPr>
              <a:t>M</a:t>
            </a:r>
            <a:r>
              <a:rPr lang="hu-HU" sz="900" smtClean="0">
                <a:solidFill>
                  <a:schemeClr val="dk1"/>
                </a:solidFill>
                <a:latin typeface="Century Gothic" panose="020B0502020202020204" pitchFamily="34" charset="0"/>
              </a:rPr>
              <a:t>ÁJUS vége:</a:t>
            </a:r>
            <a:endParaRPr lang="fr-FR" sz="900" dirty="0" smtClean="0">
              <a:solidFill>
                <a:schemeClr val="dk1"/>
              </a:solidFill>
              <a:latin typeface="Century Gothic" panose="020B0502020202020204" pitchFamily="34" charset="0"/>
            </a:endParaRPr>
          </a:p>
          <a:p>
            <a:pPr algn="ctr"/>
            <a:r>
              <a:rPr lang="fr-FR" sz="900" smtClean="0">
                <a:solidFill>
                  <a:schemeClr val="dk1"/>
                </a:solidFill>
                <a:latin typeface="Century Gothic" panose="020B0502020202020204" pitchFamily="34" charset="0"/>
              </a:rPr>
              <a:t>URBACT </a:t>
            </a:r>
            <a:r>
              <a:rPr lang="hu-HU" sz="900" smtClean="0">
                <a:solidFill>
                  <a:schemeClr val="dk1"/>
                </a:solidFill>
                <a:latin typeface="Century Gothic" panose="020B0502020202020204" pitchFamily="34" charset="0"/>
              </a:rPr>
              <a:t>Jó gyakorlat városok kihírdetése</a:t>
            </a:r>
            <a:endParaRPr lang="fr-FR" sz="900" dirty="0" smtClean="0">
              <a:solidFill>
                <a:schemeClr val="dk1"/>
              </a:solidFill>
              <a:latin typeface="Century Gothic" panose="020B0502020202020204" pitchFamily="34" charset="0"/>
            </a:endParaRPr>
          </a:p>
        </p:txBody>
      </p:sp>
      <p:sp>
        <p:nvSpPr>
          <p:cNvPr id="50" name="Ellipse 49"/>
          <p:cNvSpPr/>
          <p:nvPr/>
        </p:nvSpPr>
        <p:spPr>
          <a:xfrm>
            <a:off x="3753553" y="2400856"/>
            <a:ext cx="455276" cy="455276"/>
          </a:xfrm>
          <a:prstGeom prst="ellipse">
            <a:avLst/>
          </a:prstGeom>
          <a:noFill/>
          <a:ln w="19050">
            <a:solidFill>
              <a:srgbClr val="C400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 name="Connecteur droit avec flèche 50"/>
          <p:cNvCxnSpPr>
            <a:stCxn id="50" idx="4"/>
          </p:cNvCxnSpPr>
          <p:nvPr/>
        </p:nvCxnSpPr>
        <p:spPr>
          <a:xfrm flipH="1">
            <a:off x="3837374" y="2856132"/>
            <a:ext cx="143817" cy="1098254"/>
          </a:xfrm>
          <a:prstGeom prst="straightConnector1">
            <a:avLst/>
          </a:prstGeom>
          <a:ln w="15875">
            <a:solidFill>
              <a:srgbClr val="C4007B">
                <a:alpha val="86000"/>
              </a:srgb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53" name="OTLSHAPE_T_b913621e50d24b94b80ebd75a057fe4c_Title"/>
          <p:cNvSpPr txBox="1"/>
          <p:nvPr>
            <p:custDataLst>
              <p:tags r:id="rId11"/>
            </p:custDataLst>
          </p:nvPr>
        </p:nvSpPr>
        <p:spPr>
          <a:xfrm>
            <a:off x="2966381" y="4031695"/>
            <a:ext cx="1857890" cy="276999"/>
          </a:xfrm>
          <a:prstGeom prst="rect">
            <a:avLst/>
          </a:prstGeom>
          <a:noFill/>
        </p:spPr>
        <p:txBody>
          <a:bodyPr vert="horz" wrap="square" lIns="0" tIns="0" rIns="0" bIns="0" rtlCol="0" anchor="ctr" anchorCtr="0">
            <a:spAutoFit/>
          </a:bodyPr>
          <a:lstStyle/>
          <a:p>
            <a:pPr algn="ctr"/>
            <a:r>
              <a:rPr lang="hu-HU" sz="900" smtClean="0">
                <a:solidFill>
                  <a:schemeClr val="dk1"/>
                </a:solidFill>
                <a:latin typeface="Century Gothic" panose="020B0502020202020204" pitchFamily="34" charset="0"/>
              </a:rPr>
              <a:t>SzEPT vége</a:t>
            </a:r>
            <a:r>
              <a:rPr lang="fr-FR" sz="900" smtClean="0">
                <a:solidFill>
                  <a:schemeClr val="dk1"/>
                </a:solidFill>
                <a:latin typeface="Century Gothic" panose="020B0502020202020204" pitchFamily="34" charset="0"/>
              </a:rPr>
              <a:t>:</a:t>
            </a:r>
            <a:endParaRPr lang="fr-FR" sz="900" dirty="0" smtClean="0">
              <a:solidFill>
                <a:schemeClr val="dk1"/>
              </a:solidFill>
              <a:latin typeface="Century Gothic" panose="020B0502020202020204" pitchFamily="34" charset="0"/>
            </a:endParaRPr>
          </a:p>
          <a:p>
            <a:pPr algn="ctr"/>
            <a:r>
              <a:rPr lang="fr-FR" sz="900" dirty="0" smtClean="0">
                <a:solidFill>
                  <a:schemeClr val="dk1"/>
                </a:solidFill>
                <a:latin typeface="Century Gothic" panose="020B0502020202020204" pitchFamily="34" charset="0"/>
              </a:rPr>
              <a:t>Good </a:t>
            </a:r>
            <a:r>
              <a:rPr lang="fr-FR" sz="900" smtClean="0">
                <a:solidFill>
                  <a:schemeClr val="dk1"/>
                </a:solidFill>
                <a:latin typeface="Century Gothic" panose="020B0502020202020204" pitchFamily="34" charset="0"/>
              </a:rPr>
              <a:t>Practice </a:t>
            </a:r>
            <a:r>
              <a:rPr lang="hu-HU" sz="900" smtClean="0">
                <a:solidFill>
                  <a:schemeClr val="dk1"/>
                </a:solidFill>
                <a:latin typeface="Century Gothic" panose="020B0502020202020204" pitchFamily="34" charset="0"/>
              </a:rPr>
              <a:t>Városfesztivál</a:t>
            </a:r>
            <a:endParaRPr lang="fr-FR" sz="900" dirty="0" smtClean="0">
              <a:solidFill>
                <a:schemeClr val="dk1"/>
              </a:solidFill>
              <a:latin typeface="Century Gothic" panose="020B0502020202020204" pitchFamily="34" charset="0"/>
            </a:endParaRPr>
          </a:p>
        </p:txBody>
      </p:sp>
      <p:sp>
        <p:nvSpPr>
          <p:cNvPr id="44" name="Flèche droite 43"/>
          <p:cNvSpPr/>
          <p:nvPr/>
        </p:nvSpPr>
        <p:spPr>
          <a:xfrm>
            <a:off x="2898188" y="2011098"/>
            <a:ext cx="5057091" cy="260850"/>
          </a:xfrm>
          <a:prstGeom prst="rightArrow">
            <a:avLst/>
          </a:prstGeom>
          <a:solidFill>
            <a:srgbClr val="AF1E7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TLSHAPE_T_b913621e50d24b94b80ebd75a057fe4c_Title"/>
          <p:cNvSpPr txBox="1"/>
          <p:nvPr>
            <p:custDataLst>
              <p:tags r:id="rId12"/>
            </p:custDataLst>
          </p:nvPr>
        </p:nvSpPr>
        <p:spPr>
          <a:xfrm>
            <a:off x="3025693" y="2060987"/>
            <a:ext cx="4703167" cy="138499"/>
          </a:xfrm>
          <a:prstGeom prst="rect">
            <a:avLst/>
          </a:prstGeom>
          <a:noFill/>
        </p:spPr>
        <p:txBody>
          <a:bodyPr vert="horz" wrap="square" lIns="0" tIns="0" rIns="0" bIns="0" rtlCol="0" anchor="ctr" anchorCtr="0">
            <a:spAutoFit/>
          </a:bodyPr>
          <a:lstStyle/>
          <a:p>
            <a:pPr algn="ctr"/>
            <a:r>
              <a:rPr lang="hu-HU" sz="900" smtClean="0">
                <a:solidFill>
                  <a:schemeClr val="dk1"/>
                </a:solidFill>
                <a:latin typeface="Century Gothic" panose="020B0502020202020204" pitchFamily="34" charset="0"/>
              </a:rPr>
              <a:t>Folyamatos promóciós tevékenységek az  </a:t>
            </a:r>
            <a:r>
              <a:rPr lang="hu-HU" sz="900">
                <a:solidFill>
                  <a:schemeClr val="dk1"/>
                </a:solidFill>
                <a:latin typeface="Century Gothic" panose="020B0502020202020204" pitchFamily="34" charset="0"/>
              </a:rPr>
              <a:t>URBACT </a:t>
            </a:r>
            <a:r>
              <a:rPr lang="hu-HU" sz="900" smtClean="0">
                <a:solidFill>
                  <a:schemeClr val="dk1"/>
                </a:solidFill>
                <a:latin typeface="Century Gothic" panose="020B0502020202020204" pitchFamily="34" charset="0"/>
              </a:rPr>
              <a:t>jó  </a:t>
            </a:r>
            <a:r>
              <a:rPr lang="hu-HU" sz="900">
                <a:solidFill>
                  <a:schemeClr val="dk1"/>
                </a:solidFill>
                <a:latin typeface="Century Gothic" panose="020B0502020202020204" pitchFamily="34" charset="0"/>
              </a:rPr>
              <a:t>gyakorlat </a:t>
            </a:r>
            <a:r>
              <a:rPr lang="hu-HU" sz="900" smtClean="0">
                <a:solidFill>
                  <a:schemeClr val="dk1"/>
                </a:solidFill>
                <a:latin typeface="Century Gothic" panose="020B0502020202020204" pitchFamily="34" charset="0"/>
              </a:rPr>
              <a:t>városokért</a:t>
            </a:r>
            <a:endParaRPr lang="fr-FR" sz="900" dirty="0" smtClean="0">
              <a:solidFill>
                <a:schemeClr val="dk1"/>
              </a:solidFill>
              <a:latin typeface="Century Gothic" panose="020B0502020202020204" pitchFamily="34" charset="0"/>
            </a:endParaRPr>
          </a:p>
        </p:txBody>
      </p:sp>
      <p:sp>
        <p:nvSpPr>
          <p:cNvPr id="45" name="Accolade fermante 44"/>
          <p:cNvSpPr/>
          <p:nvPr/>
        </p:nvSpPr>
        <p:spPr>
          <a:xfrm rot="5400000">
            <a:off x="7245529" y="2423262"/>
            <a:ext cx="228600" cy="2512418"/>
          </a:xfrm>
          <a:prstGeom prst="rightBrace">
            <a:avLst/>
          </a:prstGeom>
          <a:ln w="15875">
            <a:solidFill>
              <a:srgbClr val="35B3B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OTLSHAPE_T_b913621e50d24b94b80ebd75a057fe4c_Title"/>
          <p:cNvSpPr txBox="1"/>
          <p:nvPr>
            <p:custDataLst>
              <p:tags r:id="rId13"/>
            </p:custDataLst>
          </p:nvPr>
        </p:nvSpPr>
        <p:spPr>
          <a:xfrm>
            <a:off x="2122494" y="3074757"/>
            <a:ext cx="716587" cy="138499"/>
          </a:xfrm>
          <a:prstGeom prst="rect">
            <a:avLst/>
          </a:prstGeom>
          <a:noFill/>
        </p:spPr>
        <p:txBody>
          <a:bodyPr vert="horz" wrap="square" lIns="0" tIns="0" rIns="0" bIns="0" rtlCol="0" anchor="ctr" anchorCtr="0">
            <a:spAutoFit/>
          </a:bodyPr>
          <a:lstStyle/>
          <a:p>
            <a:r>
              <a:rPr lang="hu-HU" sz="900" smtClean="0">
                <a:solidFill>
                  <a:schemeClr val="dk1"/>
                </a:solidFill>
                <a:latin typeface="Century Gothic" panose="020B0502020202020204" pitchFamily="34" charset="0"/>
              </a:rPr>
              <a:t>Értékelés</a:t>
            </a:r>
            <a:endParaRPr lang="fr-FR" sz="900" dirty="0" smtClean="0">
              <a:solidFill>
                <a:schemeClr val="dk1"/>
              </a:solidFill>
              <a:latin typeface="Century Gothic" panose="020B0502020202020204" pitchFamily="34" charset="0"/>
            </a:endParaRPr>
          </a:p>
        </p:txBody>
      </p:sp>
      <p:sp>
        <p:nvSpPr>
          <p:cNvPr id="6" name="Rectangle 5"/>
          <p:cNvSpPr/>
          <p:nvPr/>
        </p:nvSpPr>
        <p:spPr>
          <a:xfrm>
            <a:off x="7728861" y="3243810"/>
            <a:ext cx="806631" cy="415498"/>
          </a:xfrm>
          <a:prstGeom prst="rect">
            <a:avLst/>
          </a:prstGeom>
        </p:spPr>
        <p:txBody>
          <a:bodyPr wrap="none">
            <a:spAutoFit/>
          </a:bodyPr>
          <a:lstStyle/>
          <a:p>
            <a:r>
              <a:rPr lang="fr-FR" sz="1050" smtClean="0">
                <a:solidFill>
                  <a:schemeClr val="dk1"/>
                </a:solidFill>
                <a:latin typeface="Century Gothic" panose="020B0502020202020204" pitchFamily="34" charset="0"/>
              </a:rPr>
              <a:t>+ 2</a:t>
            </a:r>
            <a:r>
              <a:rPr lang="hu-HU" sz="1050" smtClean="0">
                <a:solidFill>
                  <a:schemeClr val="dk1"/>
                </a:solidFill>
                <a:latin typeface="Century Gothic" panose="020B0502020202020204" pitchFamily="34" charset="0"/>
              </a:rPr>
              <a:t>. fázis</a:t>
            </a:r>
            <a:r>
              <a:rPr lang="fr-FR" sz="1050" smtClean="0">
                <a:solidFill>
                  <a:schemeClr val="dk1"/>
                </a:solidFill>
                <a:latin typeface="Century Gothic" panose="020B0502020202020204" pitchFamily="34" charset="0"/>
              </a:rPr>
              <a:t>: </a:t>
            </a:r>
            <a:endParaRPr lang="fr-FR" sz="1050" dirty="0" smtClean="0">
              <a:solidFill>
                <a:schemeClr val="dk1"/>
              </a:solidFill>
              <a:latin typeface="Century Gothic" panose="020B0502020202020204" pitchFamily="34" charset="0"/>
            </a:endParaRPr>
          </a:p>
          <a:p>
            <a:r>
              <a:rPr lang="fr-FR" sz="1050" smtClean="0">
                <a:solidFill>
                  <a:schemeClr val="dk1"/>
                </a:solidFill>
                <a:latin typeface="Century Gothic" panose="020B0502020202020204" pitchFamily="34" charset="0"/>
              </a:rPr>
              <a:t>24 </a:t>
            </a:r>
            <a:r>
              <a:rPr lang="hu-HU" sz="1050" smtClean="0">
                <a:solidFill>
                  <a:schemeClr val="dk1"/>
                </a:solidFill>
                <a:latin typeface="Century Gothic" panose="020B0502020202020204" pitchFamily="34" charset="0"/>
              </a:rPr>
              <a:t>hónap</a:t>
            </a:r>
            <a:endParaRPr lang="fr-FR" sz="1050" dirty="0">
              <a:solidFill>
                <a:schemeClr val="dk1"/>
              </a:solidFill>
              <a:latin typeface="Century Gothic" panose="020B0502020202020204" pitchFamily="34" charset="0"/>
            </a:endParaRPr>
          </a:p>
        </p:txBody>
      </p:sp>
      <p:sp>
        <p:nvSpPr>
          <p:cNvPr id="35" name="Ellipse 34"/>
          <p:cNvSpPr/>
          <p:nvPr/>
        </p:nvSpPr>
        <p:spPr>
          <a:xfrm>
            <a:off x="1289443" y="2385819"/>
            <a:ext cx="455276" cy="455276"/>
          </a:xfrm>
          <a:prstGeom prst="ellipse">
            <a:avLst/>
          </a:prstGeom>
          <a:noFill/>
          <a:ln w="19050">
            <a:solidFill>
              <a:srgbClr val="C400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9" name="Connecteur droit avec flèche 38"/>
          <p:cNvCxnSpPr>
            <a:stCxn id="35" idx="0"/>
          </p:cNvCxnSpPr>
          <p:nvPr/>
        </p:nvCxnSpPr>
        <p:spPr>
          <a:xfrm flipV="1">
            <a:off x="1517081" y="2141523"/>
            <a:ext cx="0" cy="244296"/>
          </a:xfrm>
          <a:prstGeom prst="straightConnector1">
            <a:avLst/>
          </a:prstGeom>
          <a:ln w="15875">
            <a:solidFill>
              <a:srgbClr val="C4007B">
                <a:alpha val="86000"/>
              </a:srgb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41" name="OTLSHAPE_T_b913621e50d24b94b80ebd75a057fe4c_Title"/>
          <p:cNvSpPr txBox="1"/>
          <p:nvPr>
            <p:custDataLst>
              <p:tags r:id="rId14"/>
            </p:custDataLst>
          </p:nvPr>
        </p:nvSpPr>
        <p:spPr>
          <a:xfrm>
            <a:off x="630732" y="1946591"/>
            <a:ext cx="1857890" cy="138499"/>
          </a:xfrm>
          <a:prstGeom prst="rect">
            <a:avLst/>
          </a:prstGeom>
          <a:noFill/>
        </p:spPr>
        <p:txBody>
          <a:bodyPr vert="horz" wrap="square" lIns="0" tIns="0" rIns="0" bIns="0" rtlCol="0" anchor="ctr" anchorCtr="0">
            <a:spAutoFit/>
          </a:bodyPr>
          <a:lstStyle/>
          <a:p>
            <a:pPr algn="ctr"/>
            <a:r>
              <a:rPr lang="fr-FR" sz="900" smtClean="0">
                <a:solidFill>
                  <a:schemeClr val="dk1"/>
                </a:solidFill>
                <a:latin typeface="Century Gothic" panose="020B0502020202020204" pitchFamily="34" charset="0"/>
              </a:rPr>
              <a:t>JAN</a:t>
            </a:r>
            <a:r>
              <a:rPr lang="hu-HU" sz="900" smtClean="0">
                <a:solidFill>
                  <a:schemeClr val="dk1"/>
                </a:solidFill>
                <a:latin typeface="Century Gothic" panose="020B0502020202020204" pitchFamily="34" charset="0"/>
              </a:rPr>
              <a:t> vége</a:t>
            </a:r>
            <a:r>
              <a:rPr lang="fr-FR" sz="900" smtClean="0">
                <a:solidFill>
                  <a:schemeClr val="dk1"/>
                </a:solidFill>
                <a:latin typeface="Century Gothic" panose="020B0502020202020204" pitchFamily="34" charset="0"/>
              </a:rPr>
              <a:t>: EU Info-</a:t>
            </a:r>
            <a:r>
              <a:rPr lang="hu-HU" sz="900" smtClean="0">
                <a:solidFill>
                  <a:schemeClr val="dk1"/>
                </a:solidFill>
                <a:latin typeface="Century Gothic" panose="020B0502020202020204" pitchFamily="34" charset="0"/>
              </a:rPr>
              <a:t>Nap</a:t>
            </a:r>
            <a:r>
              <a:rPr lang="fr-FR" sz="900" smtClean="0">
                <a:solidFill>
                  <a:schemeClr val="dk1"/>
                </a:solidFill>
                <a:latin typeface="Century Gothic" panose="020B0502020202020204" pitchFamily="34" charset="0"/>
              </a:rPr>
              <a:t> Br</a:t>
            </a:r>
            <a:r>
              <a:rPr lang="hu-HU" sz="900" smtClean="0">
                <a:solidFill>
                  <a:schemeClr val="dk1"/>
                </a:solidFill>
                <a:latin typeface="Century Gothic" panose="020B0502020202020204" pitchFamily="34" charset="0"/>
              </a:rPr>
              <a:t>üsszel</a:t>
            </a:r>
            <a:endParaRPr lang="fr-FR" sz="900" dirty="0" smtClean="0">
              <a:solidFill>
                <a:schemeClr val="dk1"/>
              </a:solidFill>
              <a:latin typeface="Century Gothic" panose="020B0502020202020204" pitchFamily="34" charset="0"/>
            </a:endParaRPr>
          </a:p>
        </p:txBody>
      </p:sp>
    </p:spTree>
    <p:extLst>
      <p:ext uri="{BB962C8B-B14F-4D97-AF65-F5344CB8AC3E}">
        <p14:creationId xmlns:p14="http://schemas.microsoft.com/office/powerpoint/2010/main" val="1949243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17</a:t>
            </a:fld>
            <a:endParaRPr lang="fr-FR" dirty="0"/>
          </a:p>
        </p:txBody>
      </p:sp>
      <p:sp>
        <p:nvSpPr>
          <p:cNvPr id="6" name="Espace réservé du texte 5"/>
          <p:cNvSpPr>
            <a:spLocks noGrp="1"/>
          </p:cNvSpPr>
          <p:nvPr>
            <p:ph type="body" sz="quarter" idx="13"/>
          </p:nvPr>
        </p:nvSpPr>
        <p:spPr>
          <a:xfrm>
            <a:off x="879492" y="1499173"/>
            <a:ext cx="7530861" cy="4763404"/>
          </a:xfrm>
        </p:spPr>
        <p:txBody>
          <a:bodyPr>
            <a:normAutofit fontScale="70000" lnSpcReduction="20000"/>
          </a:bodyPr>
          <a:lstStyle/>
          <a:p>
            <a:r>
              <a:rPr lang="en-US" sz="2900" dirty="0" smtClean="0">
                <a:latin typeface="Century Gothic" panose="020B0502020202020204" pitchFamily="34" charset="0"/>
              </a:rPr>
              <a:t>Good </a:t>
            </a:r>
            <a:r>
              <a:rPr lang="en-US" sz="2900" smtClean="0">
                <a:latin typeface="Century Gothic" panose="020B0502020202020204" pitchFamily="34" charset="0"/>
              </a:rPr>
              <a:t>practice </a:t>
            </a:r>
            <a:r>
              <a:rPr lang="hu-HU" sz="2900" smtClean="0">
                <a:latin typeface="Century Gothic" panose="020B0502020202020204" pitchFamily="34" charset="0"/>
              </a:rPr>
              <a:t>felhívás</a:t>
            </a:r>
            <a:endParaRPr lang="en-US" sz="2900" dirty="0" smtClean="0">
              <a:latin typeface="Century Gothic" panose="020B0502020202020204" pitchFamily="34" charset="0"/>
            </a:endParaRPr>
          </a:p>
          <a:p>
            <a:pPr marL="7938" indent="0">
              <a:buNone/>
            </a:pPr>
            <a:r>
              <a:rPr lang="en-US" b="0" dirty="0" smtClean="0">
                <a:solidFill>
                  <a:srgbClr val="35B3B8"/>
                </a:solidFill>
                <a:latin typeface="Century Gothic" panose="020B0502020202020204" pitchFamily="34" charset="0"/>
              </a:rPr>
              <a:t>Direct link</a:t>
            </a:r>
            <a:r>
              <a:rPr lang="en-US" b="0" smtClean="0">
                <a:solidFill>
                  <a:srgbClr val="35B3B8"/>
                </a:solidFill>
                <a:latin typeface="Century Gothic" panose="020B0502020202020204" pitchFamily="34" charset="0"/>
              </a:rPr>
              <a:t>: </a:t>
            </a:r>
            <a:r>
              <a:rPr lang="en-US" b="0" smtClean="0">
                <a:latin typeface="Century Gothic" panose="020B0502020202020204" pitchFamily="34" charset="0"/>
                <a:hlinkClick r:id="rId3"/>
              </a:rPr>
              <a:t>here</a:t>
            </a:r>
            <a:r>
              <a:rPr lang="hu-HU" b="0">
                <a:latin typeface="Century Gothic" panose="020B0502020202020204" pitchFamily="34" charset="0"/>
              </a:rPr>
              <a:t>, </a:t>
            </a:r>
            <a:r>
              <a:rPr lang="hu-HU" b="0">
                <a:latin typeface="Century Gothic" panose="020B0502020202020204" pitchFamily="34" charset="0"/>
                <a:hlinkClick r:id="rId4"/>
              </a:rPr>
              <a:t>http://</a:t>
            </a:r>
            <a:r>
              <a:rPr lang="hu-HU" b="0" smtClean="0">
                <a:latin typeface="Century Gothic" panose="020B0502020202020204" pitchFamily="34" charset="0"/>
                <a:hlinkClick r:id="rId4"/>
              </a:rPr>
              <a:t>www.urbact.hu/node/257</a:t>
            </a:r>
            <a:endParaRPr lang="hu-HU" b="0" smtClean="0">
              <a:latin typeface="Century Gothic" panose="020B0502020202020204" pitchFamily="34" charset="0"/>
            </a:endParaRPr>
          </a:p>
          <a:p>
            <a:pPr marL="7938" indent="0">
              <a:buNone/>
            </a:pPr>
            <a:endParaRPr lang="hu-HU" b="0" smtClean="0">
              <a:latin typeface="Century Gothic" panose="020B0502020202020204" pitchFamily="34" charset="0"/>
            </a:endParaRPr>
          </a:p>
          <a:p>
            <a:r>
              <a:rPr lang="en-US" sz="2900" smtClean="0">
                <a:latin typeface="Century Gothic" panose="020B0502020202020204" pitchFamily="34" charset="0"/>
              </a:rPr>
              <a:t>URBACT </a:t>
            </a:r>
            <a:r>
              <a:rPr lang="hu-HU" sz="2900" smtClean="0">
                <a:latin typeface="Century Gothic" panose="020B0502020202020204" pitchFamily="34" charset="0"/>
              </a:rPr>
              <a:t>titkárság</a:t>
            </a:r>
            <a:endParaRPr lang="en-US" sz="2900" dirty="0">
              <a:latin typeface="Century Gothic" panose="020B0502020202020204" pitchFamily="34" charset="0"/>
            </a:endParaRPr>
          </a:p>
          <a:p>
            <a:pPr marL="0" lvl="1" indent="-255587"/>
            <a:r>
              <a:rPr lang="hu-HU" b="0" smtClean="0">
                <a:latin typeface="Century Gothic" panose="020B0502020202020204" pitchFamily="34" charset="0"/>
              </a:rPr>
              <a:t>Minden felmerülő kérdéssel kereshető az URBACT  Titkárság: </a:t>
            </a:r>
            <a:r>
              <a:rPr lang="en-US" b="0" smtClean="0">
                <a:latin typeface="Century Gothic" panose="020B0502020202020204" pitchFamily="34" charset="0"/>
              </a:rPr>
              <a:t>email </a:t>
            </a:r>
            <a:r>
              <a:rPr lang="hu-HU" b="0" smtClean="0">
                <a:latin typeface="Century Gothic" panose="020B0502020202020204" pitchFamily="34" charset="0"/>
              </a:rPr>
              <a:t>cím</a:t>
            </a:r>
            <a:r>
              <a:rPr lang="en-US" b="0" smtClean="0">
                <a:latin typeface="Century Gothic" panose="020B0502020202020204" pitchFamily="34" charset="0"/>
              </a:rPr>
              <a:t> </a:t>
            </a:r>
            <a:r>
              <a:rPr lang="en-US" b="0" dirty="0">
                <a:latin typeface="Century Gothic" panose="020B0502020202020204" pitchFamily="34" charset="0"/>
              </a:rPr>
              <a:t>- </a:t>
            </a:r>
            <a:r>
              <a:rPr lang="en-US" b="0" dirty="0">
                <a:solidFill>
                  <a:srgbClr val="96BD0D"/>
                </a:solidFill>
                <a:latin typeface="Century Gothic" panose="020B0502020202020204" pitchFamily="34" charset="0"/>
              </a:rPr>
              <a:t>goodpracticecall@urbact.eu</a:t>
            </a:r>
          </a:p>
          <a:p>
            <a:endParaRPr lang="en-US" b="0" dirty="0">
              <a:latin typeface="Century Gothic" panose="020B0502020202020204" pitchFamily="34" charset="0"/>
            </a:endParaRPr>
          </a:p>
          <a:p>
            <a:r>
              <a:rPr lang="en-US" sz="2900" smtClean="0">
                <a:latin typeface="Century Gothic" panose="020B0502020202020204" pitchFamily="34" charset="0"/>
              </a:rPr>
              <a:t>URBACT </a:t>
            </a:r>
            <a:r>
              <a:rPr lang="hu-HU" sz="2900" smtClean="0">
                <a:latin typeface="Century Gothic" panose="020B0502020202020204" pitchFamily="34" charset="0"/>
              </a:rPr>
              <a:t>cikkek, hírek a honlapokon</a:t>
            </a:r>
            <a:endParaRPr lang="en-US" sz="2900" dirty="0">
              <a:latin typeface="Century Gothic" panose="020B0502020202020204" pitchFamily="34" charset="0"/>
            </a:endParaRPr>
          </a:p>
          <a:p>
            <a:pPr marL="7938" indent="0">
              <a:spcAft>
                <a:spcPts val="600"/>
              </a:spcAft>
              <a:buNone/>
            </a:pPr>
            <a:r>
              <a:rPr lang="hu-HU" b="0" smtClean="0">
                <a:latin typeface="Century Gothic" panose="020B0502020202020204" pitchFamily="34" charset="0"/>
              </a:rPr>
              <a:t>A felhívás mellett a városügyekről, városfejlesztésről, URBACT Programról további  információ:</a:t>
            </a:r>
            <a:endParaRPr lang="en-US" b="0" dirty="0">
              <a:latin typeface="Century Gothic" panose="020B0502020202020204" pitchFamily="34" charset="0"/>
            </a:endParaRPr>
          </a:p>
          <a:p>
            <a:pPr>
              <a:buFont typeface="Courier New" panose="02070309020205020404" pitchFamily="49" charset="0"/>
              <a:buChar char="o"/>
            </a:pPr>
            <a:r>
              <a:rPr lang="hu-HU" b="0">
                <a:latin typeface="Century Gothic" panose="020B0502020202020204" pitchFamily="34" charset="0"/>
              </a:rPr>
              <a:t>http://www.urbact.hu/</a:t>
            </a:r>
          </a:p>
          <a:p>
            <a:pPr>
              <a:buFont typeface="Courier New" panose="02070309020205020404" pitchFamily="49" charset="0"/>
              <a:buChar char="o"/>
            </a:pPr>
            <a:r>
              <a:rPr lang="en-US" b="0" smtClean="0">
                <a:latin typeface="Century Gothic" panose="020B0502020202020204" pitchFamily="34" charset="0"/>
              </a:rPr>
              <a:t>http</a:t>
            </a:r>
            <a:r>
              <a:rPr lang="en-US" b="0" dirty="0">
                <a:latin typeface="Century Gothic" panose="020B0502020202020204" pitchFamily="34" charset="0"/>
              </a:rPr>
              <a:t>://urbact.eu/</a:t>
            </a:r>
          </a:p>
          <a:p>
            <a:pPr>
              <a:buFont typeface="Courier New" panose="02070309020205020404" pitchFamily="49" charset="0"/>
              <a:buChar char="o"/>
            </a:pPr>
            <a:r>
              <a:rPr lang="en-US" b="0" dirty="0" smtClean="0">
                <a:latin typeface="Century Gothic" panose="020B0502020202020204" pitchFamily="34" charset="0"/>
              </a:rPr>
              <a:t>http</a:t>
            </a:r>
            <a:r>
              <a:rPr lang="en-US" b="0" dirty="0">
                <a:latin typeface="Century Gothic" panose="020B0502020202020204" pitchFamily="34" charset="0"/>
              </a:rPr>
              <a:t>://www.blog.urbact.eu/</a:t>
            </a:r>
          </a:p>
          <a:p>
            <a:pPr marL="7938" indent="0">
              <a:buNone/>
            </a:pPr>
            <a:endParaRPr lang="en-US" b="0" dirty="0" smtClean="0">
              <a:latin typeface="Century Gothic" panose="020B0502020202020204" pitchFamily="34" charset="0"/>
            </a:endParaRPr>
          </a:p>
          <a:p>
            <a:pPr marL="7938" indent="0">
              <a:spcAft>
                <a:spcPts val="600"/>
              </a:spcAft>
              <a:buNone/>
            </a:pPr>
            <a:r>
              <a:rPr lang="hu-HU" sz="2600" b="0" smtClean="0">
                <a:solidFill>
                  <a:srgbClr val="35B3B8"/>
                </a:solidFill>
                <a:latin typeface="Century Gothic" panose="020B0502020202020204" pitchFamily="34" charset="0"/>
              </a:rPr>
              <a:t>Cikkek angolul és magyarul:</a:t>
            </a:r>
          </a:p>
          <a:p>
            <a:pPr marL="7938" indent="0">
              <a:spcAft>
                <a:spcPts val="600"/>
              </a:spcAft>
              <a:buNone/>
            </a:pPr>
            <a:r>
              <a:rPr lang="en-US" sz="2600" b="0">
                <a:solidFill>
                  <a:srgbClr val="35B3B8"/>
                </a:solidFill>
                <a:latin typeface="Century Gothic" panose="020B0502020202020204" pitchFamily="34" charset="0"/>
              </a:rPr>
              <a:t>http://</a:t>
            </a:r>
            <a:r>
              <a:rPr lang="en-US" sz="2600" b="0" smtClean="0">
                <a:solidFill>
                  <a:srgbClr val="35B3B8"/>
                </a:solidFill>
                <a:latin typeface="Century Gothic" panose="020B0502020202020204" pitchFamily="34" charset="0"/>
              </a:rPr>
              <a:t>www.urbact.hu/node/257</a:t>
            </a:r>
            <a:endParaRPr lang="en-US" sz="2600" b="0" dirty="0">
              <a:solidFill>
                <a:srgbClr val="35B3B8"/>
              </a:solidFill>
              <a:latin typeface="Century Gothic" panose="020B0502020202020204" pitchFamily="34" charset="0"/>
            </a:endParaRPr>
          </a:p>
          <a:p>
            <a:pPr>
              <a:buFont typeface="Courier New" panose="02070309020205020404" pitchFamily="49" charset="0"/>
              <a:buChar char="o"/>
            </a:pPr>
            <a:r>
              <a:rPr lang="en-US" b="0" dirty="0">
                <a:latin typeface="Century Gothic" panose="020B0502020202020204" pitchFamily="34" charset="0"/>
              </a:rPr>
              <a:t>http://urbact.eu/good-practice-call-difference</a:t>
            </a:r>
          </a:p>
          <a:p>
            <a:pPr>
              <a:buFont typeface="Courier New" panose="02070309020205020404" pitchFamily="49" charset="0"/>
              <a:buChar char="o"/>
            </a:pPr>
            <a:r>
              <a:rPr lang="en-US" b="0" dirty="0">
                <a:latin typeface="Century Gothic" panose="020B0502020202020204" pitchFamily="34" charset="0"/>
                <a:hlinkClick r:id="rId5"/>
              </a:rPr>
              <a:t>http</a:t>
            </a:r>
            <a:r>
              <a:rPr lang="en-US" b="0">
                <a:latin typeface="Century Gothic" panose="020B0502020202020204" pitchFamily="34" charset="0"/>
                <a:hlinkClick r:id="rId5"/>
              </a:rPr>
              <a:t>://</a:t>
            </a:r>
            <a:r>
              <a:rPr lang="en-US" b="0" smtClean="0">
                <a:latin typeface="Century Gothic" panose="020B0502020202020204" pitchFamily="34" charset="0"/>
                <a:hlinkClick r:id="rId5"/>
              </a:rPr>
              <a:t>urbact.eu/cities-and-good-practice-lessons-urbact-transfer-pilots</a:t>
            </a:r>
            <a:endParaRPr lang="hu-HU" b="0" smtClean="0">
              <a:latin typeface="Century Gothic" panose="020B0502020202020204" pitchFamily="34" charset="0"/>
            </a:endParaRPr>
          </a:p>
          <a:p>
            <a:pPr>
              <a:buFont typeface="Courier New" panose="02070309020205020404" pitchFamily="49" charset="0"/>
              <a:buChar char="o"/>
            </a:pPr>
            <a:r>
              <a:rPr lang="en-US" b="0">
                <a:latin typeface="Century Gothic" panose="020B0502020202020204" pitchFamily="34" charset="0"/>
                <a:hlinkClick r:id="rId4"/>
              </a:rPr>
              <a:t>http://</a:t>
            </a:r>
            <a:r>
              <a:rPr lang="en-US" b="0" smtClean="0">
                <a:latin typeface="Century Gothic" panose="020B0502020202020204" pitchFamily="34" charset="0"/>
                <a:hlinkClick r:id="rId4"/>
              </a:rPr>
              <a:t>www.urbact.hu/node/257</a:t>
            </a:r>
            <a:endParaRPr lang="hu-HU" b="0" smtClean="0">
              <a:latin typeface="Century Gothic" panose="020B0502020202020204" pitchFamily="34" charset="0"/>
            </a:endParaRPr>
          </a:p>
          <a:p>
            <a:pPr>
              <a:buFont typeface="Courier New" panose="02070309020205020404" pitchFamily="49" charset="0"/>
              <a:buChar char="o"/>
            </a:pPr>
            <a:r>
              <a:rPr lang="en-US" b="0">
                <a:latin typeface="Century Gothic" panose="020B0502020202020204" pitchFamily="34" charset="0"/>
              </a:rPr>
              <a:t>http://www.urbact.hu/node/255</a:t>
            </a:r>
            <a:endParaRPr lang="en-US" b="0" dirty="0">
              <a:latin typeface="Century Gothic" panose="020B0502020202020204" pitchFamily="34" charset="0"/>
            </a:endParaRPr>
          </a:p>
        </p:txBody>
      </p:sp>
      <p:sp>
        <p:nvSpPr>
          <p:cNvPr id="7" name="Titre 6"/>
          <p:cNvSpPr>
            <a:spLocks noGrp="1"/>
          </p:cNvSpPr>
          <p:nvPr>
            <p:ph type="title"/>
          </p:nvPr>
        </p:nvSpPr>
        <p:spPr>
          <a:xfrm>
            <a:off x="2083982" y="392983"/>
            <a:ext cx="4603898" cy="984885"/>
          </a:xfrm>
        </p:spPr>
        <p:txBody>
          <a:bodyPr/>
          <a:lstStyle/>
          <a:p>
            <a:r>
              <a:rPr lang="hu-HU" smtClean="0">
                <a:solidFill>
                  <a:srgbClr val="C4007B"/>
                </a:solidFill>
                <a:latin typeface="Century Gothic" panose="020B0502020202020204" pitchFamily="34" charset="0"/>
              </a:rPr>
              <a:t>Hasznos információk</a:t>
            </a:r>
            <a:endParaRPr lang="en-GB" dirty="0">
              <a:solidFill>
                <a:srgbClr val="C4007B"/>
              </a:solidFill>
              <a:latin typeface="Century Gothic" panose="020B0502020202020204" pitchFamily="34" charset="0"/>
            </a:endParaRPr>
          </a:p>
        </p:txBody>
      </p:sp>
    </p:spTree>
    <p:extLst>
      <p:ext uri="{BB962C8B-B14F-4D97-AF65-F5344CB8AC3E}">
        <p14:creationId xmlns:p14="http://schemas.microsoft.com/office/powerpoint/2010/main" val="3346314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9D7EC0D4-C4D4-784B-B144-181491B88AD4}" type="slidenum">
              <a:rPr lang="fr-FR" smtClean="0"/>
              <a:pPr/>
              <a:t>18</a:t>
            </a:fld>
            <a:endParaRPr lang="fr-FR" dirty="0"/>
          </a:p>
        </p:txBody>
      </p:sp>
      <p:sp>
        <p:nvSpPr>
          <p:cNvPr id="3" name="Espace réservé du pied de page 2"/>
          <p:cNvSpPr>
            <a:spLocks noGrp="1"/>
          </p:cNvSpPr>
          <p:nvPr>
            <p:ph type="ftr" sz="quarter" idx="3"/>
          </p:nvPr>
        </p:nvSpPr>
        <p:spPr/>
        <p:txBody>
          <a:bodyPr/>
          <a:lstStyle/>
          <a:p>
            <a:r>
              <a:rPr lang="fr-FR" b="0" dirty="0" smtClean="0"/>
              <a:t>Good Practice Call - 2016</a:t>
            </a:r>
            <a:endParaRPr lang="fr-FR" b="0" dirty="0"/>
          </a:p>
        </p:txBody>
      </p:sp>
      <p:sp>
        <p:nvSpPr>
          <p:cNvPr id="4" name="Espace réservé du texte 3"/>
          <p:cNvSpPr>
            <a:spLocks noGrp="1"/>
          </p:cNvSpPr>
          <p:nvPr>
            <p:ph type="body" sz="quarter" idx="10"/>
          </p:nvPr>
        </p:nvSpPr>
        <p:spPr>
          <a:xfrm>
            <a:off x="3002280" y="5084128"/>
            <a:ext cx="6032053" cy="1245552"/>
          </a:xfrm>
        </p:spPr>
        <p:txBody>
          <a:bodyPr/>
          <a:lstStyle/>
          <a:p>
            <a:r>
              <a:rPr lang="hu-HU" smtClean="0"/>
              <a:t>Örülünk, hogy további hozzáadott értékkel segíthetjük jó gyakorlatait!</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877" y="346483"/>
            <a:ext cx="1320740" cy="139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texte 6"/>
          <p:cNvSpPr>
            <a:spLocks noGrp="1"/>
          </p:cNvSpPr>
          <p:nvPr>
            <p:ph type="body" sz="quarter" idx="11"/>
          </p:nvPr>
        </p:nvSpPr>
        <p:spPr>
          <a:xfrm>
            <a:off x="3385670" y="3544783"/>
            <a:ext cx="3901439" cy="375360"/>
          </a:xfrm>
        </p:spPr>
        <p:txBody>
          <a:bodyPr/>
          <a:lstStyle/>
          <a:p>
            <a:r>
              <a:rPr lang="en-GB" smtClean="0">
                <a:hlinkClick r:id="rId4"/>
              </a:rPr>
              <a:t>www.urbact.eu</a:t>
            </a:r>
            <a:endParaRPr lang="hu-HU" smtClean="0"/>
          </a:p>
          <a:p>
            <a:r>
              <a:rPr lang="hu-HU" smtClean="0"/>
              <a:t>www.urbact.hu</a:t>
            </a:r>
            <a:endParaRPr lang="en-GB" dirty="0"/>
          </a:p>
        </p:txBody>
      </p:sp>
      <p:sp>
        <p:nvSpPr>
          <p:cNvPr id="5" name="Téglalap 4"/>
          <p:cNvSpPr/>
          <p:nvPr/>
        </p:nvSpPr>
        <p:spPr>
          <a:xfrm>
            <a:off x="2115872" y="2330734"/>
            <a:ext cx="4572000" cy="646331"/>
          </a:xfrm>
          <a:prstGeom prst="rect">
            <a:avLst/>
          </a:prstGeom>
        </p:spPr>
        <p:txBody>
          <a:bodyPr>
            <a:spAutoFit/>
          </a:bodyPr>
          <a:lstStyle/>
          <a:p>
            <a:pPr algn="ctr"/>
            <a:endParaRPr lang="hu-HU"/>
          </a:p>
          <a:p>
            <a:pPr algn="ctr"/>
            <a:r>
              <a:rPr lang="hu-HU"/>
              <a:t>mariann.ven@lechnerkozpont.hu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647" y="1445639"/>
            <a:ext cx="1648047" cy="110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966" y="1553217"/>
            <a:ext cx="1100681" cy="1100681"/>
          </a:xfrm>
          <a:prstGeom prst="rect">
            <a:avLst/>
          </a:prstGeom>
        </p:spPr>
      </p:pic>
    </p:spTree>
    <p:extLst>
      <p:ext uri="{BB962C8B-B14F-4D97-AF65-F5344CB8AC3E}">
        <p14:creationId xmlns:p14="http://schemas.microsoft.com/office/powerpoint/2010/main" val="4204794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9D7EC0D4-C4D4-784B-B144-181491B88AD4}" type="slidenum">
              <a:rPr lang="fr-FR" smtClean="0"/>
              <a:pPr/>
              <a:t>19</a:t>
            </a:fld>
            <a:endParaRPr lang="fr-FR" dirty="0"/>
          </a:p>
        </p:txBody>
      </p:sp>
      <p:sp>
        <p:nvSpPr>
          <p:cNvPr id="4" name="Espace réservé du pied de page 3"/>
          <p:cNvSpPr>
            <a:spLocks noGrp="1"/>
          </p:cNvSpPr>
          <p:nvPr>
            <p:ph type="ftr" sz="quarter" idx="3"/>
          </p:nvPr>
        </p:nvSpPr>
        <p:spPr/>
        <p:txBody>
          <a:bodyPr/>
          <a:lstStyle/>
          <a:p>
            <a:r>
              <a:rPr lang="fr-FR" b="0" dirty="0" smtClean="0"/>
              <a:t>Good Practice call - 2016</a:t>
            </a:r>
            <a:endParaRPr lang="fr-FR"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8" y="59614"/>
            <a:ext cx="8922161" cy="312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800" b="2866"/>
          <a:stretch/>
        </p:blipFill>
        <p:spPr bwMode="auto">
          <a:xfrm>
            <a:off x="25872" y="3158397"/>
            <a:ext cx="8973022" cy="304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pied de page 3"/>
          <p:cNvSpPr txBox="1">
            <a:spLocks/>
          </p:cNvSpPr>
          <p:nvPr/>
        </p:nvSpPr>
        <p:spPr>
          <a:xfrm>
            <a:off x="4333902" y="6344658"/>
            <a:ext cx="3086100" cy="201738"/>
          </a:xfrm>
          <a:prstGeom prst="rect">
            <a:avLst/>
          </a:prstGeom>
        </p:spPr>
        <p:txBody>
          <a:bodyPr lIns="0" tIns="0" rIns="0" bIns="0"/>
          <a:lstStyle>
            <a:defPPr>
              <a:defRPr lang="fr-FR"/>
            </a:defPPr>
            <a:lvl1pPr algn="l" defTabSz="457200" rtl="0" fontAlgn="base">
              <a:spcBef>
                <a:spcPct val="0"/>
              </a:spcBef>
              <a:spcAft>
                <a:spcPct val="0"/>
              </a:spcAft>
              <a:defRPr sz="1200" b="1" i="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err="1" smtClean="0">
                <a:solidFill>
                  <a:srgbClr val="AF1E75"/>
                </a:solidFill>
              </a:rPr>
              <a:t>Infographic</a:t>
            </a:r>
            <a:r>
              <a:rPr lang="fr-FR" dirty="0" smtClean="0">
                <a:solidFill>
                  <a:srgbClr val="AF1E75"/>
                </a:solidFill>
              </a:rPr>
              <a:t> </a:t>
            </a:r>
            <a:r>
              <a:rPr lang="fr-FR" dirty="0" err="1" smtClean="0">
                <a:solidFill>
                  <a:srgbClr val="AF1E75"/>
                </a:solidFill>
              </a:rPr>
              <a:t>available</a:t>
            </a:r>
            <a:r>
              <a:rPr lang="fr-FR" dirty="0">
                <a:solidFill>
                  <a:srgbClr val="AF1E75"/>
                </a:solidFill>
              </a:rPr>
              <a:t> </a:t>
            </a:r>
            <a:r>
              <a:rPr lang="fr-FR" dirty="0" smtClean="0">
                <a:solidFill>
                  <a:srgbClr val="AF1E75"/>
                </a:solidFill>
              </a:rPr>
              <a:t>online </a:t>
            </a:r>
            <a:r>
              <a:rPr lang="fr-FR" b="0" dirty="0" smtClean="0">
                <a:solidFill>
                  <a:srgbClr val="AF1E75"/>
                </a:solidFill>
              </a:rPr>
              <a:t>(</a:t>
            </a:r>
            <a:r>
              <a:rPr lang="fr-FR" b="0" dirty="0" err="1" smtClean="0">
                <a:solidFill>
                  <a:srgbClr val="AF1E75"/>
                </a:solidFill>
              </a:rPr>
              <a:t>soon</a:t>
            </a:r>
            <a:r>
              <a:rPr lang="fr-FR" b="0" dirty="0" smtClean="0">
                <a:solidFill>
                  <a:srgbClr val="AF1E75"/>
                </a:solidFill>
              </a:rPr>
              <a:t> to </a:t>
            </a:r>
            <a:r>
              <a:rPr lang="fr-FR" b="0" dirty="0" err="1" smtClean="0">
                <a:solidFill>
                  <a:srgbClr val="AF1E75"/>
                </a:solidFill>
              </a:rPr>
              <a:t>be</a:t>
            </a:r>
            <a:r>
              <a:rPr lang="fr-FR" b="0" dirty="0" smtClean="0">
                <a:solidFill>
                  <a:srgbClr val="AF1E75"/>
                </a:solidFill>
              </a:rPr>
              <a:t> </a:t>
            </a:r>
            <a:r>
              <a:rPr lang="fr-FR" b="0" dirty="0" err="1" smtClean="0">
                <a:solidFill>
                  <a:srgbClr val="AF1E75"/>
                </a:solidFill>
              </a:rPr>
              <a:t>translated</a:t>
            </a:r>
            <a:r>
              <a:rPr lang="fr-FR" b="0" dirty="0" smtClean="0">
                <a:solidFill>
                  <a:srgbClr val="AF1E75"/>
                </a:solidFill>
              </a:rPr>
              <a:t> in </a:t>
            </a:r>
            <a:r>
              <a:rPr lang="fr-FR" b="0" dirty="0" err="1" smtClean="0">
                <a:solidFill>
                  <a:srgbClr val="AF1E75"/>
                </a:solidFill>
              </a:rPr>
              <a:t>your</a:t>
            </a:r>
            <a:r>
              <a:rPr lang="fr-FR" b="0" dirty="0" smtClean="0">
                <a:solidFill>
                  <a:srgbClr val="AF1E75"/>
                </a:solidFill>
              </a:rPr>
              <a:t> </a:t>
            </a:r>
            <a:r>
              <a:rPr lang="fr-FR" b="0" dirty="0" err="1" smtClean="0">
                <a:solidFill>
                  <a:srgbClr val="AF1E75"/>
                </a:solidFill>
              </a:rPr>
              <a:t>own</a:t>
            </a:r>
            <a:r>
              <a:rPr lang="fr-FR" b="0" dirty="0" smtClean="0">
                <a:solidFill>
                  <a:srgbClr val="AF1E75"/>
                </a:solidFill>
              </a:rPr>
              <a:t> </a:t>
            </a:r>
            <a:r>
              <a:rPr lang="fr-FR" b="0" dirty="0" err="1" smtClean="0">
                <a:solidFill>
                  <a:srgbClr val="AF1E75"/>
                </a:solidFill>
              </a:rPr>
              <a:t>language</a:t>
            </a:r>
            <a:r>
              <a:rPr lang="fr-FR" b="0" dirty="0" smtClean="0">
                <a:solidFill>
                  <a:srgbClr val="AF1E75"/>
                </a:solidFill>
              </a:rPr>
              <a:t>): </a:t>
            </a:r>
            <a:r>
              <a:rPr lang="fr-FR" dirty="0" err="1" smtClean="0">
                <a:solidFill>
                  <a:srgbClr val="AF1E75"/>
                </a:solidFill>
                <a:hlinkClick r:id="rId5"/>
              </a:rPr>
              <a:t>here</a:t>
            </a:r>
            <a:endParaRPr lang="fr-FR" dirty="0">
              <a:solidFill>
                <a:srgbClr val="AF1E75"/>
              </a:solidFill>
            </a:endParaRPr>
          </a:p>
        </p:txBody>
      </p:sp>
    </p:spTree>
    <p:extLst>
      <p:ext uri="{BB962C8B-B14F-4D97-AF65-F5344CB8AC3E}">
        <p14:creationId xmlns:p14="http://schemas.microsoft.com/office/powerpoint/2010/main" val="351341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0446" y="3615104"/>
            <a:ext cx="3467099" cy="2554545"/>
          </a:xfrm>
        </p:spPr>
        <p:txBody>
          <a:bodyPr/>
          <a:lstStyle/>
          <a:p>
            <a:pPr algn="ctr"/>
            <a:r>
              <a:rPr lang="en-GB" sz="2800" dirty="0" err="1" smtClean="0"/>
              <a:t>GooD</a:t>
            </a:r>
            <a:r>
              <a:rPr lang="en-GB" sz="2800" dirty="0" smtClean="0"/>
              <a:t> Practice</a:t>
            </a:r>
            <a:r>
              <a:rPr lang="en-GB" sz="2800" smtClean="0"/>
              <a:t/>
            </a:r>
            <a:br>
              <a:rPr lang="en-GB" sz="2800" smtClean="0"/>
            </a:br>
            <a:r>
              <a:rPr lang="en-GB" sz="2800" smtClean="0"/>
              <a:t>call</a:t>
            </a:r>
            <a:r>
              <a:rPr lang="hu-HU" sz="2800" smtClean="0"/>
              <a:t/>
            </a:r>
            <a:br>
              <a:rPr lang="hu-HU" sz="2800" smtClean="0"/>
            </a:br>
            <a:r>
              <a:rPr lang="en-GB" smtClean="0"/>
              <a:t/>
            </a:r>
            <a:br>
              <a:rPr lang="en-GB" smtClean="0"/>
            </a:br>
            <a:r>
              <a:rPr lang="hu-HU" smtClean="0"/>
              <a:t>Jó gyakorlat felhívás</a:t>
            </a:r>
            <a:br>
              <a:rPr lang="hu-HU" smtClean="0"/>
            </a:br>
            <a:r>
              <a:rPr lang="en-GB" smtClean="0"/>
              <a:t/>
            </a:r>
            <a:br>
              <a:rPr lang="en-GB" smtClean="0"/>
            </a:br>
            <a:r>
              <a:rPr lang="en-GB" sz="1400" b="0" smtClean="0"/>
              <a:t>2016</a:t>
            </a:r>
            <a:r>
              <a:rPr lang="hu-HU" sz="1400" b="0" smtClean="0"/>
              <a:t> </a:t>
            </a:r>
            <a:r>
              <a:rPr lang="en-GB" sz="1400" b="0"/>
              <a:t>December </a:t>
            </a:r>
            <a:endParaRPr lang="en-GB" sz="1400" b="0" dirty="0"/>
          </a:p>
        </p:txBody>
      </p:sp>
    </p:spTree>
    <p:extLst>
      <p:ext uri="{BB962C8B-B14F-4D97-AF65-F5344CB8AC3E}">
        <p14:creationId xmlns:p14="http://schemas.microsoft.com/office/powerpoint/2010/main" val="1850448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3</a:t>
            </a:fld>
            <a:endParaRPr lang="fr-FR" dirty="0"/>
          </a:p>
        </p:txBody>
      </p:sp>
      <p:sp>
        <p:nvSpPr>
          <p:cNvPr id="6" name="Espace réservé du texte 5"/>
          <p:cNvSpPr>
            <a:spLocks noGrp="1"/>
          </p:cNvSpPr>
          <p:nvPr>
            <p:ph type="body" sz="quarter" idx="13"/>
          </p:nvPr>
        </p:nvSpPr>
        <p:spPr>
          <a:xfrm>
            <a:off x="956930" y="2198355"/>
            <a:ext cx="7176977" cy="3436895"/>
          </a:xfrm>
        </p:spPr>
        <p:txBody>
          <a:bodyPr>
            <a:normAutofit/>
          </a:bodyPr>
          <a:lstStyle/>
          <a:p>
            <a:r>
              <a:rPr lang="hu-HU" b="0">
                <a:latin typeface="Century Gothic" panose="020B0502020202020204" pitchFamily="34" charset="0"/>
              </a:rPr>
              <a:t>Európai </a:t>
            </a:r>
            <a:r>
              <a:rPr lang="hu-HU" b="0" smtClean="0">
                <a:latin typeface="Century Gothic" panose="020B0502020202020204" pitchFamily="34" charset="0"/>
              </a:rPr>
              <a:t>Területi Együttműködési Program </a:t>
            </a:r>
            <a:r>
              <a:rPr lang="hu-HU" b="0">
                <a:latin typeface="Century Gothic" panose="020B0502020202020204" pitchFamily="34" charset="0"/>
              </a:rPr>
              <a:t>(</a:t>
            </a:r>
            <a:r>
              <a:rPr lang="hu-HU" b="0" smtClean="0">
                <a:latin typeface="Century Gothic" panose="020B0502020202020204" pitchFamily="34" charset="0"/>
              </a:rPr>
              <a:t>ETE) - ERFA </a:t>
            </a:r>
            <a:r>
              <a:rPr lang="hu-HU" b="0">
                <a:latin typeface="Century Gothic" panose="020B0502020202020204" pitchFamily="34" charset="0"/>
              </a:rPr>
              <a:t>által társfinanszírozott </a:t>
            </a:r>
            <a:endParaRPr lang="en-US" b="0" dirty="0">
              <a:latin typeface="Century Gothic" panose="020B0502020202020204" pitchFamily="34" charset="0"/>
            </a:endParaRPr>
          </a:p>
          <a:p>
            <a:endParaRPr lang="hu-HU" b="0" smtClean="0">
              <a:latin typeface="Century Gothic" panose="020B0502020202020204" pitchFamily="34" charset="0"/>
            </a:endParaRPr>
          </a:p>
          <a:p>
            <a:r>
              <a:rPr lang="hu-HU" b="0" smtClean="0">
                <a:latin typeface="Century Gothic" panose="020B0502020202020204" pitchFamily="34" charset="0"/>
              </a:rPr>
              <a:t>J</a:t>
            </a:r>
            <a:r>
              <a:rPr lang="en-US" b="0" smtClean="0">
                <a:latin typeface="Century Gothic" panose="020B0502020202020204" pitchFamily="34" charset="0"/>
              </a:rPr>
              <a:t>ogosult rész</a:t>
            </a:r>
            <a:r>
              <a:rPr lang="hu-HU" b="0" smtClean="0">
                <a:latin typeface="Century Gothic" panose="020B0502020202020204" pitchFamily="34" charset="0"/>
              </a:rPr>
              <a:t>tvevők: </a:t>
            </a:r>
            <a:r>
              <a:rPr lang="en-US" b="0" smtClean="0">
                <a:latin typeface="Century Gothic" panose="020B0502020202020204" pitchFamily="34" charset="0"/>
              </a:rPr>
              <a:t>28 </a:t>
            </a:r>
            <a:r>
              <a:rPr lang="en-US" b="0">
                <a:latin typeface="Century Gothic" panose="020B0502020202020204" pitchFamily="34" charset="0"/>
              </a:rPr>
              <a:t>tagállam, </a:t>
            </a:r>
            <a:r>
              <a:rPr lang="hu-HU" b="0" smtClean="0">
                <a:latin typeface="Century Gothic" panose="020B0502020202020204" pitchFamily="34" charset="0"/>
              </a:rPr>
              <a:t>és</a:t>
            </a:r>
            <a:r>
              <a:rPr lang="en-US" b="0" smtClean="0">
                <a:latin typeface="Century Gothic" panose="020B0502020202020204" pitchFamily="34" charset="0"/>
              </a:rPr>
              <a:t> </a:t>
            </a:r>
            <a:r>
              <a:rPr lang="en-US" b="0">
                <a:latin typeface="Century Gothic" panose="020B0502020202020204" pitchFamily="34" charset="0"/>
              </a:rPr>
              <a:t>2 </a:t>
            </a:r>
            <a:r>
              <a:rPr lang="hu-HU" b="0" smtClean="0">
                <a:latin typeface="Century Gothic" panose="020B0502020202020204" pitchFamily="34" charset="0"/>
              </a:rPr>
              <a:t>partnerország </a:t>
            </a:r>
            <a:r>
              <a:rPr lang="en-US" b="0" smtClean="0">
                <a:latin typeface="Century Gothic" panose="020B0502020202020204" pitchFamily="34" charset="0"/>
              </a:rPr>
              <a:t>(Svájc </a:t>
            </a:r>
            <a:r>
              <a:rPr lang="en-US" b="0">
                <a:latin typeface="Century Gothic" panose="020B0502020202020204" pitchFamily="34" charset="0"/>
              </a:rPr>
              <a:t>és Norvégia</a:t>
            </a:r>
            <a:r>
              <a:rPr lang="en-US" b="0" smtClean="0">
                <a:latin typeface="Century Gothic" panose="020B0502020202020204" pitchFamily="34" charset="0"/>
              </a:rPr>
              <a:t>)</a:t>
            </a:r>
            <a:endParaRPr lang="en-US" b="0" dirty="0">
              <a:latin typeface="Century Gothic" panose="020B0502020202020204" pitchFamily="34" charset="0"/>
            </a:endParaRPr>
          </a:p>
          <a:p>
            <a:endParaRPr lang="hu-HU" b="0" smtClean="0">
              <a:latin typeface="Century Gothic" panose="020B0502020202020204" pitchFamily="34" charset="0"/>
            </a:endParaRPr>
          </a:p>
          <a:p>
            <a:r>
              <a:rPr lang="hu-HU" b="0">
                <a:latin typeface="Century Gothic" panose="020B0502020202020204" pitchFamily="34" charset="0"/>
              </a:rPr>
              <a:t>Fő cél: </a:t>
            </a:r>
            <a:r>
              <a:rPr lang="hu-HU" b="0" smtClean="0">
                <a:latin typeface="Century Gothic" panose="020B0502020202020204" pitchFamily="34" charset="0"/>
              </a:rPr>
              <a:t>az </a:t>
            </a:r>
            <a:r>
              <a:rPr lang="hu-HU" b="0">
                <a:latin typeface="Century Gothic" panose="020B0502020202020204" pitchFamily="34" charset="0"/>
              </a:rPr>
              <a:t>integrált és fenntartható városfejlesztés </a:t>
            </a:r>
            <a:r>
              <a:rPr lang="hu-HU" b="0" smtClean="0">
                <a:latin typeface="Century Gothic" panose="020B0502020202020204" pitchFamily="34" charset="0"/>
              </a:rPr>
              <a:t>támogatása az európai </a:t>
            </a:r>
            <a:r>
              <a:rPr lang="hu-HU" b="0">
                <a:latin typeface="Century Gothic" panose="020B0502020202020204" pitchFamily="34" charset="0"/>
              </a:rPr>
              <a:t>városokban</a:t>
            </a:r>
            <a:endParaRPr lang="en-US" b="0" dirty="0">
              <a:latin typeface="Century Gothic" panose="020B0502020202020204" pitchFamily="34" charset="0"/>
            </a:endParaRPr>
          </a:p>
          <a:p>
            <a:endParaRPr lang="hu-HU" b="0" smtClean="0">
              <a:latin typeface="Century Gothic" panose="020B0502020202020204" pitchFamily="34" charset="0"/>
            </a:endParaRPr>
          </a:p>
          <a:p>
            <a:r>
              <a:rPr lang="en-US" b="0">
                <a:latin typeface="Century Gothic" panose="020B0502020202020204" pitchFamily="34" charset="0"/>
              </a:rPr>
              <a:t>Irányító hatóság: </a:t>
            </a:r>
            <a:r>
              <a:rPr lang="en-US" b="0" smtClean="0">
                <a:latin typeface="Century Gothic" panose="020B0502020202020204" pitchFamily="34" charset="0"/>
              </a:rPr>
              <a:t>Franciaország</a:t>
            </a:r>
            <a:r>
              <a:rPr lang="hu-HU" b="0" smtClean="0">
                <a:latin typeface="Century Gothic" panose="020B0502020202020204" pitchFamily="34" charset="0"/>
              </a:rPr>
              <a:t>/Párizs</a:t>
            </a:r>
            <a:endParaRPr lang="en-US" b="0" dirty="0">
              <a:latin typeface="Century Gothic" panose="020B0502020202020204" pitchFamily="34" charset="0"/>
            </a:endParaRPr>
          </a:p>
        </p:txBody>
      </p:sp>
      <p:sp>
        <p:nvSpPr>
          <p:cNvPr id="7" name="Titre 6"/>
          <p:cNvSpPr>
            <a:spLocks noGrp="1"/>
          </p:cNvSpPr>
          <p:nvPr>
            <p:ph type="title"/>
          </p:nvPr>
        </p:nvSpPr>
        <p:spPr>
          <a:xfrm>
            <a:off x="720004" y="1452297"/>
            <a:ext cx="7704000" cy="492443"/>
          </a:xfrm>
        </p:spPr>
        <p:txBody>
          <a:bodyPr/>
          <a:lstStyle/>
          <a:p>
            <a:r>
              <a:rPr lang="en-GB">
                <a:solidFill>
                  <a:srgbClr val="C4007B"/>
                </a:solidFill>
                <a:latin typeface="Century Gothic" panose="020B0502020202020204" pitchFamily="34" charset="0"/>
              </a:rPr>
              <a:t>URBACT dióhéjban</a:t>
            </a:r>
            <a:endParaRPr lang="en-GB" dirty="0">
              <a:solidFill>
                <a:srgbClr val="C4007B"/>
              </a:solidFill>
              <a:latin typeface="Century Gothic" panose="020B0502020202020204" pitchFamily="34" charset="0"/>
            </a:endParaRPr>
          </a:p>
        </p:txBody>
      </p:sp>
    </p:spTree>
    <p:extLst>
      <p:ext uri="{BB962C8B-B14F-4D97-AF65-F5344CB8AC3E}">
        <p14:creationId xmlns:p14="http://schemas.microsoft.com/office/powerpoint/2010/main" val="154578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4</a:t>
            </a:fld>
            <a:endParaRPr lang="fr-FR" dirty="0"/>
          </a:p>
        </p:txBody>
      </p:sp>
      <p:sp>
        <p:nvSpPr>
          <p:cNvPr id="6" name="Espace réservé du texte 5"/>
          <p:cNvSpPr>
            <a:spLocks noGrp="1"/>
          </p:cNvSpPr>
          <p:nvPr>
            <p:ph type="body" sz="quarter" idx="13"/>
          </p:nvPr>
        </p:nvSpPr>
        <p:spPr>
          <a:xfrm>
            <a:off x="765545" y="1807621"/>
            <a:ext cx="7213890" cy="4369895"/>
          </a:xfrm>
        </p:spPr>
        <p:txBody>
          <a:bodyPr>
            <a:normAutofit/>
          </a:bodyPr>
          <a:lstStyle/>
          <a:p>
            <a:r>
              <a:rPr lang="en-US" b="0">
                <a:latin typeface="Century Gothic" panose="020B0502020202020204" pitchFamily="34" charset="0"/>
              </a:rPr>
              <a:t>Városok </a:t>
            </a:r>
            <a:r>
              <a:rPr lang="en-US" b="0">
                <a:solidFill>
                  <a:srgbClr val="FF0000"/>
                </a:solidFill>
                <a:latin typeface="Century Gothic" panose="020B0502020202020204" pitchFamily="34" charset="0"/>
              </a:rPr>
              <a:t>kapacitásainak</a:t>
            </a:r>
            <a:r>
              <a:rPr lang="en-US" b="0">
                <a:latin typeface="Century Gothic" panose="020B0502020202020204" pitchFamily="34" charset="0"/>
              </a:rPr>
              <a:t> </a:t>
            </a:r>
            <a:r>
              <a:rPr lang="en-US" b="0">
                <a:solidFill>
                  <a:srgbClr val="FF0000"/>
                </a:solidFill>
                <a:latin typeface="Century Gothic" panose="020B0502020202020204" pitchFamily="34" charset="0"/>
              </a:rPr>
              <a:t>fejlesztése</a:t>
            </a:r>
            <a:r>
              <a:rPr lang="en-US" b="0">
                <a:latin typeface="Century Gothic" panose="020B0502020202020204" pitchFamily="34" charset="0"/>
              </a:rPr>
              <a:t>, hogy </a:t>
            </a:r>
            <a:r>
              <a:rPr lang="en-US" b="0" smtClean="0">
                <a:latin typeface="Century Gothic" panose="020B0502020202020204" pitchFamily="34" charset="0"/>
              </a:rPr>
              <a:t>fenntartható</a:t>
            </a:r>
            <a:r>
              <a:rPr lang="hu-HU" b="0" smtClean="0">
                <a:latin typeface="Century Gothic" panose="020B0502020202020204" pitchFamily="34" charset="0"/>
              </a:rPr>
              <a:t> </a:t>
            </a:r>
            <a:r>
              <a:rPr lang="en-US" b="0" smtClean="0">
                <a:latin typeface="Century Gothic" panose="020B0502020202020204" pitchFamily="34" charset="0"/>
              </a:rPr>
              <a:t>várospolitikájukat </a:t>
            </a:r>
            <a:r>
              <a:rPr lang="en-US" b="0">
                <a:latin typeface="Century Gothic" panose="020B0502020202020204" pitchFamily="34" charset="0"/>
              </a:rPr>
              <a:t>integrált és részvételen alapuló </a:t>
            </a:r>
            <a:r>
              <a:rPr lang="en-US" b="0" smtClean="0">
                <a:latin typeface="Century Gothic" panose="020B0502020202020204" pitchFamily="34" charset="0"/>
              </a:rPr>
              <a:t>módon</a:t>
            </a:r>
            <a:r>
              <a:rPr lang="hu-HU" b="0" smtClean="0">
                <a:latin typeface="Century Gothic" panose="020B0502020202020204" pitchFamily="34" charset="0"/>
              </a:rPr>
              <a:t> </a:t>
            </a:r>
            <a:r>
              <a:rPr lang="en-US" b="0" smtClean="0">
                <a:latin typeface="Century Gothic" panose="020B0502020202020204" pitchFamily="34" charset="0"/>
              </a:rPr>
              <a:t>tudják </a:t>
            </a:r>
            <a:r>
              <a:rPr lang="en-US" b="0">
                <a:latin typeface="Century Gothic" panose="020B0502020202020204" pitchFamily="34" charset="0"/>
              </a:rPr>
              <a:t>kialakítani és érvényesíteni</a:t>
            </a:r>
            <a:endParaRPr lang="en-US" b="0" dirty="0">
              <a:latin typeface="Century Gothic" panose="020B0502020202020204" pitchFamily="34" charset="0"/>
            </a:endParaRPr>
          </a:p>
          <a:p>
            <a:pPr marL="7938" indent="0">
              <a:buNone/>
            </a:pPr>
            <a:endParaRPr lang="hu-HU" b="0" smtClean="0">
              <a:latin typeface="Century Gothic" panose="020B0502020202020204" pitchFamily="34" charset="0"/>
            </a:endParaRPr>
          </a:p>
          <a:p>
            <a:r>
              <a:rPr lang="en-US" b="0" smtClean="0">
                <a:latin typeface="Century Gothic" panose="020B0502020202020204" pitchFamily="34" charset="0"/>
              </a:rPr>
              <a:t>Integrált</a:t>
            </a:r>
            <a:r>
              <a:rPr lang="en-US" b="0">
                <a:latin typeface="Century Gothic" panose="020B0502020202020204" pitchFamily="34" charset="0"/>
              </a:rPr>
              <a:t>, fenntartható </a:t>
            </a:r>
            <a:r>
              <a:rPr lang="en-US" b="0" smtClean="0">
                <a:latin typeface="Century Gothic" panose="020B0502020202020204" pitchFamily="34" charset="0"/>
              </a:rPr>
              <a:t>városfejlesztési</a:t>
            </a:r>
            <a:r>
              <a:rPr lang="hu-HU" b="0" smtClean="0">
                <a:latin typeface="Century Gothic" panose="020B0502020202020204" pitchFamily="34" charset="0"/>
              </a:rPr>
              <a:t> </a:t>
            </a:r>
            <a:r>
              <a:rPr lang="en-US" b="0" smtClean="0">
                <a:latin typeface="Century Gothic" panose="020B0502020202020204" pitchFamily="34" charset="0"/>
              </a:rPr>
              <a:t>stratégiák/akciótervek </a:t>
            </a:r>
            <a:r>
              <a:rPr lang="en-US" b="0">
                <a:solidFill>
                  <a:srgbClr val="FF0000"/>
                </a:solidFill>
                <a:latin typeface="Century Gothic" panose="020B0502020202020204" pitchFamily="34" charset="0"/>
              </a:rPr>
              <a:t>tervezés</a:t>
            </a:r>
            <a:r>
              <a:rPr lang="en-US" b="0">
                <a:latin typeface="Century Gothic" panose="020B0502020202020204" pitchFamily="34" charset="0"/>
              </a:rPr>
              <a:t>ének </a:t>
            </a:r>
            <a:r>
              <a:rPr lang="en-US" b="0">
                <a:solidFill>
                  <a:srgbClr val="FF0000"/>
                </a:solidFill>
                <a:latin typeface="Century Gothic" panose="020B0502020202020204" pitchFamily="34" charset="0"/>
              </a:rPr>
              <a:t>segítés</a:t>
            </a:r>
            <a:r>
              <a:rPr lang="en-US" b="0">
                <a:latin typeface="Century Gothic" panose="020B0502020202020204" pitchFamily="34" charset="0"/>
              </a:rPr>
              <a:t>e</a:t>
            </a:r>
            <a:endParaRPr lang="en-US" b="0" dirty="0">
              <a:latin typeface="Century Gothic" panose="020B0502020202020204" pitchFamily="34" charset="0"/>
            </a:endParaRPr>
          </a:p>
          <a:p>
            <a:endParaRPr lang="hu-HU" b="0" smtClean="0">
              <a:latin typeface="Century Gothic" panose="020B0502020202020204" pitchFamily="34" charset="0"/>
            </a:endParaRPr>
          </a:p>
          <a:p>
            <a:r>
              <a:rPr lang="en-US" b="0" smtClean="0">
                <a:latin typeface="Century Gothic" panose="020B0502020202020204" pitchFamily="34" charset="0"/>
              </a:rPr>
              <a:t>Integrált</a:t>
            </a:r>
            <a:r>
              <a:rPr lang="en-US" b="0">
                <a:latin typeface="Century Gothic" panose="020B0502020202020204" pitchFamily="34" charset="0"/>
              </a:rPr>
              <a:t>, fenntartható </a:t>
            </a:r>
            <a:r>
              <a:rPr lang="en-US" b="0" smtClean="0">
                <a:latin typeface="Century Gothic" panose="020B0502020202020204" pitchFamily="34" charset="0"/>
              </a:rPr>
              <a:t>városfejlesztési</a:t>
            </a:r>
            <a:r>
              <a:rPr lang="hu-HU" b="0" smtClean="0">
                <a:latin typeface="Century Gothic" panose="020B0502020202020204" pitchFamily="34" charset="0"/>
              </a:rPr>
              <a:t> </a:t>
            </a:r>
            <a:r>
              <a:rPr lang="en-US" b="0" smtClean="0">
                <a:latin typeface="Century Gothic" panose="020B0502020202020204" pitchFamily="34" charset="0"/>
              </a:rPr>
              <a:t>stratégiák/akciótervek </a:t>
            </a:r>
            <a:r>
              <a:rPr lang="en-US" b="0">
                <a:solidFill>
                  <a:srgbClr val="FF0000"/>
                </a:solidFill>
                <a:latin typeface="Century Gothic" panose="020B0502020202020204" pitchFamily="34" charset="0"/>
              </a:rPr>
              <a:t>megvalósítás</a:t>
            </a:r>
            <a:r>
              <a:rPr lang="en-US" b="0">
                <a:latin typeface="Century Gothic" panose="020B0502020202020204" pitchFamily="34" charset="0"/>
              </a:rPr>
              <a:t>ának </a:t>
            </a:r>
            <a:r>
              <a:rPr lang="en-US" b="0">
                <a:solidFill>
                  <a:srgbClr val="FF0000"/>
                </a:solidFill>
                <a:latin typeface="Century Gothic" panose="020B0502020202020204" pitchFamily="34" charset="0"/>
              </a:rPr>
              <a:t>segítés</a:t>
            </a:r>
            <a:r>
              <a:rPr lang="en-US" b="0">
                <a:latin typeface="Century Gothic" panose="020B0502020202020204" pitchFamily="34" charset="0"/>
              </a:rPr>
              <a:t>e</a:t>
            </a:r>
            <a:endParaRPr lang="en-US" b="0" dirty="0">
              <a:latin typeface="Century Gothic" panose="020B0502020202020204" pitchFamily="34" charset="0"/>
            </a:endParaRPr>
          </a:p>
          <a:p>
            <a:endParaRPr lang="hu-HU" b="0" smtClean="0">
              <a:latin typeface="Century Gothic" panose="020B0502020202020204" pitchFamily="34" charset="0"/>
            </a:endParaRPr>
          </a:p>
          <a:p>
            <a:r>
              <a:rPr lang="en-US" b="0" smtClean="0">
                <a:latin typeface="Century Gothic" panose="020B0502020202020204" pitchFamily="34" charset="0"/>
              </a:rPr>
              <a:t>Tudáshoz </a:t>
            </a:r>
            <a:r>
              <a:rPr lang="en-US" b="0">
                <a:latin typeface="Century Gothic" panose="020B0502020202020204" pitchFamily="34" charset="0"/>
              </a:rPr>
              <a:t>való hozzáférés biztosítása, </a:t>
            </a:r>
            <a:r>
              <a:rPr lang="en-US" b="0" smtClean="0">
                <a:solidFill>
                  <a:srgbClr val="FF0000"/>
                </a:solidFill>
                <a:latin typeface="Century Gothic" panose="020B0502020202020204" pitchFamily="34" charset="0"/>
              </a:rPr>
              <a:t>know-how</a:t>
            </a:r>
            <a:r>
              <a:rPr lang="hu-HU" b="0" smtClean="0">
                <a:solidFill>
                  <a:srgbClr val="FF0000"/>
                </a:solidFill>
                <a:latin typeface="Century Gothic" panose="020B0502020202020204" pitchFamily="34" charset="0"/>
              </a:rPr>
              <a:t> </a:t>
            </a:r>
            <a:r>
              <a:rPr lang="en-US" b="0" smtClean="0">
                <a:solidFill>
                  <a:srgbClr val="FF0000"/>
                </a:solidFill>
                <a:latin typeface="Century Gothic" panose="020B0502020202020204" pitchFamily="34" charset="0"/>
              </a:rPr>
              <a:t>megosztása </a:t>
            </a:r>
            <a:r>
              <a:rPr lang="en-US" b="0">
                <a:latin typeface="Century Gothic" panose="020B0502020202020204" pitchFamily="34" charset="0"/>
              </a:rPr>
              <a:t>a döntéshozók és szakemberek számára </a:t>
            </a:r>
            <a:r>
              <a:rPr lang="en-US" b="0" smtClean="0">
                <a:latin typeface="Century Gothic" panose="020B0502020202020204" pitchFamily="34" charset="0"/>
              </a:rPr>
              <a:t>a</a:t>
            </a:r>
            <a:r>
              <a:rPr lang="hu-HU" b="0" smtClean="0">
                <a:latin typeface="Century Gothic" panose="020B0502020202020204" pitchFamily="34" charset="0"/>
              </a:rPr>
              <a:t> </a:t>
            </a:r>
            <a:r>
              <a:rPr lang="en-US" b="0" smtClean="0">
                <a:latin typeface="Century Gothic" panose="020B0502020202020204" pitchFamily="34" charset="0"/>
              </a:rPr>
              <a:t>fenntartható </a:t>
            </a:r>
            <a:r>
              <a:rPr lang="en-US" b="0">
                <a:latin typeface="Century Gothic" panose="020B0502020202020204" pitchFamily="34" charset="0"/>
              </a:rPr>
              <a:t>városfejlesztés minden területén</a:t>
            </a:r>
            <a:endParaRPr lang="en-US" b="0" dirty="0">
              <a:latin typeface="Century Gothic" panose="020B0502020202020204" pitchFamily="34" charset="0"/>
            </a:endParaRPr>
          </a:p>
        </p:txBody>
      </p:sp>
      <p:sp>
        <p:nvSpPr>
          <p:cNvPr id="7" name="Titre 6"/>
          <p:cNvSpPr>
            <a:spLocks noGrp="1"/>
          </p:cNvSpPr>
          <p:nvPr>
            <p:ph type="title"/>
          </p:nvPr>
        </p:nvSpPr>
        <p:spPr>
          <a:xfrm>
            <a:off x="461211" y="1091885"/>
            <a:ext cx="7704000" cy="492443"/>
          </a:xfrm>
        </p:spPr>
        <p:txBody>
          <a:bodyPr/>
          <a:lstStyle/>
          <a:p>
            <a:r>
              <a:rPr lang="hu-HU">
                <a:solidFill>
                  <a:srgbClr val="C4007B"/>
                </a:solidFill>
                <a:latin typeface="Century Gothic" panose="020B0502020202020204" pitchFamily="34" charset="0"/>
              </a:rPr>
              <a:t>URBACT III - 4 fő célkitűzése</a:t>
            </a:r>
            <a:endParaRPr lang="en-GB" dirty="0">
              <a:solidFill>
                <a:srgbClr val="C4007B"/>
              </a:solidFill>
              <a:latin typeface="Century Gothic" panose="020B0502020202020204" pitchFamily="34" charset="0"/>
            </a:endParaRPr>
          </a:p>
        </p:txBody>
      </p:sp>
    </p:spTree>
    <p:extLst>
      <p:ext uri="{BB962C8B-B14F-4D97-AF65-F5344CB8AC3E}">
        <p14:creationId xmlns:p14="http://schemas.microsoft.com/office/powerpoint/2010/main" val="266097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uage 18"/>
          <p:cNvSpPr/>
          <p:nvPr/>
        </p:nvSpPr>
        <p:spPr>
          <a:xfrm rot="280672">
            <a:off x="3685077" y="5398947"/>
            <a:ext cx="1864324" cy="877870"/>
          </a:xfrm>
          <a:prstGeom prst="cloud">
            <a:avLst/>
          </a:prstGeom>
          <a:solidFill>
            <a:schemeClr val="accent4">
              <a:lumMod val="20000"/>
              <a:lumOff val="8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Nuage 17"/>
          <p:cNvSpPr/>
          <p:nvPr/>
        </p:nvSpPr>
        <p:spPr>
          <a:xfrm rot="10800000">
            <a:off x="6614494" y="5275370"/>
            <a:ext cx="1880920" cy="900408"/>
          </a:xfrm>
          <a:prstGeom prst="cloud">
            <a:avLst/>
          </a:prstGeom>
          <a:solidFill>
            <a:schemeClr val="bg2">
              <a:lumMod val="20000"/>
              <a:lumOff val="8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Nuage 2"/>
          <p:cNvSpPr/>
          <p:nvPr/>
        </p:nvSpPr>
        <p:spPr>
          <a:xfrm>
            <a:off x="691116" y="5436401"/>
            <a:ext cx="2115879" cy="925509"/>
          </a:xfrm>
          <a:prstGeom prst="cloud">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5</a:t>
            </a:fld>
            <a:endParaRPr lang="fr-FR" dirty="0"/>
          </a:p>
        </p:txBody>
      </p:sp>
      <p:sp>
        <p:nvSpPr>
          <p:cNvPr id="7" name="Titre 6"/>
          <p:cNvSpPr>
            <a:spLocks noGrp="1"/>
          </p:cNvSpPr>
          <p:nvPr>
            <p:ph type="title"/>
          </p:nvPr>
        </p:nvSpPr>
        <p:spPr>
          <a:xfrm>
            <a:off x="170121" y="1095152"/>
            <a:ext cx="8676167" cy="531629"/>
          </a:xfrm>
        </p:spPr>
        <p:txBody>
          <a:bodyPr/>
          <a:lstStyle/>
          <a:p>
            <a:r>
              <a:rPr lang="hu-HU">
                <a:solidFill>
                  <a:srgbClr val="C4007B"/>
                </a:solidFill>
                <a:latin typeface="Century Gothic" panose="020B0502020202020204" pitchFamily="34" charset="0"/>
              </a:rPr>
              <a:t>Programtevékenységek 3 fő alkotóeleme</a:t>
            </a:r>
            <a:endParaRPr lang="en-US" dirty="0">
              <a:solidFill>
                <a:srgbClr val="C4007B"/>
              </a:solidFill>
              <a:latin typeface="Century Gothic" panose="020B0502020202020204" pitchFamily="34" charset="0"/>
            </a:endParaRPr>
          </a:p>
        </p:txBody>
      </p:sp>
      <p:sp>
        <p:nvSpPr>
          <p:cNvPr id="8" name="Rectangle 7"/>
          <p:cNvSpPr/>
          <p:nvPr/>
        </p:nvSpPr>
        <p:spPr bwMode="auto">
          <a:xfrm>
            <a:off x="540293" y="1906353"/>
            <a:ext cx="2491851" cy="3512797"/>
          </a:xfrm>
          <a:prstGeom prst="rect">
            <a:avLst/>
          </a:prstGeom>
          <a:noFill/>
          <a:ln>
            <a:noFill/>
            <a:headEnd type="none" w="med" len="med"/>
            <a:tailEnd type="none" w="med" len="med"/>
          </a:ln>
          <a:effectLst>
            <a:glow rad="139700">
              <a:schemeClr val="accent2">
                <a:satMod val="175000"/>
                <a:alpha val="40000"/>
              </a:schemeClr>
            </a:glow>
            <a:softEdge rad="63500"/>
          </a:effectLst>
          <a:ex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r>
              <a:rPr lang="fr-FR" sz="1400" b="1">
                <a:solidFill>
                  <a:srgbClr val="35B3B8"/>
                </a:solidFill>
                <a:latin typeface="Century Gothic" panose="020B0502020202020204" pitchFamily="34" charset="0"/>
              </a:rPr>
              <a:t>TRANSZNACIONÁLIS</a:t>
            </a:r>
          </a:p>
          <a:p>
            <a:pPr algn="ctr" eaLnBrk="0" hangingPunct="0">
              <a:defRPr/>
            </a:pPr>
            <a:r>
              <a:rPr lang="fr-FR" sz="1400" b="1">
                <a:solidFill>
                  <a:srgbClr val="35B3B8"/>
                </a:solidFill>
                <a:latin typeface="Century Gothic" panose="020B0502020202020204" pitchFamily="34" charset="0"/>
              </a:rPr>
              <a:t>TAPASZTALATCSERE &amp;</a:t>
            </a:r>
          </a:p>
          <a:p>
            <a:pPr algn="ctr" eaLnBrk="0" hangingPunct="0">
              <a:defRPr/>
            </a:pPr>
            <a:r>
              <a:rPr lang="fr-FR" sz="1400" b="1" smtClean="0">
                <a:solidFill>
                  <a:srgbClr val="35B3B8"/>
                </a:solidFill>
                <a:latin typeface="Century Gothic" panose="020B0502020202020204" pitchFamily="34" charset="0"/>
              </a:rPr>
              <a:t>TANULÁS</a:t>
            </a:r>
            <a:endParaRPr lang="hu-HU" sz="1400" b="1" smtClean="0">
              <a:solidFill>
                <a:srgbClr val="35B3B8"/>
              </a:solidFill>
              <a:latin typeface="Century Gothic" panose="020B0502020202020204" pitchFamily="34" charset="0"/>
            </a:endParaRPr>
          </a:p>
          <a:p>
            <a:pPr algn="ctr" eaLnBrk="0" hangingPunct="0">
              <a:defRPr/>
            </a:pPr>
            <a:endParaRPr lang="fr-FR" sz="1400" dirty="0">
              <a:solidFill>
                <a:srgbClr val="000066"/>
              </a:solidFill>
              <a:latin typeface="Century Gothic" panose="020B0502020202020204" pitchFamily="34" charset="0"/>
            </a:endParaRPr>
          </a:p>
          <a:p>
            <a:pPr algn="ctr" eaLnBrk="0" hangingPunct="0">
              <a:spcBef>
                <a:spcPts val="0"/>
              </a:spcBef>
              <a:buClr>
                <a:srgbClr val="000000"/>
              </a:buClr>
              <a:buSzPct val="100000"/>
              <a:buFont typeface="Times New Roman" pitchFamily="18" charset="0"/>
              <a:buNone/>
              <a:defRPr/>
            </a:pPr>
            <a:r>
              <a:rPr lang="hu-HU" altLang="fr-FR" sz="1400">
                <a:solidFill>
                  <a:srgbClr val="878375"/>
                </a:solidFill>
                <a:latin typeface="Century Gothic" panose="020B0502020202020204" pitchFamily="34" charset="0"/>
              </a:rPr>
              <a:t>Lehetővé tenni a</a:t>
            </a:r>
          </a:p>
          <a:p>
            <a:pPr algn="ctr" eaLnBrk="0" hangingPunct="0">
              <a:spcBef>
                <a:spcPts val="0"/>
              </a:spcBef>
              <a:buClr>
                <a:srgbClr val="000000"/>
              </a:buClr>
              <a:buSzPct val="100000"/>
              <a:buFont typeface="Times New Roman" pitchFamily="18" charset="0"/>
              <a:buNone/>
              <a:defRPr/>
            </a:pPr>
            <a:r>
              <a:rPr lang="hu-HU" altLang="fr-FR" sz="1400">
                <a:solidFill>
                  <a:srgbClr val="878375"/>
                </a:solidFill>
                <a:latin typeface="Century Gothic" panose="020B0502020202020204" pitchFamily="34" charset="0"/>
              </a:rPr>
              <a:t>városoknak hogy</a:t>
            </a:r>
          </a:p>
          <a:p>
            <a:pPr algn="ctr" eaLnBrk="0" hangingPunct="0">
              <a:spcBef>
                <a:spcPts val="0"/>
              </a:spcBef>
              <a:buClr>
                <a:srgbClr val="000000"/>
              </a:buClr>
              <a:buSzPct val="100000"/>
              <a:buFont typeface="Times New Roman" pitchFamily="18" charset="0"/>
              <a:buNone/>
              <a:defRPr/>
            </a:pPr>
            <a:r>
              <a:rPr lang="hu-HU" altLang="fr-FR" sz="1400">
                <a:solidFill>
                  <a:srgbClr val="FF0000"/>
                </a:solidFill>
                <a:latin typeface="Century Gothic" panose="020B0502020202020204" pitchFamily="34" charset="0"/>
              </a:rPr>
              <a:t>megosszák</a:t>
            </a:r>
          </a:p>
          <a:p>
            <a:pPr algn="ctr" eaLnBrk="0" hangingPunct="0">
              <a:spcBef>
                <a:spcPts val="0"/>
              </a:spcBef>
              <a:buClr>
                <a:srgbClr val="000000"/>
              </a:buClr>
              <a:buSzPct val="100000"/>
              <a:buFont typeface="Times New Roman" pitchFamily="18" charset="0"/>
              <a:buNone/>
              <a:defRPr/>
            </a:pPr>
            <a:r>
              <a:rPr lang="hu-HU" altLang="fr-FR" sz="1400">
                <a:solidFill>
                  <a:srgbClr val="FF0000"/>
                </a:solidFill>
                <a:latin typeface="Century Gothic" panose="020B0502020202020204" pitchFamily="34" charset="0"/>
              </a:rPr>
              <a:t>tapasztalataikat</a:t>
            </a:r>
            <a:r>
              <a:rPr lang="hu-HU" altLang="fr-FR" sz="1400" smtClean="0">
                <a:solidFill>
                  <a:srgbClr val="878375"/>
                </a:solidFill>
                <a:latin typeface="Century Gothic" panose="020B0502020202020204" pitchFamily="34" charset="0"/>
              </a:rPr>
              <a:t>/ problémáikat/ megoldásaikat</a:t>
            </a:r>
            <a:r>
              <a:rPr lang="hu-HU" altLang="fr-FR" sz="1400">
                <a:solidFill>
                  <a:srgbClr val="878375"/>
                </a:solidFill>
                <a:latin typeface="Century Gothic" panose="020B0502020202020204" pitchFamily="34" charset="0"/>
              </a:rPr>
              <a:t>,</a:t>
            </a:r>
          </a:p>
          <a:p>
            <a:pPr algn="ctr" eaLnBrk="0" hangingPunct="0">
              <a:spcBef>
                <a:spcPts val="0"/>
              </a:spcBef>
              <a:buClr>
                <a:srgbClr val="000000"/>
              </a:buClr>
              <a:buSzPct val="100000"/>
              <a:buFont typeface="Times New Roman" pitchFamily="18" charset="0"/>
              <a:buNone/>
              <a:defRPr/>
            </a:pPr>
            <a:r>
              <a:rPr lang="hu-HU" altLang="fr-FR" sz="1400">
                <a:solidFill>
                  <a:srgbClr val="FF0000"/>
                </a:solidFill>
                <a:latin typeface="Century Gothic" panose="020B0502020202020204" pitchFamily="34" charset="0"/>
              </a:rPr>
              <a:t>tanuljanak egymástól</a:t>
            </a:r>
            <a:r>
              <a:rPr lang="hu-HU" altLang="fr-FR" sz="1400">
                <a:solidFill>
                  <a:srgbClr val="878375"/>
                </a:solidFill>
                <a:latin typeface="Century Gothic" panose="020B0502020202020204" pitchFamily="34" charset="0"/>
              </a:rPr>
              <a:t>, jó</a:t>
            </a:r>
          </a:p>
          <a:p>
            <a:pPr algn="ctr" eaLnBrk="0" hangingPunct="0">
              <a:spcBef>
                <a:spcPts val="0"/>
              </a:spcBef>
              <a:buClr>
                <a:srgbClr val="000000"/>
              </a:buClr>
              <a:buSzPct val="100000"/>
              <a:buFont typeface="Times New Roman" pitchFamily="18" charset="0"/>
              <a:buNone/>
              <a:defRPr/>
            </a:pPr>
            <a:r>
              <a:rPr lang="hu-HU" altLang="fr-FR" sz="1400">
                <a:solidFill>
                  <a:srgbClr val="878375"/>
                </a:solidFill>
                <a:latin typeface="Century Gothic" panose="020B0502020202020204" pitchFamily="34" charset="0"/>
              </a:rPr>
              <a:t>gyakorlatokat</a:t>
            </a:r>
          </a:p>
          <a:p>
            <a:pPr algn="ctr" eaLnBrk="0" hangingPunct="0">
              <a:spcBef>
                <a:spcPts val="0"/>
              </a:spcBef>
              <a:buClr>
                <a:srgbClr val="000000"/>
              </a:buClr>
              <a:buSzPct val="100000"/>
              <a:buFont typeface="Times New Roman" pitchFamily="18" charset="0"/>
              <a:buNone/>
              <a:defRPr/>
            </a:pPr>
            <a:r>
              <a:rPr lang="hu-HU" altLang="fr-FR" sz="1400">
                <a:solidFill>
                  <a:srgbClr val="878375"/>
                </a:solidFill>
                <a:latin typeface="Century Gothic" panose="020B0502020202020204" pitchFamily="34" charset="0"/>
              </a:rPr>
              <a:t>azonosítsanak, integrált</a:t>
            </a:r>
          </a:p>
          <a:p>
            <a:pPr algn="ctr" eaLnBrk="0" hangingPunct="0">
              <a:spcBef>
                <a:spcPts val="0"/>
              </a:spcBef>
              <a:buClr>
                <a:srgbClr val="000000"/>
              </a:buClr>
              <a:buSzPct val="100000"/>
              <a:buFont typeface="Times New Roman" pitchFamily="18" charset="0"/>
              <a:buNone/>
              <a:defRPr/>
            </a:pPr>
            <a:r>
              <a:rPr lang="hu-HU" altLang="fr-FR" sz="1400">
                <a:solidFill>
                  <a:srgbClr val="878375"/>
                </a:solidFill>
                <a:latin typeface="Century Gothic" panose="020B0502020202020204" pitchFamily="34" charset="0"/>
              </a:rPr>
              <a:t>várospolitikájuk tervezése</a:t>
            </a:r>
          </a:p>
          <a:p>
            <a:pPr algn="ctr" eaLnBrk="0" hangingPunct="0">
              <a:spcBef>
                <a:spcPts val="0"/>
              </a:spcBef>
              <a:buClr>
                <a:srgbClr val="000000"/>
              </a:buClr>
              <a:buSzPct val="100000"/>
              <a:buFont typeface="Times New Roman" pitchFamily="18" charset="0"/>
              <a:buNone/>
              <a:defRPr/>
            </a:pPr>
            <a:r>
              <a:rPr lang="hu-HU" altLang="fr-FR" sz="1400">
                <a:solidFill>
                  <a:srgbClr val="878375"/>
                </a:solidFill>
                <a:latin typeface="Century Gothic" panose="020B0502020202020204" pitchFamily="34" charset="0"/>
              </a:rPr>
              <a:t>és végrehajtása érdekében</a:t>
            </a:r>
            <a:endParaRPr lang="fr-FR" sz="1400" dirty="0">
              <a:solidFill>
                <a:srgbClr val="000066"/>
              </a:solidFill>
              <a:latin typeface="Century Gothic" panose="020B0502020202020204" pitchFamily="34" charset="0"/>
            </a:endParaRPr>
          </a:p>
          <a:p>
            <a:pPr algn="ctr" eaLnBrk="0" hangingPunct="0">
              <a:defRPr/>
            </a:pPr>
            <a:endParaRPr lang="fr-FR" sz="1400" dirty="0">
              <a:solidFill>
                <a:srgbClr val="000066"/>
              </a:solidFill>
              <a:latin typeface="Century Gothic" panose="020B0502020202020204" pitchFamily="34" charset="0"/>
            </a:endParaRPr>
          </a:p>
        </p:txBody>
      </p:sp>
      <p:sp>
        <p:nvSpPr>
          <p:cNvPr id="9" name="Rectangle 8"/>
          <p:cNvSpPr/>
          <p:nvPr/>
        </p:nvSpPr>
        <p:spPr bwMode="auto">
          <a:xfrm>
            <a:off x="3382380" y="1977131"/>
            <a:ext cx="2428893" cy="3237688"/>
          </a:xfrm>
          <a:prstGeom prst="rect">
            <a:avLst/>
          </a:prstGeom>
          <a:noFill/>
          <a:ln>
            <a:noFill/>
            <a:headEnd type="none" w="med" len="med"/>
            <a:tailEnd type="none" w="med" len="med"/>
          </a:ln>
          <a:effectLst>
            <a:glow rad="139700">
              <a:schemeClr val="accent2">
                <a:satMod val="175000"/>
                <a:alpha val="40000"/>
              </a:schemeClr>
            </a:glow>
            <a:softEdge rad="63500"/>
          </a:effectLst>
          <a:ex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fontAlgn="auto" hangingPunct="0">
              <a:spcBef>
                <a:spcPts val="0"/>
              </a:spcBef>
              <a:spcAft>
                <a:spcPts val="0"/>
              </a:spcAft>
              <a:defRPr/>
            </a:pPr>
            <a:r>
              <a:rPr lang="fr-FR" sz="1400" b="1">
                <a:solidFill>
                  <a:srgbClr val="96BD0D"/>
                </a:solidFill>
                <a:latin typeface="Century Gothic" panose="020B0502020202020204" pitchFamily="34" charset="0"/>
              </a:rPr>
              <a:t>KAPACITÁS-ÉPÍTÉS</a:t>
            </a:r>
            <a:endParaRPr lang="fr-FR" sz="1400" dirty="0" smtClean="0">
              <a:solidFill>
                <a:schemeClr val="bg1"/>
              </a:solidFill>
              <a:latin typeface="Century Gothic" panose="020B0502020202020204" pitchFamily="34" charset="0"/>
            </a:endParaRPr>
          </a:p>
          <a:p>
            <a:pPr algn="ctr" eaLnBrk="0" fontAlgn="auto" hangingPunct="0">
              <a:spcBef>
                <a:spcPts val="0"/>
              </a:spcBef>
              <a:spcAft>
                <a:spcPts val="0"/>
              </a:spcAft>
              <a:defRPr/>
            </a:pPr>
            <a:endParaRPr lang="hu-HU" sz="1400" smtClean="0">
              <a:solidFill>
                <a:schemeClr val="bg1"/>
              </a:solidFill>
              <a:latin typeface="Century Gothic" panose="020B0502020202020204" pitchFamily="34" charset="0"/>
            </a:endParaRPr>
          </a:p>
          <a:p>
            <a:pPr algn="ctr" eaLnBrk="0" fontAlgn="auto" hangingPunct="0">
              <a:spcBef>
                <a:spcPts val="0"/>
              </a:spcBef>
              <a:spcAft>
                <a:spcPts val="0"/>
              </a:spcAft>
              <a:defRPr/>
            </a:pPr>
            <a:endParaRPr lang="fr-FR" sz="1400" dirty="0">
              <a:solidFill>
                <a:schemeClr val="bg1"/>
              </a:solidFill>
              <a:latin typeface="Century Gothic" panose="020B0502020202020204" pitchFamily="34" charset="0"/>
            </a:endParaRP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Városfejlesztési</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FF0000"/>
                </a:solidFill>
                <a:latin typeface="Century Gothic" panose="020B0502020202020204" pitchFamily="34" charset="0"/>
              </a:rPr>
              <a:t>szakemberek, döntéshozók</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FF0000"/>
                </a:solidFill>
                <a:latin typeface="Century Gothic" panose="020B0502020202020204" pitchFamily="34" charset="0"/>
              </a:rPr>
              <a:t>készségeinek fejlesztése</a:t>
            </a:r>
            <a:r>
              <a:rPr lang="en-US" altLang="fr-FR" sz="1400">
                <a:solidFill>
                  <a:srgbClr val="878375"/>
                </a:solidFill>
                <a:latin typeface="Century Gothic" panose="020B0502020202020204" pitchFamily="34" charset="0"/>
              </a:rPr>
              <a:t>,</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hogy használják az</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integrált részvételi</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megközelítést</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városfejlesztési munkájuk</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során</a:t>
            </a:r>
            <a:endParaRPr lang="fr-FR" sz="1400" dirty="0">
              <a:solidFill>
                <a:srgbClr val="878375"/>
              </a:solidFill>
              <a:latin typeface="Century Gothic" panose="020B0502020202020204" pitchFamily="34" charset="0"/>
            </a:endParaRPr>
          </a:p>
        </p:txBody>
      </p:sp>
      <p:sp>
        <p:nvSpPr>
          <p:cNvPr id="10" name="Rectangle 9"/>
          <p:cNvSpPr/>
          <p:nvPr/>
        </p:nvSpPr>
        <p:spPr bwMode="auto">
          <a:xfrm>
            <a:off x="6283841" y="1913333"/>
            <a:ext cx="2322535" cy="3301486"/>
          </a:xfrm>
          <a:prstGeom prst="rect">
            <a:avLst/>
          </a:prstGeom>
          <a:noFill/>
          <a:ln>
            <a:noFill/>
            <a:headEnd type="none" w="med" len="med"/>
            <a:tailEnd type="none" w="med" len="med"/>
          </a:ln>
          <a:effectLst>
            <a:glow rad="139700">
              <a:schemeClr val="accent2">
                <a:satMod val="175000"/>
                <a:alpha val="40000"/>
              </a:schemeClr>
            </a:glow>
            <a:softEdge rad="63500"/>
          </a:effectLst>
          <a:ex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fontAlgn="auto" hangingPunct="0">
              <a:spcBef>
                <a:spcPts val="0"/>
              </a:spcBef>
              <a:spcAft>
                <a:spcPts val="0"/>
              </a:spcAft>
              <a:defRPr/>
            </a:pPr>
            <a:r>
              <a:rPr lang="fr-FR" sz="1400" b="1">
                <a:solidFill>
                  <a:srgbClr val="F08B27"/>
                </a:solidFill>
                <a:latin typeface="Century Gothic" panose="020B0502020202020204" pitchFamily="34" charset="0"/>
              </a:rPr>
              <a:t>KAPITALIZÁCIÓ</a:t>
            </a:r>
          </a:p>
          <a:p>
            <a:pPr algn="ctr" eaLnBrk="0" fontAlgn="auto" hangingPunct="0">
              <a:spcBef>
                <a:spcPts val="0"/>
              </a:spcBef>
              <a:spcAft>
                <a:spcPts val="0"/>
              </a:spcAft>
              <a:defRPr/>
            </a:pPr>
            <a:r>
              <a:rPr lang="fr-FR" sz="1400" b="1">
                <a:solidFill>
                  <a:srgbClr val="F08B27"/>
                </a:solidFill>
                <a:latin typeface="Century Gothic" panose="020B0502020202020204" pitchFamily="34" charset="0"/>
              </a:rPr>
              <a:t>/EREDMÉNYEK</a:t>
            </a:r>
          </a:p>
          <a:p>
            <a:pPr algn="ctr" eaLnBrk="0" fontAlgn="auto" hangingPunct="0">
              <a:spcBef>
                <a:spcPts val="0"/>
              </a:spcBef>
              <a:spcAft>
                <a:spcPts val="0"/>
              </a:spcAft>
              <a:defRPr/>
            </a:pPr>
            <a:r>
              <a:rPr lang="fr-FR" sz="1400" b="1">
                <a:solidFill>
                  <a:srgbClr val="F08B27"/>
                </a:solidFill>
                <a:latin typeface="Century Gothic" panose="020B0502020202020204" pitchFamily="34" charset="0"/>
              </a:rPr>
              <a:t>TERJESZTÉSE,</a:t>
            </a:r>
          </a:p>
          <a:p>
            <a:pPr algn="ctr" eaLnBrk="0" fontAlgn="auto" hangingPunct="0">
              <a:spcBef>
                <a:spcPts val="0"/>
              </a:spcBef>
              <a:spcAft>
                <a:spcPts val="0"/>
              </a:spcAft>
              <a:defRPr/>
            </a:pPr>
            <a:r>
              <a:rPr lang="fr-FR" sz="1400" b="1">
                <a:solidFill>
                  <a:srgbClr val="F08B27"/>
                </a:solidFill>
                <a:latin typeface="Century Gothic" panose="020B0502020202020204" pitchFamily="34" charset="0"/>
              </a:rPr>
              <a:t>HASZNOSÍTÁSA/</a:t>
            </a:r>
            <a:endParaRPr lang="fr-FR" sz="1400" b="1" dirty="0">
              <a:solidFill>
                <a:srgbClr val="F08B27"/>
              </a:solidFill>
              <a:latin typeface="Century Gothic" panose="020B0502020202020204" pitchFamily="34" charset="0"/>
            </a:endParaRPr>
          </a:p>
          <a:p>
            <a:pPr algn="ctr" eaLnBrk="0" fontAlgn="auto" hangingPunct="0">
              <a:spcBef>
                <a:spcPts val="500"/>
              </a:spcBef>
              <a:spcAft>
                <a:spcPts val="0"/>
              </a:spcAft>
              <a:buClr>
                <a:srgbClr val="000000"/>
              </a:buClr>
              <a:buSzPct val="100000"/>
              <a:buFont typeface="Times New Roman" pitchFamily="18" charset="0"/>
              <a:buNone/>
              <a:defRPr/>
            </a:pPr>
            <a:endParaRPr lang="hu-HU" altLang="fr-FR" sz="1400" smtClean="0">
              <a:solidFill>
                <a:srgbClr val="878375"/>
              </a:solidFill>
              <a:latin typeface="Century Gothic" panose="020B0502020202020204" pitchFamily="34" charset="0"/>
            </a:endParaRPr>
          </a:p>
          <a:p>
            <a:pPr algn="ctr" eaLnBrk="0" fontAlgn="auto" hangingPunct="0">
              <a:spcBef>
                <a:spcPts val="500"/>
              </a:spcBef>
              <a:spcAft>
                <a:spcPts val="0"/>
              </a:spcAft>
              <a:buClr>
                <a:srgbClr val="000000"/>
              </a:buClr>
              <a:buSzPct val="100000"/>
              <a:buFont typeface="Times New Roman" pitchFamily="18" charset="0"/>
              <a:buNone/>
              <a:defRPr/>
            </a:pPr>
            <a:endParaRPr lang="hu-HU" altLang="fr-FR" sz="1400" smtClean="0">
              <a:solidFill>
                <a:srgbClr val="878375"/>
              </a:solidFill>
              <a:latin typeface="Century Gothic" panose="020B0502020202020204" pitchFamily="34" charset="0"/>
            </a:endParaRP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Eredmények, ismeretek,</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szakpolitikai ajánlások, </a:t>
            </a:r>
            <a:r>
              <a:rPr lang="hu-HU" altLang="fr-FR" sz="1400" smtClean="0">
                <a:solidFill>
                  <a:srgbClr val="878375"/>
                </a:solidFill>
                <a:latin typeface="Century Gothic" panose="020B0502020202020204" pitchFamily="34" charset="0"/>
              </a:rPr>
              <a:t> </a:t>
            </a:r>
            <a:r>
              <a:rPr lang="en-US" altLang="fr-FR" sz="1400" smtClean="0">
                <a:solidFill>
                  <a:srgbClr val="878375"/>
                </a:solidFill>
                <a:latin typeface="Century Gothic" panose="020B0502020202020204" pitchFamily="34" charset="0"/>
              </a:rPr>
              <a:t>jó</a:t>
            </a:r>
            <a:r>
              <a:rPr lang="hu-HU" altLang="fr-FR" sz="1400" smtClean="0">
                <a:solidFill>
                  <a:srgbClr val="878375"/>
                </a:solidFill>
                <a:latin typeface="Century Gothic" panose="020B0502020202020204" pitchFamily="34" charset="0"/>
              </a:rPr>
              <a:t> </a:t>
            </a:r>
            <a:r>
              <a:rPr lang="en-US" altLang="fr-FR" sz="1400" smtClean="0">
                <a:solidFill>
                  <a:srgbClr val="878375"/>
                </a:solidFill>
                <a:latin typeface="Century Gothic" panose="020B0502020202020204" pitchFamily="34" charset="0"/>
              </a:rPr>
              <a:t>gyakorlatok </a:t>
            </a:r>
            <a:r>
              <a:rPr lang="en-US" altLang="fr-FR" sz="1400">
                <a:solidFill>
                  <a:srgbClr val="878375"/>
                </a:solidFill>
                <a:latin typeface="Century Gothic" panose="020B0502020202020204" pitchFamily="34" charset="0"/>
              </a:rPr>
              <a:t>hasznosítása,</a:t>
            </a:r>
          </a:p>
          <a:p>
            <a:pPr algn="ctr" eaLnBrk="0" fontAlgn="auto" hangingPunct="0">
              <a:spcBef>
                <a:spcPts val="500"/>
              </a:spcBef>
              <a:spcAft>
                <a:spcPts val="0"/>
              </a:spcAft>
              <a:buClr>
                <a:srgbClr val="000000"/>
              </a:buClr>
              <a:buSzPct val="100000"/>
              <a:buFont typeface="Times New Roman" pitchFamily="18" charset="0"/>
              <a:buNone/>
              <a:defRPr/>
            </a:pPr>
            <a:r>
              <a:rPr lang="en-US" altLang="fr-FR" sz="1400">
                <a:solidFill>
                  <a:srgbClr val="878375"/>
                </a:solidFill>
                <a:latin typeface="Century Gothic" panose="020B0502020202020204" pitchFamily="34" charset="0"/>
              </a:rPr>
              <a:t>terjesztése széles körben</a:t>
            </a:r>
            <a:endParaRPr lang="fr-FR" sz="1400" dirty="0">
              <a:solidFill>
                <a:srgbClr val="878375"/>
              </a:solidFill>
              <a:latin typeface="Century Gothic" panose="020B0502020202020204" pitchFamily="34" charset="0"/>
            </a:endParaRPr>
          </a:p>
        </p:txBody>
      </p:sp>
      <p:sp>
        <p:nvSpPr>
          <p:cNvPr id="14" name="ZoneTexte 12"/>
          <p:cNvSpPr txBox="1">
            <a:spLocks noChangeArrowheads="1"/>
          </p:cNvSpPr>
          <p:nvPr/>
        </p:nvSpPr>
        <p:spPr bwMode="auto">
          <a:xfrm>
            <a:off x="847875" y="5710292"/>
            <a:ext cx="1834156" cy="307777"/>
          </a:xfrm>
          <a:prstGeom prst="rect">
            <a:avLst/>
          </a:prstGeom>
          <a:noFill/>
          <a:ln w="9525">
            <a:noFill/>
            <a:miter lim="800000"/>
            <a:headEnd/>
            <a:tailEnd/>
          </a:ln>
        </p:spPr>
        <p:txBody>
          <a:bodyPr wrap="none">
            <a:spAutoFit/>
          </a:bodyPr>
          <a:lstStyle/>
          <a:p>
            <a:pPr algn="ctr"/>
            <a:r>
              <a:rPr lang="fr-FR" sz="1400" b="1">
                <a:solidFill>
                  <a:srgbClr val="35B3B8"/>
                </a:solidFill>
                <a:latin typeface="Century Gothic" panose="020B0502020202020204" pitchFamily="34" charset="0"/>
              </a:rPr>
              <a:t>VÁROSHÁLÓZATOK</a:t>
            </a:r>
            <a:endParaRPr lang="fr-FR" sz="1400" b="1" dirty="0">
              <a:solidFill>
                <a:srgbClr val="35B3B8"/>
              </a:solidFill>
              <a:latin typeface="Century Gothic" panose="020B0502020202020204" pitchFamily="34" charset="0"/>
            </a:endParaRPr>
          </a:p>
        </p:txBody>
      </p:sp>
      <p:sp>
        <p:nvSpPr>
          <p:cNvPr id="15" name="ZoneTexte 14"/>
          <p:cNvSpPr txBox="1">
            <a:spLocks noChangeArrowheads="1"/>
          </p:cNvSpPr>
          <p:nvPr/>
        </p:nvSpPr>
        <p:spPr bwMode="auto">
          <a:xfrm>
            <a:off x="4075141" y="5669316"/>
            <a:ext cx="1127233" cy="307777"/>
          </a:xfrm>
          <a:prstGeom prst="rect">
            <a:avLst/>
          </a:prstGeom>
          <a:noFill/>
          <a:ln w="9525">
            <a:noFill/>
            <a:miter lim="800000"/>
            <a:headEnd/>
            <a:tailEnd/>
          </a:ln>
        </p:spPr>
        <p:txBody>
          <a:bodyPr wrap="none">
            <a:spAutoFit/>
          </a:bodyPr>
          <a:lstStyle/>
          <a:p>
            <a:pPr algn="ctr"/>
            <a:r>
              <a:rPr lang="fr-FR" sz="1400" b="1">
                <a:solidFill>
                  <a:srgbClr val="96BD0D"/>
                </a:solidFill>
                <a:latin typeface="Century Gothic" panose="020B0502020202020204" pitchFamily="34" charset="0"/>
              </a:rPr>
              <a:t>TRÉNINGEK</a:t>
            </a:r>
            <a:endParaRPr lang="fr-FR" sz="1400" b="1" dirty="0">
              <a:solidFill>
                <a:srgbClr val="96BD0D"/>
              </a:solidFill>
              <a:latin typeface="Century Gothic" panose="020B0502020202020204" pitchFamily="34" charset="0"/>
            </a:endParaRPr>
          </a:p>
        </p:txBody>
      </p:sp>
      <p:sp>
        <p:nvSpPr>
          <p:cNvPr id="16" name="ZoneTexte 15"/>
          <p:cNvSpPr txBox="1">
            <a:spLocks noChangeArrowheads="1"/>
          </p:cNvSpPr>
          <p:nvPr/>
        </p:nvSpPr>
        <p:spPr bwMode="auto">
          <a:xfrm>
            <a:off x="6875446" y="5523176"/>
            <a:ext cx="1476556" cy="523220"/>
          </a:xfrm>
          <a:prstGeom prst="rect">
            <a:avLst/>
          </a:prstGeom>
          <a:noFill/>
          <a:ln w="9525">
            <a:noFill/>
            <a:miter lim="800000"/>
            <a:headEnd/>
            <a:tailEnd/>
          </a:ln>
        </p:spPr>
        <p:txBody>
          <a:bodyPr wrap="square">
            <a:spAutoFit/>
          </a:bodyPr>
          <a:lstStyle/>
          <a:p>
            <a:pPr algn="ctr"/>
            <a:r>
              <a:rPr lang="fr-FR" sz="1400" b="1">
                <a:solidFill>
                  <a:srgbClr val="F08B27"/>
                </a:solidFill>
                <a:latin typeface="Century Gothic" panose="020B0502020202020204" pitchFamily="34" charset="0"/>
              </a:rPr>
              <a:t>TUDÁS</a:t>
            </a:r>
          </a:p>
          <a:p>
            <a:pPr algn="ctr"/>
            <a:r>
              <a:rPr lang="fr-FR" sz="1400" b="1">
                <a:solidFill>
                  <a:srgbClr val="F08B27"/>
                </a:solidFill>
                <a:latin typeface="Century Gothic" panose="020B0502020202020204" pitchFamily="34" charset="0"/>
              </a:rPr>
              <a:t>PLATFORM</a:t>
            </a:r>
            <a:endParaRPr lang="fr-FR" sz="1400" b="1" dirty="0">
              <a:solidFill>
                <a:srgbClr val="F08B27"/>
              </a:solidFill>
              <a:latin typeface="Century Gothic" panose="020B0502020202020204" pitchFamily="34" charset="0"/>
            </a:endParaRPr>
          </a:p>
        </p:txBody>
      </p:sp>
    </p:spTree>
    <p:extLst>
      <p:ext uri="{BB962C8B-B14F-4D97-AF65-F5344CB8AC3E}">
        <p14:creationId xmlns:p14="http://schemas.microsoft.com/office/powerpoint/2010/main" val="26609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3804" y="2310316"/>
            <a:ext cx="7704000" cy="1969770"/>
          </a:xfrm>
        </p:spPr>
        <p:txBody>
          <a:bodyPr/>
          <a:lstStyle/>
          <a:p>
            <a:pPr algn="ctr"/>
            <a:r>
              <a:rPr lang="en-US" b="0">
                <a:solidFill>
                  <a:srgbClr val="35B3B8"/>
                </a:solidFill>
              </a:rPr>
              <a:t>14 év után </a:t>
            </a:r>
            <a:r>
              <a:rPr lang="hu-HU" b="0" smtClean="0">
                <a:solidFill>
                  <a:srgbClr val="35B3B8"/>
                </a:solidFill>
              </a:rPr>
              <a:t>a városi </a:t>
            </a:r>
            <a:r>
              <a:rPr lang="en-US" b="0" smtClean="0">
                <a:solidFill>
                  <a:srgbClr val="35B3B8"/>
                </a:solidFill>
              </a:rPr>
              <a:t>változások éllovasa</a:t>
            </a:r>
            <a:r>
              <a:rPr lang="hu-HU" b="0" smtClean="0">
                <a:solidFill>
                  <a:srgbClr val="35B3B8"/>
                </a:solidFill>
              </a:rPr>
              <a:t>, az URBACT elindítja a</a:t>
            </a:r>
            <a:r>
              <a:rPr lang="en-US" b="0" smtClean="0">
                <a:solidFill>
                  <a:srgbClr val="35B3B8"/>
                </a:solidFill>
              </a:rPr>
              <a:t> </a:t>
            </a:r>
            <a:r>
              <a:rPr lang="en-US" b="0">
                <a:solidFill>
                  <a:srgbClr val="35B3B8"/>
                </a:solidFill>
              </a:rPr>
              <a:t>jó gyakorlat </a:t>
            </a:r>
            <a:r>
              <a:rPr lang="hu-HU" b="0" smtClean="0">
                <a:solidFill>
                  <a:srgbClr val="35B3B8"/>
                </a:solidFill>
              </a:rPr>
              <a:t>pályázati fel</a:t>
            </a:r>
            <a:r>
              <a:rPr lang="en-US" b="0" smtClean="0">
                <a:solidFill>
                  <a:srgbClr val="35B3B8"/>
                </a:solidFill>
              </a:rPr>
              <a:t>hívás</a:t>
            </a:r>
            <a:r>
              <a:rPr lang="hu-HU" b="0" smtClean="0">
                <a:solidFill>
                  <a:srgbClr val="35B3B8"/>
                </a:solidFill>
              </a:rPr>
              <a:t>t</a:t>
            </a:r>
            <a:r>
              <a:rPr lang="en-US" dirty="0">
                <a:solidFill>
                  <a:srgbClr val="35B3B8"/>
                </a:solidFill>
              </a:rPr>
              <a:t/>
            </a:r>
            <a:br>
              <a:rPr lang="en-US" dirty="0">
                <a:solidFill>
                  <a:srgbClr val="35B3B8"/>
                </a:solidFill>
              </a:rPr>
            </a:br>
            <a:endParaRPr lang="en-GB" dirty="0">
              <a:solidFill>
                <a:srgbClr val="35B3B8"/>
              </a:solidFill>
            </a:endParaRPr>
          </a:p>
        </p:txBody>
      </p:sp>
      <p:sp>
        <p:nvSpPr>
          <p:cNvPr id="4" name="Espace réservé du pied de page 3"/>
          <p:cNvSpPr>
            <a:spLocks noGrp="1"/>
          </p:cNvSpPr>
          <p:nvPr>
            <p:ph type="ftr" sz="quarter" idx="3"/>
          </p:nvPr>
        </p:nvSpPr>
        <p:spPr/>
        <p:txBody>
          <a:bodyPr/>
          <a:lstStyle/>
          <a:p>
            <a:r>
              <a:rPr lang="fr-FR" b="0" dirty="0" smtClean="0"/>
              <a:t>Good Practice Call - 2016</a:t>
            </a:r>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6</a:t>
            </a:fld>
            <a:endParaRPr lang="fr-F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248" y="4171114"/>
            <a:ext cx="12763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183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81900" y="1638017"/>
            <a:ext cx="7905840" cy="3727357"/>
          </a:xfrm>
        </p:spPr>
        <p:txBody>
          <a:bodyPr>
            <a:normAutofit/>
          </a:bodyPr>
          <a:lstStyle/>
          <a:p>
            <a:pPr marL="342900" indent="-342900">
              <a:lnSpc>
                <a:spcPct val="150000"/>
              </a:lnSpc>
              <a:buFont typeface="Arial" pitchFamily="34" charset="0"/>
              <a:buChar char="•"/>
            </a:pPr>
            <a:r>
              <a:rPr lang="hu-HU" sz="2100" b="0" smtClean="0">
                <a:latin typeface="Century Gothic" panose="020B0502020202020204" pitchFamily="34" charset="0"/>
              </a:rPr>
              <a:t>Legyenek </a:t>
            </a:r>
            <a:r>
              <a:rPr lang="hu-HU" sz="2100" b="0">
                <a:solidFill>
                  <a:srgbClr val="FF0000"/>
                </a:solidFill>
                <a:latin typeface="Century Gothic" panose="020B0502020202020204" pitchFamily="34" charset="0"/>
              </a:rPr>
              <a:t>tagjai</a:t>
            </a:r>
            <a:r>
              <a:rPr lang="hu-HU" sz="2100" b="0">
                <a:latin typeface="Century Gothic" panose="020B0502020202020204" pitchFamily="34" charset="0"/>
              </a:rPr>
              <a:t> az európai és nemzetközi szinten </a:t>
            </a:r>
            <a:r>
              <a:rPr lang="hu-HU" sz="2100" b="0">
                <a:solidFill>
                  <a:srgbClr val="FF0000"/>
                </a:solidFill>
                <a:latin typeface="Century Gothic" panose="020B0502020202020204" pitchFamily="34" charset="0"/>
              </a:rPr>
              <a:t>népszerűsített</a:t>
            </a:r>
            <a:r>
              <a:rPr lang="hu-HU" sz="2100" b="0">
                <a:latin typeface="Century Gothic" panose="020B0502020202020204" pitchFamily="34" charset="0"/>
              </a:rPr>
              <a:t> URBACT Jó Gyakorlatok </a:t>
            </a:r>
            <a:r>
              <a:rPr lang="hu-HU" sz="2100" b="0" smtClean="0">
                <a:solidFill>
                  <a:srgbClr val="FF0000"/>
                </a:solidFill>
                <a:latin typeface="Century Gothic" panose="020B0502020202020204" pitchFamily="34" charset="0"/>
              </a:rPr>
              <a:t>városcsoportnak</a:t>
            </a:r>
            <a:endParaRPr lang="hu-HU" sz="2100" b="0">
              <a:latin typeface="Century Gothic" panose="020B0502020202020204" pitchFamily="34" charset="0"/>
            </a:endParaRPr>
          </a:p>
          <a:p>
            <a:pPr marL="342900" indent="-342900">
              <a:lnSpc>
                <a:spcPct val="150000"/>
              </a:lnSpc>
              <a:buFont typeface="Arial" pitchFamily="34" charset="0"/>
              <a:buChar char="•"/>
            </a:pPr>
            <a:endParaRPr lang="en-GB" sz="1000" b="0" dirty="0">
              <a:latin typeface="Century Gothic" panose="020B0502020202020204" pitchFamily="34" charset="0"/>
            </a:endParaRPr>
          </a:p>
          <a:p>
            <a:pPr marL="342900" indent="-342900">
              <a:lnSpc>
                <a:spcPct val="150000"/>
              </a:lnSpc>
              <a:buFont typeface="Arial" pitchFamily="34" charset="0"/>
              <a:buChar char="•"/>
            </a:pPr>
            <a:r>
              <a:rPr lang="hu-HU" sz="2100" b="0" smtClean="0">
                <a:latin typeface="Century Gothic" panose="020B0502020202020204" pitchFamily="34" charset="0"/>
              </a:rPr>
              <a:t>O</a:t>
            </a:r>
            <a:r>
              <a:rPr lang="en-GB" sz="2100" b="0" smtClean="0">
                <a:latin typeface="Century Gothic" panose="020B0502020202020204" pitchFamily="34" charset="0"/>
              </a:rPr>
              <a:t>sszák </a:t>
            </a:r>
            <a:r>
              <a:rPr lang="en-GB" sz="2100" b="0">
                <a:latin typeface="Century Gothic" panose="020B0502020202020204" pitchFamily="34" charset="0"/>
              </a:rPr>
              <a:t>meg jó gyakorlatukat </a:t>
            </a:r>
            <a:r>
              <a:rPr lang="en-GB" sz="2100" b="0" smtClean="0">
                <a:solidFill>
                  <a:srgbClr val="FF0000"/>
                </a:solidFill>
                <a:latin typeface="Century Gothic" panose="020B0502020202020204" pitchFamily="34" charset="0"/>
              </a:rPr>
              <a:t>transzfer </a:t>
            </a:r>
            <a:r>
              <a:rPr lang="hu-HU" sz="2100" b="0" smtClean="0">
                <a:solidFill>
                  <a:srgbClr val="FF0000"/>
                </a:solidFill>
                <a:latin typeface="Century Gothic" panose="020B0502020202020204" pitchFamily="34" charset="0"/>
              </a:rPr>
              <a:t>város</a:t>
            </a:r>
            <a:r>
              <a:rPr lang="en-GB" sz="2100" b="0" smtClean="0">
                <a:solidFill>
                  <a:srgbClr val="FF0000"/>
                </a:solidFill>
                <a:latin typeface="Century Gothic" panose="020B0502020202020204" pitchFamily="34" charset="0"/>
              </a:rPr>
              <a:t>hálózat </a:t>
            </a:r>
            <a:r>
              <a:rPr lang="en-GB" sz="2100" b="0">
                <a:latin typeface="Century Gothic" panose="020B0502020202020204" pitchFamily="34" charset="0"/>
              </a:rPr>
              <a:t>keretében (melyre a pályázati felhívás </a:t>
            </a:r>
            <a:r>
              <a:rPr lang="en-GB" sz="2100" b="0">
                <a:solidFill>
                  <a:srgbClr val="FF0000"/>
                </a:solidFill>
                <a:latin typeface="Century Gothic" panose="020B0502020202020204" pitchFamily="34" charset="0"/>
              </a:rPr>
              <a:t>2017</a:t>
            </a:r>
            <a:r>
              <a:rPr lang="en-GB" sz="2100" b="0">
                <a:latin typeface="Century Gothic" panose="020B0502020202020204" pitchFamily="34" charset="0"/>
              </a:rPr>
              <a:t> szeptemberében jelenik meg</a:t>
            </a:r>
            <a:r>
              <a:rPr lang="en-GB" sz="2100" b="0" smtClean="0">
                <a:latin typeface="Century Gothic" panose="020B0502020202020204" pitchFamily="34" charset="0"/>
              </a:rPr>
              <a:t>)</a:t>
            </a:r>
            <a:endParaRPr lang="en-GB" b="0" dirty="0" smtClean="0">
              <a:solidFill>
                <a:srgbClr val="F79646">
                  <a:lumMod val="75000"/>
                </a:srgbClr>
              </a:solidFill>
              <a:latin typeface="Century Gothic" panose="020B0502020202020204" pitchFamily="34" charset="0"/>
            </a:endParaRPr>
          </a:p>
          <a:p>
            <a:pPr marL="7938" indent="0">
              <a:buNone/>
            </a:pPr>
            <a:endParaRPr lang="en-GB" dirty="0"/>
          </a:p>
        </p:txBody>
      </p:sp>
      <p:sp>
        <p:nvSpPr>
          <p:cNvPr id="4" name="Espace réservé du pied de page 3"/>
          <p:cNvSpPr>
            <a:spLocks noGrp="1"/>
          </p:cNvSpPr>
          <p:nvPr>
            <p:ph type="ftr" sz="quarter" idx="3"/>
          </p:nvPr>
        </p:nvSpPr>
        <p:spPr/>
        <p:txBody>
          <a:bodyPr/>
          <a:lstStyle/>
          <a:p>
            <a:r>
              <a:rPr lang="fr-FR" b="0" dirty="0" smtClean="0"/>
              <a:t>Good Practice Call - 2016</a:t>
            </a:r>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7</a:t>
            </a:fld>
            <a:endParaRPr lang="fr-FR" dirty="0"/>
          </a:p>
        </p:txBody>
      </p:sp>
      <p:pic>
        <p:nvPicPr>
          <p:cNvPr id="410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2807"/>
          <a:stretch/>
        </p:blipFill>
        <p:spPr bwMode="auto">
          <a:xfrm>
            <a:off x="2567907" y="4859079"/>
            <a:ext cx="3955760" cy="127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41351" y="697349"/>
            <a:ext cx="1398140" cy="584775"/>
          </a:xfrm>
          <a:prstGeom prst="rect">
            <a:avLst/>
          </a:prstGeom>
        </p:spPr>
        <p:txBody>
          <a:bodyPr wrap="none">
            <a:spAutoFit/>
          </a:bodyPr>
          <a:lstStyle/>
          <a:p>
            <a:r>
              <a:rPr lang="hu-HU" sz="3200" b="1" smtClean="0">
                <a:solidFill>
                  <a:srgbClr val="C4007B"/>
                </a:solidFill>
                <a:latin typeface="Century Gothic" panose="020B0502020202020204" pitchFamily="34" charset="0"/>
              </a:rPr>
              <a:t>Miért</a:t>
            </a:r>
            <a:r>
              <a:rPr lang="en-GB" sz="3200" b="1" smtClean="0">
                <a:solidFill>
                  <a:srgbClr val="C4007B"/>
                </a:solidFill>
                <a:latin typeface="Century Gothic" panose="020B0502020202020204" pitchFamily="34" charset="0"/>
              </a:rPr>
              <a:t>?</a:t>
            </a:r>
            <a:endParaRPr lang="en-GB" sz="2400" b="1" dirty="0"/>
          </a:p>
        </p:txBody>
      </p:sp>
    </p:spTree>
    <p:extLst>
      <p:ext uri="{BB962C8B-B14F-4D97-AF65-F5344CB8AC3E}">
        <p14:creationId xmlns:p14="http://schemas.microsoft.com/office/powerpoint/2010/main" val="209535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0772" y="1800002"/>
            <a:ext cx="5159801" cy="492443"/>
          </a:xfrm>
        </p:spPr>
        <p:txBody>
          <a:bodyPr/>
          <a:lstStyle/>
          <a:p>
            <a:pPr algn="ctr"/>
            <a:r>
              <a:rPr lang="hu-HU" smtClean="0">
                <a:solidFill>
                  <a:srgbClr val="C4007B"/>
                </a:solidFill>
                <a:latin typeface="Century Gothic" panose="020B0502020202020204" pitchFamily="34" charset="0"/>
              </a:rPr>
              <a:t>Mi az a jó gyakorlat</a:t>
            </a:r>
            <a:r>
              <a:rPr lang="en-GB" smtClean="0">
                <a:solidFill>
                  <a:srgbClr val="C4007B"/>
                </a:solidFill>
                <a:latin typeface="Century Gothic" panose="020B0502020202020204" pitchFamily="34" charset="0"/>
              </a:rPr>
              <a:t>? </a:t>
            </a:r>
            <a:endParaRPr lang="en-GB" dirty="0">
              <a:solidFill>
                <a:srgbClr val="C4007B"/>
              </a:solidFill>
              <a:latin typeface="Century Gothic" panose="020B0502020202020204" pitchFamily="34" charset="0"/>
            </a:endParaRPr>
          </a:p>
        </p:txBody>
      </p:sp>
      <p:sp>
        <p:nvSpPr>
          <p:cNvPr id="3" name="Espace réservé du texte 2"/>
          <p:cNvSpPr>
            <a:spLocks noGrp="1"/>
          </p:cNvSpPr>
          <p:nvPr>
            <p:ph type="body" sz="quarter" idx="13"/>
          </p:nvPr>
        </p:nvSpPr>
        <p:spPr>
          <a:xfrm>
            <a:off x="1279440" y="2292443"/>
            <a:ext cx="6477001" cy="3186677"/>
          </a:xfrm>
        </p:spPr>
        <p:txBody>
          <a:bodyPr>
            <a:normAutofit/>
          </a:bodyPr>
          <a:lstStyle/>
          <a:p>
            <a:pPr marL="7938" indent="0" algn="ctr">
              <a:buNone/>
            </a:pPr>
            <a:endParaRPr lang="en-US" b="0" dirty="0" smtClean="0">
              <a:latin typeface="Century Gothic" panose="020B0502020202020204" pitchFamily="34" charset="0"/>
            </a:endParaRPr>
          </a:p>
          <a:p>
            <a:pPr marL="7938" indent="0" algn="ctr">
              <a:buNone/>
            </a:pPr>
            <a:endParaRPr lang="hu-HU" sz="2400" b="0" smtClean="0">
              <a:solidFill>
                <a:srgbClr val="35B3B8"/>
              </a:solidFill>
              <a:latin typeface="Century Gothic" panose="020B0502020202020204" pitchFamily="34" charset="0"/>
            </a:endParaRPr>
          </a:p>
          <a:p>
            <a:pPr marL="7938" indent="0" algn="ctr">
              <a:buNone/>
            </a:pPr>
            <a:r>
              <a:rPr lang="hu-HU" sz="2400" b="0" smtClean="0">
                <a:solidFill>
                  <a:srgbClr val="35B3B8"/>
                </a:solidFill>
                <a:latin typeface="Century Gothic" panose="020B0502020202020204" pitchFamily="34" charset="0"/>
              </a:rPr>
              <a:t>Olyan </a:t>
            </a:r>
            <a:r>
              <a:rPr lang="hu-HU" sz="2400" b="0">
                <a:solidFill>
                  <a:srgbClr val="35B3B8"/>
                </a:solidFill>
                <a:latin typeface="Century Gothic" panose="020B0502020202020204" pitchFamily="34" charset="0"/>
              </a:rPr>
              <a:t>sikeres tapasztalatról van szó, </a:t>
            </a:r>
            <a:r>
              <a:rPr lang="hu-HU" sz="2400" b="0" smtClean="0">
                <a:solidFill>
                  <a:srgbClr val="35B3B8"/>
                </a:solidFill>
                <a:latin typeface="Century Gothic" panose="020B0502020202020204" pitchFamily="34" charset="0"/>
              </a:rPr>
              <a:t>amelyet </a:t>
            </a:r>
            <a:r>
              <a:rPr lang="hu-HU" sz="2400" b="0">
                <a:solidFill>
                  <a:srgbClr val="35B3B8"/>
                </a:solidFill>
                <a:latin typeface="Century Gothic" panose="020B0502020202020204" pitchFamily="34" charset="0"/>
              </a:rPr>
              <a:t>kipróbáltak és ellenőriztek</a:t>
            </a:r>
            <a:r>
              <a:rPr lang="hu-HU" sz="2400" b="0" smtClean="0">
                <a:solidFill>
                  <a:srgbClr val="35B3B8"/>
                </a:solidFill>
                <a:latin typeface="Century Gothic" panose="020B0502020202020204" pitchFamily="34" charset="0"/>
              </a:rPr>
              <a:t>, és érdemes </a:t>
            </a:r>
            <a:r>
              <a:rPr lang="hu-HU" sz="2400" b="0">
                <a:solidFill>
                  <a:srgbClr val="35B3B8"/>
                </a:solidFill>
                <a:latin typeface="Century Gothic" panose="020B0502020202020204" pitchFamily="34" charset="0"/>
              </a:rPr>
              <a:t>arra, hogy több más város is </a:t>
            </a:r>
            <a:r>
              <a:rPr lang="hu-HU" sz="2400" b="0" smtClean="0">
                <a:solidFill>
                  <a:srgbClr val="35B3B8"/>
                </a:solidFill>
                <a:latin typeface="Century Gothic" panose="020B0502020202020204" pitchFamily="34" charset="0"/>
              </a:rPr>
              <a:t>adaptálja, hasznosítsa.</a:t>
            </a:r>
            <a:endParaRPr lang="hu-HU" sz="2400" b="0">
              <a:solidFill>
                <a:srgbClr val="35B3B8"/>
              </a:solidFill>
              <a:latin typeface="Century Gothic" panose="020B0502020202020204" pitchFamily="34" charset="0"/>
            </a:endParaRPr>
          </a:p>
        </p:txBody>
      </p:sp>
      <p:sp>
        <p:nvSpPr>
          <p:cNvPr id="4" name="Espace réservé du pied de page 3"/>
          <p:cNvSpPr>
            <a:spLocks noGrp="1"/>
          </p:cNvSpPr>
          <p:nvPr>
            <p:ph type="ftr" sz="quarter" idx="3"/>
          </p:nvPr>
        </p:nvSpPr>
        <p:spPr>
          <a:xfrm>
            <a:off x="360000" y="6480000"/>
            <a:ext cx="3086100" cy="201738"/>
          </a:xfrm>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8</a:t>
            </a:fld>
            <a:endParaRPr lang="fr-FR" dirty="0"/>
          </a:p>
        </p:txBody>
      </p:sp>
    </p:spTree>
    <p:extLst>
      <p:ext uri="{BB962C8B-B14F-4D97-AF65-F5344CB8AC3E}">
        <p14:creationId xmlns:p14="http://schemas.microsoft.com/office/powerpoint/2010/main" val="469285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9</a:t>
            </a:fld>
            <a:endParaRPr lang="fr-FR" dirty="0"/>
          </a:p>
        </p:txBody>
      </p:sp>
      <p:sp>
        <p:nvSpPr>
          <p:cNvPr id="6" name="Espace réservé du texte 5"/>
          <p:cNvSpPr>
            <a:spLocks noGrp="1"/>
          </p:cNvSpPr>
          <p:nvPr>
            <p:ph type="body" sz="quarter" idx="13"/>
          </p:nvPr>
        </p:nvSpPr>
        <p:spPr>
          <a:xfrm>
            <a:off x="826679" y="2190307"/>
            <a:ext cx="7839525" cy="3551274"/>
          </a:xfrm>
        </p:spPr>
        <p:txBody>
          <a:bodyPr>
            <a:normAutofit/>
          </a:bodyPr>
          <a:lstStyle/>
          <a:p>
            <a:r>
              <a:rPr lang="en-US" b="0">
                <a:latin typeface="Century Gothic" panose="020B0502020202020204" pitchFamily="34" charset="0"/>
              </a:rPr>
              <a:t>Nyitott minden </a:t>
            </a:r>
            <a:r>
              <a:rPr lang="en-US" b="0" smtClean="0">
                <a:latin typeface="Century Gothic" panose="020B0502020202020204" pitchFamily="34" charset="0"/>
              </a:rPr>
              <a:t>témá</a:t>
            </a:r>
            <a:r>
              <a:rPr lang="hu-HU" b="0" smtClean="0">
                <a:latin typeface="Century Gothic" panose="020B0502020202020204" pitchFamily="34" charset="0"/>
              </a:rPr>
              <a:t>ra</a:t>
            </a:r>
            <a:r>
              <a:rPr lang="en-US" b="0" smtClean="0">
                <a:latin typeface="Century Gothic" panose="020B0502020202020204" pitchFamily="34" charset="0"/>
              </a:rPr>
              <a:t>: </a:t>
            </a:r>
            <a:r>
              <a:rPr lang="en-US" b="0">
                <a:latin typeface="Century Gothic" panose="020B0502020202020204" pitchFamily="34" charset="0"/>
              </a:rPr>
              <a:t>a környezeti, társadalmi, </a:t>
            </a:r>
            <a:r>
              <a:rPr lang="en-US" b="0" smtClean="0">
                <a:latin typeface="Century Gothic" panose="020B0502020202020204" pitchFamily="34" charset="0"/>
              </a:rPr>
              <a:t>gazdasági</a:t>
            </a:r>
            <a:r>
              <a:rPr lang="hu-HU" b="0">
                <a:latin typeface="Century Gothic" panose="020B0502020202020204" pitchFamily="34" charset="0"/>
              </a:rPr>
              <a:t>.</a:t>
            </a:r>
            <a:r>
              <a:rPr lang="en-US" b="0" smtClean="0">
                <a:latin typeface="Century Gothic" panose="020B0502020202020204" pitchFamily="34" charset="0"/>
              </a:rPr>
              <a:t>..</a:t>
            </a:r>
            <a:endParaRPr lang="hu-HU" b="0" smtClean="0">
              <a:latin typeface="Century Gothic" panose="020B0502020202020204" pitchFamily="34" charset="0"/>
            </a:endParaRPr>
          </a:p>
          <a:p>
            <a:pPr marL="7938" indent="0">
              <a:buNone/>
            </a:pPr>
            <a:endParaRPr lang="en-US" b="0" dirty="0">
              <a:latin typeface="Century Gothic" panose="020B0502020202020204" pitchFamily="34" charset="0"/>
            </a:endParaRPr>
          </a:p>
          <a:p>
            <a:r>
              <a:rPr lang="hu-HU" b="0" u="sng" smtClean="0">
                <a:solidFill>
                  <a:srgbClr val="35B3B8"/>
                </a:solidFill>
                <a:latin typeface="Century Gothic" panose="020B0502020202020204" pitchFamily="34" charset="0"/>
              </a:rPr>
              <a:t>FELTÉTELEK:</a:t>
            </a:r>
            <a:endParaRPr lang="en-US" b="0" u="sng" dirty="0" smtClean="0">
              <a:solidFill>
                <a:srgbClr val="35B3B8"/>
              </a:solidFill>
              <a:latin typeface="Century Gothic" panose="020B0502020202020204" pitchFamily="34" charset="0"/>
            </a:endParaRPr>
          </a:p>
          <a:p>
            <a:pPr lvl="2">
              <a:spcBef>
                <a:spcPts val="600"/>
              </a:spcBef>
              <a:buFont typeface="Arial" panose="020B0604020202020204" pitchFamily="34" charset="0"/>
              <a:buChar char="•"/>
            </a:pPr>
            <a:r>
              <a:rPr lang="hu-HU" b="0" smtClean="0">
                <a:latin typeface="Century Gothic" panose="020B0502020202020204" pitchFamily="34" charset="0"/>
              </a:rPr>
              <a:t>Más városk számára is releváns</a:t>
            </a:r>
            <a:endParaRPr lang="en-US" b="0" dirty="0" smtClean="0">
              <a:latin typeface="Century Gothic" panose="020B0502020202020204" pitchFamily="34" charset="0"/>
            </a:endParaRPr>
          </a:p>
          <a:p>
            <a:pPr marL="311150" lvl="2" indent="0">
              <a:buNone/>
            </a:pPr>
            <a:endParaRPr lang="en-US" b="0" dirty="0" smtClean="0">
              <a:latin typeface="Century Gothic" panose="020B0502020202020204" pitchFamily="34" charset="0"/>
            </a:endParaRPr>
          </a:p>
          <a:p>
            <a:pPr lvl="2">
              <a:buFont typeface="Arial" panose="020B0604020202020204" pitchFamily="34" charset="0"/>
              <a:buChar char="•"/>
            </a:pPr>
            <a:r>
              <a:rPr lang="hu-HU" b="0" smtClean="0">
                <a:latin typeface="Century Gothic" panose="020B0502020202020204" pitchFamily="34" charset="0"/>
              </a:rPr>
              <a:t>Illeszkedés az integrált, fenntartható </a:t>
            </a:r>
          </a:p>
          <a:p>
            <a:pPr marL="311150" lvl="2" indent="0">
              <a:buNone/>
            </a:pPr>
            <a:r>
              <a:rPr lang="hu-HU">
                <a:latin typeface="Century Gothic" panose="020B0502020202020204" pitchFamily="34" charset="0"/>
              </a:rPr>
              <a:t>	</a:t>
            </a:r>
            <a:r>
              <a:rPr lang="hu-HU" smtClean="0">
                <a:latin typeface="Century Gothic" panose="020B0502020202020204" pitchFamily="34" charset="0"/>
              </a:rPr>
              <a:t>	</a:t>
            </a:r>
            <a:r>
              <a:rPr lang="hu-HU" b="0" smtClean="0">
                <a:latin typeface="Century Gothic" panose="020B0502020202020204" pitchFamily="34" charset="0"/>
              </a:rPr>
              <a:t>városfejlesztés alapelveihez </a:t>
            </a:r>
            <a:endParaRPr lang="en-US" b="0" smtClean="0">
              <a:latin typeface="Century Gothic" panose="020B0502020202020204" pitchFamily="34" charset="0"/>
            </a:endParaRPr>
          </a:p>
          <a:p>
            <a:pPr lvl="2">
              <a:buFont typeface="Arial" panose="020B0604020202020204" pitchFamily="34" charset="0"/>
              <a:buChar char="•"/>
            </a:pPr>
            <a:endParaRPr lang="hu-HU" b="0" smtClean="0">
              <a:latin typeface="Century Gothic" panose="020B0502020202020204" pitchFamily="34" charset="0"/>
            </a:endParaRPr>
          </a:p>
          <a:p>
            <a:pPr lvl="2">
              <a:buFont typeface="Arial" panose="020B0604020202020204" pitchFamily="34" charset="0"/>
              <a:buChar char="•"/>
            </a:pPr>
            <a:r>
              <a:rPr lang="hu-HU" b="0" smtClean="0">
                <a:latin typeface="Century Gothic" panose="020B0502020202020204" pitchFamily="34" charset="0"/>
              </a:rPr>
              <a:t>Adaptálhatóság, átvehetőség</a:t>
            </a:r>
            <a:r>
              <a:rPr lang="en-US" b="0" smtClean="0">
                <a:latin typeface="Century Gothic" panose="020B0502020202020204" pitchFamily="34" charset="0"/>
              </a:rPr>
              <a:t> </a:t>
            </a:r>
          </a:p>
          <a:p>
            <a:endParaRPr lang="en-US" b="0" dirty="0">
              <a:latin typeface="Century Gothic" panose="020B0502020202020204" pitchFamily="34" charset="0"/>
            </a:endParaRPr>
          </a:p>
        </p:txBody>
      </p:sp>
      <p:sp>
        <p:nvSpPr>
          <p:cNvPr id="7" name="Titre 6"/>
          <p:cNvSpPr>
            <a:spLocks noGrp="1"/>
          </p:cNvSpPr>
          <p:nvPr>
            <p:ph type="title"/>
          </p:nvPr>
        </p:nvSpPr>
        <p:spPr>
          <a:xfrm>
            <a:off x="720004" y="1479962"/>
            <a:ext cx="7704000" cy="492443"/>
          </a:xfrm>
        </p:spPr>
        <p:txBody>
          <a:bodyPr/>
          <a:lstStyle/>
          <a:p>
            <a:r>
              <a:rPr lang="hu-HU" smtClean="0">
                <a:solidFill>
                  <a:srgbClr val="C4007B"/>
                </a:solidFill>
                <a:latin typeface="Century Gothic" panose="020B0502020202020204" pitchFamily="34" charset="0"/>
              </a:rPr>
              <a:t>Milyen jó gyakorlatról van szó? </a:t>
            </a:r>
            <a:endParaRPr lang="en-US" dirty="0">
              <a:solidFill>
                <a:srgbClr val="C4007B"/>
              </a:solidFill>
              <a:latin typeface="Century Gothic" panose="020B0502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99" y="3342065"/>
            <a:ext cx="776287" cy="97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601" y="2884646"/>
            <a:ext cx="963324" cy="762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8293" y="4605242"/>
            <a:ext cx="814387" cy="99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3" y="2930585"/>
            <a:ext cx="529652" cy="8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306" y="4781496"/>
            <a:ext cx="915698" cy="78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6336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URBACT-GeneralPresentation-161028">
  <a:themeElements>
    <a:clrScheme name="URBACT 2">
      <a:dk1>
        <a:srgbClr val="000000"/>
      </a:dk1>
      <a:lt1>
        <a:srgbClr val="E4843B"/>
      </a:lt1>
      <a:dk2>
        <a:srgbClr val="ECAA48"/>
      </a:dk2>
      <a:lt2>
        <a:srgbClr val="FACE39"/>
      </a:lt2>
      <a:accent1>
        <a:srgbClr val="216CA2"/>
      </a:accent1>
      <a:accent2>
        <a:srgbClr val="35B2B8"/>
      </a:accent2>
      <a:accent3>
        <a:srgbClr val="AE1E75"/>
      </a:accent3>
      <a:accent4>
        <a:srgbClr val="84B63F"/>
      </a:accent4>
      <a:accent5>
        <a:srgbClr val="1B9782"/>
      </a:accent5>
      <a:accent6>
        <a:srgbClr val="7E6A9B"/>
      </a:accent6>
      <a:hlink>
        <a:srgbClr val="CFD1CC"/>
      </a:hlink>
      <a:folHlink>
        <a:srgbClr val="868274"/>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URBACT-PwpT-GeneralPresentation" id="{ADE52F00-850E-7E42-B7E2-56F7EAB0F34A}" vid="{C3CE40BD-2744-7A4C-A826-9B10038D92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URBACT-GeneralPresentation-161028</Template>
  <TotalTime>717</TotalTime>
  <Words>1357</Words>
  <Application>Microsoft Office PowerPoint</Application>
  <PresentationFormat>Egyéni</PresentationFormat>
  <Paragraphs>253</Paragraphs>
  <Slides>19</Slides>
  <Notes>19</Notes>
  <HiddenSlides>0</HiddenSlides>
  <MMClips>0</MMClips>
  <ScaleCrop>false</ScaleCrop>
  <HeadingPairs>
    <vt:vector size="4" baseType="variant">
      <vt:variant>
        <vt:lpstr>Téma</vt:lpstr>
      </vt:variant>
      <vt:variant>
        <vt:i4>1</vt:i4>
      </vt:variant>
      <vt:variant>
        <vt:lpstr>Diacímek</vt:lpstr>
      </vt:variant>
      <vt:variant>
        <vt:i4>19</vt:i4>
      </vt:variant>
    </vt:vector>
  </HeadingPairs>
  <TitlesOfParts>
    <vt:vector size="20" baseType="lpstr">
      <vt:lpstr>URBACT-GeneralPresentation-161028</vt:lpstr>
      <vt:lpstr>PowerPoint bemutató</vt:lpstr>
      <vt:lpstr>GooD Practice call  Jó gyakorlat felhívás  2016 December </vt:lpstr>
      <vt:lpstr>URBACT dióhéjban</vt:lpstr>
      <vt:lpstr>URBACT III - 4 fő célkitűzése</vt:lpstr>
      <vt:lpstr>Programtevékenységek 3 fő alkotóeleme</vt:lpstr>
      <vt:lpstr>14 év után a városi változások éllovasa, az URBACT elindítja a jó gyakorlat pályázati felhívást </vt:lpstr>
      <vt:lpstr>PowerPoint bemutató</vt:lpstr>
      <vt:lpstr>Mi az a jó gyakorlat? </vt:lpstr>
      <vt:lpstr>Milyen jó gyakorlatról van szó? </vt:lpstr>
      <vt:lpstr>Példa jó gyakorlatra URBACT pilot projekt:</vt:lpstr>
      <vt:lpstr>Ki jogosult? </vt:lpstr>
      <vt:lpstr>Miért érdemes jelentkezni?</vt:lpstr>
      <vt:lpstr>Mi az a Transzfer városhálózat?</vt:lpstr>
      <vt:lpstr>Jó gyakorlet benyújtási eljárás </vt:lpstr>
      <vt:lpstr>Értékelési folyamat</vt:lpstr>
      <vt:lpstr>Időkeret</vt:lpstr>
      <vt:lpstr>Hasznos információk</vt:lpstr>
      <vt:lpstr>PowerPoint bemutató</vt:lpstr>
      <vt:lpstr>PowerPoint bemutató</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Kristijan RADOJCIC</dc:creator>
  <cp:lastModifiedBy>Majorné Vén Mariann</cp:lastModifiedBy>
  <cp:revision>78</cp:revision>
  <cp:lastPrinted>2016-12-15T20:17:12Z</cp:lastPrinted>
  <dcterms:created xsi:type="dcterms:W3CDTF">2016-12-02T13:50:28Z</dcterms:created>
  <dcterms:modified xsi:type="dcterms:W3CDTF">2016-12-15T20:20:10Z</dcterms:modified>
</cp:coreProperties>
</file>