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6" r:id="rId2"/>
    <p:sldId id="284" r:id="rId3"/>
    <p:sldId id="285" r:id="rId4"/>
    <p:sldId id="291" r:id="rId5"/>
    <p:sldId id="283" r:id="rId6"/>
    <p:sldId id="287" r:id="rId7"/>
    <p:sldId id="288" r:id="rId8"/>
    <p:sldId id="289" r:id="rId9"/>
    <p:sldId id="290" r:id="rId10"/>
    <p:sldId id="292" r:id="rId11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837"/>
    <a:srgbClr val="118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8757" autoAdjust="0"/>
  </p:normalViewPr>
  <p:slideViewPr>
    <p:cSldViewPr>
      <p:cViewPr varScale="1">
        <p:scale>
          <a:sx n="73" d="100"/>
          <a:sy n="73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DE7E872-E49C-48E3-9AE5-73A10686F1D0}" type="datetimeFigureOut">
              <a:rPr lang="hu-HU" smtClean="0"/>
              <a:t>2013.11.25.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5DA2EB3-2950-4D43-BDFB-B1A822A295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1421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47FC9A2-FAAD-4B52-9ABC-2732A9394BE0}" type="datetimeFigureOut">
              <a:rPr lang="hu-HU" smtClean="0"/>
              <a:t>2013.11.25.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1846E8-1CA2-476A-A713-7E59527484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149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\\SERVER\RedirectedFolders\sera.zsolt\My Documents\Downloads\HBHE_new_logo_red_4cover_1-01.png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9" b="64396" l="383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615757" y="-23464"/>
            <a:ext cx="7564755" cy="1068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4499992" y="2780928"/>
            <a:ext cx="4392488" cy="1872208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923928" y="4653136"/>
            <a:ext cx="4960640" cy="127369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err="1" smtClean="0"/>
              <a:t>Sub-title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62472" cy="365125"/>
          </a:xfrm>
        </p:spPr>
        <p:txBody>
          <a:bodyPr/>
          <a:lstStyle/>
          <a:p>
            <a:fld id="{17EE47DF-B648-4351-8EA4-7ACD4D178453}" type="datetime3">
              <a:rPr lang="en-GB" smtClean="0"/>
              <a:t>25 November, 2013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34563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EEA0-3412-4371-A328-4041D52678B4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Picture 2" descr="T:\Marketing\design\hbhe\HBHE_logo_big_192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245"/>
            <a:ext cx="2592288" cy="15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614-3557-4507-9F8E-EDF4F565C8A0}" type="datetime3">
              <a:rPr lang="en-GB" smtClean="0"/>
              <a:t>25 November, 2013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EEA0-3412-4371-A328-4041D52678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087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6DCB-9E46-46A2-B115-1C0708F0FB53}" type="datetime3">
              <a:rPr lang="en-GB" smtClean="0"/>
              <a:t>25 November, 2013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EEA0-3412-4371-A328-4041D52678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7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22C3-E90F-4F8A-B485-2E5C86A713E3}" type="datetime3">
              <a:rPr lang="en-GB" smtClean="0"/>
              <a:t>25 November, 2013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EEA0-3412-4371-A328-4041D52678B4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251520" y="1268760"/>
            <a:ext cx="8640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875237"/>
            <a:ext cx="7772400" cy="1362075"/>
          </a:xfrm>
        </p:spPr>
        <p:txBody>
          <a:bodyPr anchor="t">
            <a:noAutofit/>
          </a:bodyPr>
          <a:lstStyle>
            <a:lvl1pPr algn="ctr">
              <a:defRPr sz="28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dirty="0" err="1" smtClean="0"/>
              <a:t>Title</a:t>
            </a:r>
            <a:endParaRPr lang="en-US" dirty="0" smtClean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4383162"/>
            <a:ext cx="7772400" cy="4920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err="1" smtClean="0"/>
              <a:t>Name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Presenter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F51-403E-497A-814E-65C7AF9CCDF7}" type="datetime3">
              <a:rPr lang="en-GB" smtClean="0"/>
              <a:t>25 November, 2013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EEA0-3412-4371-A328-4041D52678B4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683568" y="4887218"/>
            <a:ext cx="7848872" cy="0"/>
          </a:xfrm>
          <a:prstGeom prst="line">
            <a:avLst/>
          </a:prstGeom>
          <a:ln w="28575">
            <a:solidFill>
              <a:srgbClr val="E5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2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EF28-0250-4BB4-A0C5-DB5FEEAF5D1A}" type="datetime3">
              <a:rPr lang="en-GB" smtClean="0"/>
              <a:t>25 November, 2013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EEA0-3412-4371-A328-4041D52678B4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251520" y="1268760"/>
            <a:ext cx="8640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5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AD46-C5B2-4153-8032-70D775AFADE4}" type="datetime3">
              <a:rPr lang="en-GB" smtClean="0"/>
              <a:t>25 November, 2013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EEA0-3412-4371-A328-4041D52678B4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251520" y="1268760"/>
            <a:ext cx="8640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71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C36D-6BBE-4F63-B897-9C481EFE9C13}" type="datetime3">
              <a:rPr lang="en-GB" smtClean="0"/>
              <a:t>25 November, 2013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EEA0-3412-4371-A328-4041D52678B4}" type="slidenum">
              <a:rPr lang="hu-HU" smtClean="0"/>
              <a:t>‹#›</a:t>
            </a:fld>
            <a:endParaRPr lang="hu-HU"/>
          </a:p>
        </p:txBody>
      </p:sp>
      <p:cxnSp>
        <p:nvCxnSpPr>
          <p:cNvPr id="6" name="Egyenes összekötő 5"/>
          <p:cNvCxnSpPr/>
          <p:nvPr userDrawn="1"/>
        </p:nvCxnSpPr>
        <p:spPr>
          <a:xfrm>
            <a:off x="251520" y="1268760"/>
            <a:ext cx="8640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76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1B6-2C8C-4C1B-9FA8-DFD6EC926356}" type="datetime3">
              <a:rPr lang="en-GB" smtClean="0"/>
              <a:t>25 November, 2013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EEA0-3412-4371-A328-4041D52678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690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1" y="980728"/>
            <a:ext cx="2592287" cy="1008112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1840" y="273050"/>
            <a:ext cx="5760640" cy="6468318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1" y="1988840"/>
            <a:ext cx="2592287" cy="424847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251520" y="6414789"/>
            <a:ext cx="144016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B60A24-6296-4396-91D6-03FAE8BB2B35}" type="datetime3">
              <a:rPr lang="en-GB" smtClean="0"/>
              <a:t>25 November, 2013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2339752" y="6414789"/>
            <a:ext cx="514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52650E-0A34-4C38-A8DE-F7D3DE8F341B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251520" y="1988840"/>
            <a:ext cx="2592288" cy="0"/>
          </a:xfrm>
          <a:prstGeom prst="line">
            <a:avLst/>
          </a:prstGeom>
          <a:ln>
            <a:solidFill>
              <a:srgbClr val="E5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2915816" y="116632"/>
            <a:ext cx="0" cy="6624736"/>
          </a:xfrm>
          <a:prstGeom prst="line">
            <a:avLst/>
          </a:prstGeom>
          <a:ln>
            <a:solidFill>
              <a:srgbClr val="E5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251520" y="6309320"/>
            <a:ext cx="2592288" cy="0"/>
          </a:xfrm>
          <a:prstGeom prst="line">
            <a:avLst/>
          </a:prstGeom>
          <a:ln>
            <a:solidFill>
              <a:srgbClr val="E5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:\Marketing\design\hbhe\HBHE_logo_big_192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245"/>
            <a:ext cx="2592288" cy="15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0A01-5AF6-4BCF-A52C-5FFE3DE655C2}" type="datetime3">
              <a:rPr lang="en-GB" smtClean="0"/>
              <a:t>25 November, 2013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EEA0-3412-4371-A328-4041D52678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78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46EBD-BF01-48E2-93F2-0C40188E5B3C}" type="datetime3">
              <a:rPr lang="en-GB" smtClean="0"/>
              <a:t>25 November, 2013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EEA0-3412-4371-A328-4041D52678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80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72000" y="1988840"/>
            <a:ext cx="4392488" cy="28803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URBACT projektek közösségfejlesztési tapasztalatai</a:t>
            </a:r>
            <a:br>
              <a:rPr lang="hu-HU" dirty="0" smtClean="0"/>
            </a:br>
            <a:r>
              <a:rPr lang="hu-HU" dirty="0" smtClean="0"/>
              <a:t>- SURE (Eger)</a:t>
            </a:r>
            <a:br>
              <a:rPr lang="hu-HU" dirty="0" smtClean="0"/>
            </a:br>
            <a:r>
              <a:rPr lang="hu-HU" dirty="0" smtClean="0"/>
              <a:t>- CREATIVE CLUSTERS (Hódmezővásárhely)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95936" y="5013176"/>
            <a:ext cx="4960640" cy="1273696"/>
          </a:xfrm>
        </p:spPr>
        <p:txBody>
          <a:bodyPr/>
          <a:lstStyle/>
          <a:p>
            <a:r>
              <a:rPr lang="hu-HU" dirty="0" smtClean="0"/>
              <a:t>Szigeti-Böröcz Ferenc</a:t>
            </a:r>
          </a:p>
          <a:p>
            <a:r>
              <a:rPr lang="hu-HU" sz="1400" dirty="0" smtClean="0"/>
              <a:t>2013 November 26, Kecskemét</a:t>
            </a:r>
          </a:p>
          <a:p>
            <a:r>
              <a:rPr lang="hu-HU" sz="1400" dirty="0" smtClean="0"/>
              <a:t>URBACT konferencia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4778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72000" y="1988840"/>
            <a:ext cx="4392488" cy="2880320"/>
          </a:xfrm>
        </p:spPr>
        <p:txBody>
          <a:bodyPr>
            <a:normAutofit/>
          </a:bodyPr>
          <a:lstStyle/>
          <a:p>
            <a:r>
              <a:rPr lang="hu-HU" dirty="0" smtClean="0"/>
              <a:t>Köszönöm a figyelmet!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s</a:t>
            </a:r>
            <a:r>
              <a:rPr lang="hu-HU" dirty="0" err="1" smtClean="0"/>
              <a:t>zigeti.ferenc</a:t>
            </a:r>
            <a:r>
              <a:rPr lang="hu-HU" dirty="0" smtClean="0"/>
              <a:t>@</a:t>
            </a:r>
            <a:r>
              <a:rPr lang="hu-HU" dirty="0" err="1" smtClean="0"/>
              <a:t>hbhe.hu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49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 smtClean="0"/>
              <a:t>“</a:t>
            </a:r>
            <a:r>
              <a:rPr lang="en-US" i="1" dirty="0" smtClean="0"/>
              <a:t>The SURE project helped me to have some hope, to hope that there is going to be something better, a better future for all of us.” </a:t>
            </a:r>
            <a:r>
              <a:rPr lang="en-US" dirty="0" smtClean="0"/>
              <a:t>(LSG Member)</a:t>
            </a:r>
            <a:endParaRPr lang="hu-HU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1600" i="1" dirty="0" smtClean="0"/>
          </a:p>
          <a:p>
            <a:r>
              <a:rPr lang="hu-HU" dirty="0" smtClean="0"/>
              <a:t>Az </a:t>
            </a:r>
            <a:r>
              <a:rPr lang="hu-HU" dirty="0"/>
              <a:t>U</a:t>
            </a:r>
            <a:r>
              <a:rPr lang="hu-HU" dirty="0" smtClean="0"/>
              <a:t>RBACT sokak által a legkedveltebb </a:t>
            </a:r>
            <a:r>
              <a:rPr lang="hu-HU" dirty="0" smtClean="0"/>
              <a:t>transznacionális program</a:t>
            </a:r>
            <a:endParaRPr lang="hu-HU" dirty="0" smtClean="0"/>
          </a:p>
          <a:p>
            <a:r>
              <a:rPr lang="hu-HU" dirty="0" smtClean="0"/>
              <a:t>A Helyi Támogató Csoport ad emberi arcot a programnak</a:t>
            </a:r>
          </a:p>
          <a:p>
            <a:r>
              <a:rPr lang="hu-HU" dirty="0" smtClean="0"/>
              <a:t>Nem akar túl nagyon szakítani a </a:t>
            </a:r>
            <a:r>
              <a:rPr lang="hu-HU" dirty="0" smtClean="0"/>
              <a:t>program</a:t>
            </a:r>
            <a:endParaRPr lang="hu-HU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1" y="2060848"/>
            <a:ext cx="2592287" cy="4176464"/>
          </a:xfrm>
        </p:spPr>
        <p:txBody>
          <a:bodyPr>
            <a:normAutofit/>
          </a:bodyPr>
          <a:lstStyle/>
          <a:p>
            <a:r>
              <a:rPr lang="hu-HU" sz="1600" b="1" dirty="0" smtClean="0">
                <a:solidFill>
                  <a:srgbClr val="E51837"/>
                </a:solidFill>
              </a:rPr>
              <a:t>URBACT – egy program</a:t>
            </a:r>
            <a:r>
              <a:rPr lang="en-US" sz="1600" b="1" dirty="0" smtClean="0">
                <a:solidFill>
                  <a:srgbClr val="E51837"/>
                </a:solidFill>
              </a:rPr>
              <a:t> </a:t>
            </a:r>
            <a:endParaRPr lang="hu-HU" sz="1600" b="1" dirty="0" smtClean="0">
              <a:solidFill>
                <a:srgbClr val="E51837"/>
              </a:solidFill>
            </a:endParaRPr>
          </a:p>
          <a:p>
            <a:r>
              <a:rPr lang="hu-HU" sz="1600" b="1" dirty="0" smtClean="0"/>
              <a:t>Helyi Támogató Csoport</a:t>
            </a:r>
          </a:p>
          <a:p>
            <a:r>
              <a:rPr lang="hu-HU" sz="1600" b="1" dirty="0"/>
              <a:t>Háttér: két város</a:t>
            </a:r>
          </a:p>
          <a:p>
            <a:r>
              <a:rPr lang="hu-HU" sz="1600" b="1" dirty="0" smtClean="0"/>
              <a:t>Tevékenységek</a:t>
            </a:r>
          </a:p>
          <a:p>
            <a:r>
              <a:rPr lang="hu-HU" sz="1600" b="1" dirty="0" smtClean="0"/>
              <a:t>Eredmények</a:t>
            </a:r>
          </a:p>
          <a:p>
            <a:endParaRPr lang="hu-HU" sz="1600" b="1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A24-6296-4396-91D6-03FAE8BB2B35}" type="datetime3">
              <a:rPr lang="en-GB" smtClean="0"/>
              <a:t>25 November, 2013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650E-0A34-4C38-A8DE-F7D3DE8F341B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72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650E-0A34-4C38-A8DE-F7D3DE8F341B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10588" r="11085" b="554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2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87824" y="355362"/>
            <a:ext cx="5976664" cy="2569582"/>
          </a:xfrm>
        </p:spPr>
        <p:txBody>
          <a:bodyPr>
            <a:normAutofit/>
          </a:bodyPr>
          <a:lstStyle/>
          <a:p>
            <a:r>
              <a:rPr lang="hu-HU" dirty="0" smtClean="0"/>
              <a:t>Eger: szociális város-rehabilitáció (IVS) </a:t>
            </a:r>
            <a:r>
              <a:rPr lang="en-US" dirty="0" smtClean="0"/>
              <a:t> </a:t>
            </a:r>
            <a:endParaRPr lang="hu-HU" dirty="0" smtClean="0"/>
          </a:p>
          <a:p>
            <a:r>
              <a:rPr lang="hu-HU" sz="1600" i="1" dirty="0" smtClean="0"/>
              <a:t>Cél a tanulás: milyen tevékenységeket lehet megvalósítani szociális város-rehabilitáció keretében, jó gyakorlatok begyűjtése (EGER)</a:t>
            </a:r>
            <a:endParaRPr lang="en-US" sz="1600" i="1" dirty="0"/>
          </a:p>
          <a:p>
            <a:r>
              <a:rPr lang="hu-HU" sz="1500" i="1" dirty="0" smtClean="0"/>
              <a:t>Hangsúly és külön költségvetés a </a:t>
            </a:r>
            <a:r>
              <a:rPr lang="hu-HU" sz="1500" i="1" dirty="0" err="1" smtClean="0"/>
              <a:t>HTCS-n</a:t>
            </a:r>
            <a:r>
              <a:rPr lang="hu-HU" sz="1500" i="1" dirty="0" smtClean="0"/>
              <a:t>, hogy közösségi tervezési módszertannal valósítsanak meg helyi akciókat (SURE)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9" name="Szöveg helye 3"/>
          <p:cNvSpPr>
            <a:spLocks noGrp="1"/>
          </p:cNvSpPr>
          <p:nvPr>
            <p:ph type="body" sz="half" idx="2"/>
          </p:nvPr>
        </p:nvSpPr>
        <p:spPr>
          <a:xfrm>
            <a:off x="251521" y="2060848"/>
            <a:ext cx="2592287" cy="4176464"/>
          </a:xfrm>
        </p:spPr>
        <p:txBody>
          <a:bodyPr>
            <a:normAutofit/>
          </a:bodyPr>
          <a:lstStyle/>
          <a:p>
            <a:r>
              <a:rPr lang="hu-HU" sz="1600" b="1" dirty="0"/>
              <a:t>URBACT – egy program</a:t>
            </a:r>
            <a:r>
              <a:rPr lang="en-US" sz="1600" b="1" dirty="0"/>
              <a:t> </a:t>
            </a:r>
            <a:endParaRPr lang="hu-HU" sz="1600" b="1" dirty="0"/>
          </a:p>
          <a:p>
            <a:r>
              <a:rPr lang="hu-HU" sz="1600" b="1" dirty="0" smtClean="0"/>
              <a:t>Helyi </a:t>
            </a:r>
            <a:r>
              <a:rPr lang="hu-HU" sz="1600" b="1" dirty="0"/>
              <a:t>Támogató Csoport</a:t>
            </a:r>
          </a:p>
          <a:p>
            <a:r>
              <a:rPr lang="hu-HU" sz="1600" b="1" dirty="0">
                <a:solidFill>
                  <a:srgbClr val="E51837"/>
                </a:solidFill>
              </a:rPr>
              <a:t>Háttér: két város</a:t>
            </a:r>
          </a:p>
          <a:p>
            <a:r>
              <a:rPr lang="hu-HU" sz="1600" b="1" dirty="0" smtClean="0"/>
              <a:t>Tevékenységek</a:t>
            </a:r>
            <a:endParaRPr lang="hu-HU" sz="1600" b="1" dirty="0"/>
          </a:p>
          <a:p>
            <a:r>
              <a:rPr lang="hu-HU" sz="1600" b="1" dirty="0"/>
              <a:t>Eredmények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A24-6296-4396-91D6-03FAE8BB2B35}" type="datetime3">
              <a:rPr lang="en-GB" smtClean="0"/>
              <a:t>25 November, 2013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650E-0A34-4C38-A8DE-F7D3DE8F341B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3074" name="Picture 2" descr="U:\M_Menedzsment\I_Nemzetkozi\MI0007_Eger_SURE\04_comm_management\magyarVATI_kiadvany\pics\eger_street_furnitures_a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85673"/>
            <a:ext cx="2664804" cy="35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U:\M_Menedzsment\I_Nemzetkozi\MI0007_Eger_SURE\04_comm_management\magyarVATI_kiadvany\pics\eger_n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08" y="2985673"/>
            <a:ext cx="2450730" cy="35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87824" y="355362"/>
            <a:ext cx="3456384" cy="5737934"/>
          </a:xfrm>
        </p:spPr>
        <p:txBody>
          <a:bodyPr>
            <a:normAutofit/>
          </a:bodyPr>
          <a:lstStyle/>
          <a:p>
            <a:r>
              <a:rPr lang="hu-HU" dirty="0" smtClean="0"/>
              <a:t>Hódmezővásárhely: kreatív gazdaság mint az IVS célja </a:t>
            </a:r>
            <a:r>
              <a:rPr lang="en-US" dirty="0" smtClean="0"/>
              <a:t> </a:t>
            </a:r>
            <a:endParaRPr lang="hu-HU" dirty="0" smtClean="0"/>
          </a:p>
          <a:p>
            <a:r>
              <a:rPr lang="hu-HU" sz="1600" i="1" dirty="0" smtClean="0"/>
              <a:t>A projekt </a:t>
            </a:r>
            <a:r>
              <a:rPr lang="hu-HU" sz="1600" i="1" dirty="0"/>
              <a:t>célja a kreatív klaszter, a kreatív gazdaság, a kreatív város modelljeinek </a:t>
            </a:r>
            <a:r>
              <a:rPr lang="hu-HU" sz="1600" i="1" dirty="0" smtClean="0"/>
              <a:t>sikeres felhasználása </a:t>
            </a:r>
            <a:r>
              <a:rPr lang="hu-HU" sz="1600" i="1" dirty="0"/>
              <a:t>kis- és középvárosok városfejlesztési gyakorlatában</a:t>
            </a:r>
            <a:endParaRPr lang="en-US" sz="1600" i="1" dirty="0"/>
          </a:p>
          <a:p>
            <a:r>
              <a:rPr lang="hu-HU" sz="1500" i="1" dirty="0"/>
              <a:t>A CREATIVE CLUSTERS projekt </a:t>
            </a:r>
            <a:r>
              <a:rPr lang="hu-HU" sz="1500" i="1" dirty="0" smtClean="0"/>
              <a:t>lehetőséget </a:t>
            </a:r>
            <a:r>
              <a:rPr lang="hu-HU" sz="1500" i="1" dirty="0"/>
              <a:t>adott pár elkötelezett és lelkes helyi személynek</a:t>
            </a:r>
            <a:r>
              <a:rPr lang="hu-HU" sz="1500" i="1" dirty="0" smtClean="0"/>
              <a:t>, hogy </a:t>
            </a:r>
            <a:r>
              <a:rPr lang="hu-HU" sz="1500" i="1" dirty="0"/>
              <a:t>újragondolják </a:t>
            </a:r>
            <a:r>
              <a:rPr lang="hu-HU" sz="1500" i="1" dirty="0" smtClean="0"/>
              <a:t>Hódmezővásárhely </a:t>
            </a:r>
            <a:r>
              <a:rPr lang="hu-HU" sz="1500" i="1" dirty="0"/>
              <a:t>helyi fejlesztési </a:t>
            </a:r>
            <a:r>
              <a:rPr lang="hu-HU" sz="1500" i="1" dirty="0" smtClean="0"/>
              <a:t>lehetőségeit </a:t>
            </a:r>
            <a:r>
              <a:rPr lang="hu-HU" sz="1500" i="1" dirty="0"/>
              <a:t>azzal, hogy számos </a:t>
            </a:r>
            <a:r>
              <a:rPr lang="hu-HU" sz="1500" i="1" dirty="0" smtClean="0"/>
              <a:t>ötletet fogalmazzanak </a:t>
            </a:r>
            <a:r>
              <a:rPr lang="hu-HU" sz="1500" i="1" dirty="0"/>
              <a:t>meg a kreatív iparral és feltételeivel kapcsolatosan, hogy visszacsábítsák </a:t>
            </a:r>
            <a:r>
              <a:rPr lang="hu-HU" sz="1500" i="1" dirty="0" smtClean="0"/>
              <a:t>és megőrizzék </a:t>
            </a:r>
            <a:r>
              <a:rPr lang="hu-HU" sz="1500" i="1" dirty="0"/>
              <a:t>a kreatív szakembereket a városba(n). Röviden: </a:t>
            </a:r>
            <a:r>
              <a:rPr lang="hu-HU" sz="1500" i="1" dirty="0" smtClean="0"/>
              <a:t>megerősítsék </a:t>
            </a:r>
            <a:r>
              <a:rPr lang="hu-HU" sz="1500" i="1" dirty="0"/>
              <a:t>a várost, </a:t>
            </a:r>
            <a:r>
              <a:rPr lang="hu-HU" sz="1500" i="1" dirty="0" smtClean="0"/>
              <a:t>mint igenis </a:t>
            </a:r>
            <a:r>
              <a:rPr lang="hu-HU" sz="1500" i="1" dirty="0"/>
              <a:t>„kortárs helyet”. Ezt a tanulási folyamatot segítette </a:t>
            </a:r>
            <a:r>
              <a:rPr lang="hu-HU" sz="1500" i="1" dirty="0" smtClean="0"/>
              <a:t>elő </a:t>
            </a:r>
            <a:r>
              <a:rPr lang="hu-HU" sz="1500" i="1" dirty="0"/>
              <a:t>a </a:t>
            </a:r>
            <a:r>
              <a:rPr lang="hu-HU" sz="1500" i="1" dirty="0" smtClean="0"/>
              <a:t>projekt.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9" name="Szöveg helye 3"/>
          <p:cNvSpPr>
            <a:spLocks noGrp="1"/>
          </p:cNvSpPr>
          <p:nvPr>
            <p:ph type="body" sz="half" idx="2"/>
          </p:nvPr>
        </p:nvSpPr>
        <p:spPr>
          <a:xfrm>
            <a:off x="251521" y="2060848"/>
            <a:ext cx="2592287" cy="4176464"/>
          </a:xfrm>
        </p:spPr>
        <p:txBody>
          <a:bodyPr>
            <a:normAutofit/>
          </a:bodyPr>
          <a:lstStyle/>
          <a:p>
            <a:r>
              <a:rPr lang="hu-HU" sz="1600" b="1" dirty="0"/>
              <a:t>URBACT – egy program</a:t>
            </a:r>
            <a:r>
              <a:rPr lang="en-US" sz="1600" b="1" dirty="0"/>
              <a:t> </a:t>
            </a:r>
            <a:endParaRPr lang="hu-HU" sz="1600" b="1" dirty="0"/>
          </a:p>
          <a:p>
            <a:r>
              <a:rPr lang="hu-HU" sz="1600" b="1" dirty="0" smtClean="0"/>
              <a:t>Helyi </a:t>
            </a:r>
            <a:r>
              <a:rPr lang="hu-HU" sz="1600" b="1" dirty="0"/>
              <a:t>Támogató Csoport</a:t>
            </a:r>
          </a:p>
          <a:p>
            <a:r>
              <a:rPr lang="hu-HU" sz="1600" b="1" dirty="0">
                <a:solidFill>
                  <a:srgbClr val="E51837"/>
                </a:solidFill>
              </a:rPr>
              <a:t>Háttér: két város</a:t>
            </a:r>
          </a:p>
          <a:p>
            <a:r>
              <a:rPr lang="hu-HU" sz="1600" b="1" dirty="0" smtClean="0"/>
              <a:t>Tevékenységek</a:t>
            </a:r>
            <a:endParaRPr lang="hu-HU" sz="1600" b="1" dirty="0"/>
          </a:p>
          <a:p>
            <a:r>
              <a:rPr lang="hu-HU" sz="1600" b="1" dirty="0"/>
              <a:t>Eredmények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A24-6296-4396-91D6-03FAE8BB2B35}" type="datetime3">
              <a:rPr lang="en-GB" smtClean="0"/>
              <a:t>25 November, 2013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650E-0A34-4C38-A8DE-F7D3DE8F341B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2050" name="Picture 2" descr="V:\Munkak\2011_ben_befejezett\P8025_HMV_Creative_Clusters_projektmenedzsment\5_Munka\LAP\final\kepek\hasznalt\tuzvaraz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64029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3203848" y="6057528"/>
            <a:ext cx="5544616" cy="800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b="1" dirty="0"/>
              <a:t>A ‘Paraszt Párizstól’ a nyitott </a:t>
            </a:r>
            <a:r>
              <a:rPr lang="hu-HU" b="1" dirty="0" smtClean="0"/>
              <a:t>Hódmezővásárhelyig: Tudatformálás</a:t>
            </a:r>
            <a:r>
              <a:rPr lang="hu-HU" b="1" dirty="0"/>
              <a:t>, tudatos városmarketing és kreatív </a:t>
            </a:r>
            <a:r>
              <a:rPr lang="hu-HU" b="1" dirty="0" smtClean="0"/>
              <a:t>városstratégia (LAP cím)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3661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87824" y="355362"/>
            <a:ext cx="3528392" cy="5737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 smtClean="0"/>
              <a:t>Eger:</a:t>
            </a:r>
          </a:p>
          <a:p>
            <a:r>
              <a:rPr lang="hu-HU" sz="2400" dirty="0" smtClean="0"/>
              <a:t>HTCS tagok közvetlen tapasztalatszerzése</a:t>
            </a:r>
          </a:p>
          <a:p>
            <a:r>
              <a:rPr lang="hu-HU" sz="2400" dirty="0" smtClean="0"/>
              <a:t>Többirányú szakértői segítség</a:t>
            </a:r>
          </a:p>
          <a:p>
            <a:r>
              <a:rPr lang="hu-HU" sz="2400" dirty="0" smtClean="0"/>
              <a:t>Hazai jó példák (előadások)</a:t>
            </a:r>
          </a:p>
          <a:p>
            <a:r>
              <a:rPr lang="hu-HU" sz="2400" dirty="0" smtClean="0"/>
              <a:t>Közösségi bevonáson alapuló akciók</a:t>
            </a:r>
          </a:p>
          <a:p>
            <a:r>
              <a:rPr lang="hu-HU" sz="2400" dirty="0" smtClean="0"/>
              <a:t>Közös munkaterv, módszertan, munkacsoportok</a:t>
            </a:r>
          </a:p>
          <a:p>
            <a:r>
              <a:rPr lang="hu-HU" sz="2400" dirty="0" smtClean="0"/>
              <a:t>Szervező – elnök – főépítész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9" name="Szöveg helye 3"/>
          <p:cNvSpPr>
            <a:spLocks noGrp="1"/>
          </p:cNvSpPr>
          <p:nvPr>
            <p:ph type="body" sz="half" idx="2"/>
          </p:nvPr>
        </p:nvSpPr>
        <p:spPr>
          <a:xfrm>
            <a:off x="251521" y="2060848"/>
            <a:ext cx="2592287" cy="4176464"/>
          </a:xfrm>
        </p:spPr>
        <p:txBody>
          <a:bodyPr>
            <a:normAutofit/>
          </a:bodyPr>
          <a:lstStyle/>
          <a:p>
            <a:r>
              <a:rPr lang="hu-HU" sz="1600" b="1" dirty="0"/>
              <a:t>URBACT – egy program</a:t>
            </a:r>
            <a:r>
              <a:rPr lang="en-US" sz="1600" b="1" dirty="0"/>
              <a:t> </a:t>
            </a:r>
            <a:endParaRPr lang="hu-HU" sz="1600" b="1" dirty="0"/>
          </a:p>
          <a:p>
            <a:r>
              <a:rPr lang="hu-HU" sz="1600" b="1" dirty="0" smtClean="0"/>
              <a:t>Helyi </a:t>
            </a:r>
            <a:r>
              <a:rPr lang="hu-HU" sz="1600" b="1" dirty="0"/>
              <a:t>Támogató Csoport</a:t>
            </a:r>
          </a:p>
          <a:p>
            <a:r>
              <a:rPr lang="hu-HU" sz="1600" b="1" dirty="0"/>
              <a:t>Háttér: két város</a:t>
            </a:r>
          </a:p>
          <a:p>
            <a:r>
              <a:rPr lang="hu-HU" sz="1600" b="1" dirty="0" smtClean="0">
                <a:solidFill>
                  <a:srgbClr val="E51837"/>
                </a:solidFill>
              </a:rPr>
              <a:t>Tevékenységek</a:t>
            </a:r>
            <a:endParaRPr lang="hu-HU" sz="1600" b="1" dirty="0">
              <a:solidFill>
                <a:srgbClr val="E51837"/>
              </a:solidFill>
            </a:endParaRPr>
          </a:p>
          <a:p>
            <a:r>
              <a:rPr lang="hu-HU" sz="1600" b="1" dirty="0" smtClean="0"/>
              <a:t>Eredmények</a:t>
            </a:r>
            <a:endParaRPr lang="hu-HU" sz="1600" b="1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A24-6296-4396-91D6-03FAE8BB2B35}" type="datetime3">
              <a:rPr lang="en-GB" smtClean="0"/>
              <a:t>25 November, 2013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650E-0A34-4C38-A8DE-F7D3DE8F341B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4098" name="Picture 2" descr="U:\M_Menedzsment\I_Nemzetkozi\MI0007_Eger_SURE\04_comm_management\magyarVATI_kiadvany\pics\IMG_4257_átméretez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06" y="1796190"/>
            <a:ext cx="2134912" cy="320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15816" y="980728"/>
            <a:ext cx="3528392" cy="4369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 smtClean="0"/>
              <a:t>Hódmezővásárhely:</a:t>
            </a:r>
          </a:p>
          <a:p>
            <a:r>
              <a:rPr lang="hu-HU" sz="2400" dirty="0" smtClean="0"/>
              <a:t>HTCS tagok közvetlen tapasztalatszerzése</a:t>
            </a:r>
          </a:p>
          <a:p>
            <a:r>
              <a:rPr lang="hu-HU" sz="2400" dirty="0" smtClean="0"/>
              <a:t>Szakértői segítség</a:t>
            </a:r>
          </a:p>
          <a:p>
            <a:r>
              <a:rPr lang="hu-HU" sz="2400" dirty="0" smtClean="0"/>
              <a:t>Hazai jó példák (előadások)</a:t>
            </a:r>
          </a:p>
          <a:p>
            <a:r>
              <a:rPr lang="hu-HU" sz="2400" dirty="0" smtClean="0"/>
              <a:t>Adminisztratív </a:t>
            </a:r>
            <a:r>
              <a:rPr lang="hu-HU" sz="2400" dirty="0" smtClean="0"/>
              <a:t>kolléga csak</a:t>
            </a:r>
            <a:endParaRPr lang="hu-HU" sz="2400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9" name="Szöveg helye 3"/>
          <p:cNvSpPr>
            <a:spLocks noGrp="1"/>
          </p:cNvSpPr>
          <p:nvPr>
            <p:ph type="body" sz="half" idx="2"/>
          </p:nvPr>
        </p:nvSpPr>
        <p:spPr>
          <a:xfrm>
            <a:off x="251521" y="2060848"/>
            <a:ext cx="2592287" cy="4176464"/>
          </a:xfrm>
        </p:spPr>
        <p:txBody>
          <a:bodyPr>
            <a:normAutofit/>
          </a:bodyPr>
          <a:lstStyle/>
          <a:p>
            <a:r>
              <a:rPr lang="hu-HU" sz="1600" b="1" dirty="0"/>
              <a:t>URBACT – egy program</a:t>
            </a:r>
            <a:r>
              <a:rPr lang="en-US" sz="1600" b="1" dirty="0"/>
              <a:t> </a:t>
            </a:r>
            <a:endParaRPr lang="hu-HU" sz="1600" b="1" dirty="0"/>
          </a:p>
          <a:p>
            <a:r>
              <a:rPr lang="hu-HU" sz="1600" b="1" dirty="0" smtClean="0"/>
              <a:t>Helyi </a:t>
            </a:r>
            <a:r>
              <a:rPr lang="hu-HU" sz="1600" b="1" dirty="0"/>
              <a:t>Támogató Csoport</a:t>
            </a:r>
          </a:p>
          <a:p>
            <a:r>
              <a:rPr lang="hu-HU" sz="1600" b="1" dirty="0"/>
              <a:t>Háttér: két város</a:t>
            </a:r>
          </a:p>
          <a:p>
            <a:r>
              <a:rPr lang="hu-HU" sz="1600" b="1" dirty="0" smtClean="0">
                <a:solidFill>
                  <a:srgbClr val="E51837"/>
                </a:solidFill>
              </a:rPr>
              <a:t>Tevékenységek</a:t>
            </a:r>
            <a:endParaRPr lang="hu-HU" sz="1600" b="1" dirty="0">
              <a:solidFill>
                <a:srgbClr val="E51837"/>
              </a:solidFill>
            </a:endParaRPr>
          </a:p>
          <a:p>
            <a:r>
              <a:rPr lang="hu-HU" sz="1600" b="1" dirty="0" smtClean="0"/>
              <a:t>Eredmények</a:t>
            </a:r>
            <a:endParaRPr lang="hu-HU" sz="1600" b="1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A24-6296-4396-91D6-03FAE8BB2B35}" type="datetime3">
              <a:rPr lang="en-GB" smtClean="0"/>
              <a:t>25 November, 2013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650E-0A34-4C38-A8DE-F7D3DE8F341B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5122" name="Picture 2" descr="V:\Munkak\2011_ben_befejezett\P8025_HMV_Creative_Clusters_projektmenedzsment\5_Munka\LAP\final\kepek\hasznalt\_MG_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1484784"/>
            <a:ext cx="2496965" cy="37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87824" y="260648"/>
            <a:ext cx="5976664" cy="3793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u="sng" dirty="0" smtClean="0"/>
              <a:t>Eger:</a:t>
            </a:r>
          </a:p>
          <a:p>
            <a:r>
              <a:rPr lang="hu-HU" sz="2400" dirty="0" smtClean="0"/>
              <a:t>Az, hogy Eger MJV nyert szociális város-rehabilitáción, valamint, hogy a pénz egy része a SURE célterületre fordul, részben az Akciótervnek köszönhető</a:t>
            </a:r>
          </a:p>
          <a:p>
            <a:r>
              <a:rPr lang="hu-HU" sz="2400" dirty="0" smtClean="0"/>
              <a:t>A SURE HTCS legfőbb eredménye, hogy közben létrejött egy aktív helyi civil szervezet</a:t>
            </a:r>
          </a:p>
          <a:p>
            <a:r>
              <a:rPr lang="hu-HU" sz="2400" dirty="0" smtClean="0"/>
              <a:t>A SURE során beazonosított jó gyakorlatok a pályázat központi elemeivé váltak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9" name="Szöveg helye 3"/>
          <p:cNvSpPr>
            <a:spLocks noGrp="1"/>
          </p:cNvSpPr>
          <p:nvPr>
            <p:ph type="body" sz="half" idx="2"/>
          </p:nvPr>
        </p:nvSpPr>
        <p:spPr>
          <a:xfrm>
            <a:off x="251521" y="2060848"/>
            <a:ext cx="2592287" cy="4176464"/>
          </a:xfrm>
        </p:spPr>
        <p:txBody>
          <a:bodyPr>
            <a:normAutofit/>
          </a:bodyPr>
          <a:lstStyle/>
          <a:p>
            <a:r>
              <a:rPr lang="hu-HU" sz="1600" b="1" dirty="0"/>
              <a:t>URBACT – egy program</a:t>
            </a:r>
            <a:r>
              <a:rPr lang="en-US" sz="1600" b="1" dirty="0"/>
              <a:t> </a:t>
            </a:r>
            <a:endParaRPr lang="hu-HU" sz="1600" b="1" dirty="0"/>
          </a:p>
          <a:p>
            <a:r>
              <a:rPr lang="hu-HU" sz="1600" b="1" dirty="0" smtClean="0"/>
              <a:t>Helyi </a:t>
            </a:r>
            <a:r>
              <a:rPr lang="hu-HU" sz="1600" b="1" dirty="0"/>
              <a:t>Támogató Csoport</a:t>
            </a:r>
          </a:p>
          <a:p>
            <a:r>
              <a:rPr lang="hu-HU" sz="1600" b="1" dirty="0"/>
              <a:t>Háttér: két város</a:t>
            </a:r>
          </a:p>
          <a:p>
            <a:r>
              <a:rPr lang="hu-HU" sz="1600" b="1" dirty="0"/>
              <a:t>Tevékenységek</a:t>
            </a:r>
          </a:p>
          <a:p>
            <a:r>
              <a:rPr lang="hu-HU" sz="1600" b="1" dirty="0" smtClean="0">
                <a:solidFill>
                  <a:srgbClr val="E51837"/>
                </a:solidFill>
              </a:rPr>
              <a:t>Eredmények</a:t>
            </a:r>
            <a:endParaRPr lang="hu-HU" sz="1600" b="1" dirty="0">
              <a:solidFill>
                <a:srgbClr val="E51837"/>
              </a:solidFill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A24-6296-4396-91D6-03FAE8BB2B35}" type="datetime3">
              <a:rPr lang="en-GB" smtClean="0"/>
              <a:t>25 November, 2013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650E-0A34-4C38-A8DE-F7D3DE8F341B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6146" name="Picture 2" descr="U:\M_Menedzsment\I_Nemzetkozi\MI0007_Eger_SURE\04_comm_management\magyarVATI_kiadvany\pics\07_Foter-kozter-kozossegihazz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7344816" cy="23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87824" y="260648"/>
            <a:ext cx="5976664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 smtClean="0"/>
              <a:t>Hódmezővásárhely:</a:t>
            </a:r>
          </a:p>
          <a:p>
            <a:r>
              <a:rPr lang="hu-HU" sz="2400" dirty="0" smtClean="0"/>
              <a:t>Valós igényre válaszolt a projekt</a:t>
            </a:r>
          </a:p>
          <a:p>
            <a:r>
              <a:rPr lang="hu-HU" sz="2400" dirty="0" smtClean="0"/>
              <a:t>De hiányzott a szakpolitikai és az operatív támogatás, valahogy a tudás nem került a megfelelő </a:t>
            </a:r>
            <a:r>
              <a:rPr lang="hu-HU" sz="2400" dirty="0" smtClean="0"/>
              <a:t>kézbe</a:t>
            </a:r>
          </a:p>
          <a:p>
            <a:r>
              <a:rPr lang="hu-HU" sz="2400" dirty="0" smtClean="0"/>
              <a:t>„Nehéz” célcsoport</a:t>
            </a:r>
            <a:endParaRPr lang="hu-HU" sz="2400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9" name="Szöveg helye 3"/>
          <p:cNvSpPr>
            <a:spLocks noGrp="1"/>
          </p:cNvSpPr>
          <p:nvPr>
            <p:ph type="body" sz="half" idx="2"/>
          </p:nvPr>
        </p:nvSpPr>
        <p:spPr>
          <a:xfrm>
            <a:off x="251521" y="2060848"/>
            <a:ext cx="2592287" cy="4176464"/>
          </a:xfrm>
        </p:spPr>
        <p:txBody>
          <a:bodyPr>
            <a:normAutofit/>
          </a:bodyPr>
          <a:lstStyle/>
          <a:p>
            <a:r>
              <a:rPr lang="hu-HU" sz="1600" b="1" dirty="0"/>
              <a:t>URBACT – egy program</a:t>
            </a:r>
            <a:r>
              <a:rPr lang="en-US" sz="1600" b="1" dirty="0"/>
              <a:t> </a:t>
            </a:r>
            <a:endParaRPr lang="hu-HU" sz="1600" b="1" dirty="0"/>
          </a:p>
          <a:p>
            <a:r>
              <a:rPr lang="hu-HU" sz="1600" b="1" dirty="0" smtClean="0"/>
              <a:t>Helyi </a:t>
            </a:r>
            <a:r>
              <a:rPr lang="hu-HU" sz="1600" b="1" dirty="0"/>
              <a:t>Támogató Csoport</a:t>
            </a:r>
          </a:p>
          <a:p>
            <a:r>
              <a:rPr lang="hu-HU" sz="1600" b="1" dirty="0"/>
              <a:t>Háttér: két város</a:t>
            </a:r>
          </a:p>
          <a:p>
            <a:r>
              <a:rPr lang="hu-HU" sz="1600" b="1" dirty="0"/>
              <a:t>Tevékenységek</a:t>
            </a:r>
          </a:p>
          <a:p>
            <a:r>
              <a:rPr lang="hu-HU" sz="1600" b="1" dirty="0" smtClean="0">
                <a:solidFill>
                  <a:srgbClr val="E51837"/>
                </a:solidFill>
              </a:rPr>
              <a:t>Eredmények</a:t>
            </a:r>
            <a:endParaRPr lang="hu-HU" sz="1600" b="1" dirty="0">
              <a:solidFill>
                <a:srgbClr val="E51837"/>
              </a:solidFill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A24-6296-4396-91D6-03FAE8BB2B35}" type="datetime3">
              <a:rPr lang="en-GB" smtClean="0"/>
              <a:t>25 November, 2013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650E-0A34-4C38-A8DE-F7D3DE8F341B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7170" name="Picture 2" descr="V:\Munkak\2011_ben_befejezett\P8025_HMV_Creative_Clusters_projektmenedzsment\5_Munka\LAP\final\kepek\hasznalt\emlékp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2834258" cy="28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V:\Munkak\2011_ben_befejezett\P8025_HMV_Creative_Clusters_projektmenedzsment\5_Munka\LAP\final\kepek\hasznalt\_MG_7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17" y="2549574"/>
            <a:ext cx="2715816" cy="40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465</Words>
  <Application>Microsoft Office PowerPoint</Application>
  <PresentationFormat>Diavetítés a képernyőre (4:3 oldalarány)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URBACT projektek közösségfejlesztési tapasztalatai - SURE (Eger) - CREATIVE CLUSTERS (Hódmezővásárhely)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  szigeti.ferenc@hbhe.hu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Séra Zsolt</dc:creator>
  <cp:lastModifiedBy>Szigeti Ferenc</cp:lastModifiedBy>
  <cp:revision>59</cp:revision>
  <cp:lastPrinted>2013-11-25T16:34:29Z</cp:lastPrinted>
  <dcterms:created xsi:type="dcterms:W3CDTF">2013-05-17T12:31:02Z</dcterms:created>
  <dcterms:modified xsi:type="dcterms:W3CDTF">2013-11-25T16:35:21Z</dcterms:modified>
</cp:coreProperties>
</file>