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08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44CC1-4DA1-EC46-87B3-295C7FA6136B}" type="doc">
      <dgm:prSet loTypeId="urn:microsoft.com/office/officeart/2005/8/layout/pyramid2" loCatId="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ACEEDC9-2FA6-7B43-910A-389849446E2F}">
      <dgm:prSet phldrT="[Text]" custT="1"/>
      <dgm:spPr/>
      <dgm:t>
        <a:bodyPr/>
        <a:lstStyle/>
        <a:p>
          <a:r>
            <a:rPr lang="en-US" sz="3600" dirty="0" smtClean="0">
              <a:solidFill>
                <a:srgbClr val="145887"/>
              </a:solidFill>
              <a:latin typeface="Arial"/>
              <a:cs typeface="Arial"/>
            </a:rPr>
            <a:t>Community development</a:t>
          </a:r>
          <a:endParaRPr lang="en-US" sz="3600" dirty="0">
            <a:solidFill>
              <a:srgbClr val="145887"/>
            </a:solidFill>
            <a:latin typeface="Arial"/>
            <a:cs typeface="Arial"/>
          </a:endParaRPr>
        </a:p>
      </dgm:t>
    </dgm:pt>
    <dgm:pt modelId="{C0600127-6DD6-F14E-B870-9F565AC5C225}" type="parTrans" cxnId="{5763E534-2696-AA4A-81D6-F674197D8FB1}">
      <dgm:prSet/>
      <dgm:spPr/>
      <dgm:t>
        <a:bodyPr/>
        <a:lstStyle/>
        <a:p>
          <a:endParaRPr lang="en-US"/>
        </a:p>
      </dgm:t>
    </dgm:pt>
    <dgm:pt modelId="{88B7E250-E555-9148-9AAD-A4034E8961AB}" type="sibTrans" cxnId="{5763E534-2696-AA4A-81D6-F674197D8FB1}">
      <dgm:prSet/>
      <dgm:spPr/>
      <dgm:t>
        <a:bodyPr/>
        <a:lstStyle/>
        <a:p>
          <a:endParaRPr lang="en-US"/>
        </a:p>
      </dgm:t>
    </dgm:pt>
    <dgm:pt modelId="{6F769FDA-55E7-A241-8530-8779DBDEE760}">
      <dgm:prSet phldrT="[Text]" custT="1"/>
      <dgm:spPr/>
      <dgm:t>
        <a:bodyPr/>
        <a:lstStyle/>
        <a:p>
          <a:r>
            <a:rPr lang="en-US" sz="3600" dirty="0" smtClean="0">
              <a:solidFill>
                <a:srgbClr val="145887"/>
              </a:solidFill>
              <a:latin typeface="Arial"/>
              <a:cs typeface="Arial"/>
            </a:rPr>
            <a:t>Employment</a:t>
          </a:r>
          <a:endParaRPr lang="en-US" sz="3600" dirty="0">
            <a:solidFill>
              <a:srgbClr val="145887"/>
            </a:solidFill>
            <a:latin typeface="Arial"/>
            <a:cs typeface="Arial"/>
          </a:endParaRPr>
        </a:p>
      </dgm:t>
    </dgm:pt>
    <dgm:pt modelId="{036DA174-47D0-804C-9A16-79505040A862}" type="parTrans" cxnId="{E4122061-4658-E04A-A3E2-04100B1E2085}">
      <dgm:prSet/>
      <dgm:spPr/>
      <dgm:t>
        <a:bodyPr/>
        <a:lstStyle/>
        <a:p>
          <a:endParaRPr lang="en-US"/>
        </a:p>
      </dgm:t>
    </dgm:pt>
    <dgm:pt modelId="{45A4AE8B-1EA6-3847-B204-DB7380DABE2A}" type="sibTrans" cxnId="{E4122061-4658-E04A-A3E2-04100B1E2085}">
      <dgm:prSet/>
      <dgm:spPr/>
      <dgm:t>
        <a:bodyPr/>
        <a:lstStyle/>
        <a:p>
          <a:endParaRPr lang="en-US"/>
        </a:p>
      </dgm:t>
    </dgm:pt>
    <dgm:pt modelId="{A418C5D5-CD78-CB4D-B67F-E366BCED9CF3}">
      <dgm:prSet phldrT="[Text]" custT="1"/>
      <dgm:spPr/>
      <dgm:t>
        <a:bodyPr/>
        <a:lstStyle/>
        <a:p>
          <a:r>
            <a:rPr lang="en-US" sz="3600" dirty="0" smtClean="0">
              <a:solidFill>
                <a:srgbClr val="145887"/>
              </a:solidFill>
              <a:latin typeface="Arial"/>
              <a:cs typeface="Arial"/>
            </a:rPr>
            <a:t>Family / education</a:t>
          </a:r>
          <a:endParaRPr lang="en-US" sz="3600" dirty="0">
            <a:solidFill>
              <a:srgbClr val="145887"/>
            </a:solidFill>
            <a:latin typeface="Arial"/>
            <a:cs typeface="Arial"/>
          </a:endParaRPr>
        </a:p>
      </dgm:t>
    </dgm:pt>
    <dgm:pt modelId="{3C6A6F49-A3B9-6E4E-BEC4-43D312738394}" type="parTrans" cxnId="{CBA933DD-1613-8D48-B6CF-372ED0CB6B38}">
      <dgm:prSet/>
      <dgm:spPr/>
      <dgm:t>
        <a:bodyPr/>
        <a:lstStyle/>
        <a:p>
          <a:endParaRPr lang="en-US"/>
        </a:p>
      </dgm:t>
    </dgm:pt>
    <dgm:pt modelId="{5B8902CF-6730-5740-BB01-4AC719098C9E}" type="sibTrans" cxnId="{CBA933DD-1613-8D48-B6CF-372ED0CB6B38}">
      <dgm:prSet/>
      <dgm:spPr/>
      <dgm:t>
        <a:bodyPr/>
        <a:lstStyle/>
        <a:p>
          <a:endParaRPr lang="en-US"/>
        </a:p>
      </dgm:t>
    </dgm:pt>
    <dgm:pt modelId="{65F0C626-F160-6E4B-A1A5-B8BBE2BB35F2}">
      <dgm:prSet phldrT="[Text]" custT="1"/>
      <dgm:spPr/>
      <dgm:t>
        <a:bodyPr/>
        <a:lstStyle/>
        <a:p>
          <a:r>
            <a:rPr lang="en-US" sz="3600" dirty="0" smtClean="0">
              <a:solidFill>
                <a:srgbClr val="145887"/>
              </a:solidFill>
              <a:latin typeface="Arial"/>
              <a:cs typeface="Arial"/>
            </a:rPr>
            <a:t>Housing</a:t>
          </a:r>
          <a:endParaRPr lang="en-US" sz="3600" dirty="0">
            <a:solidFill>
              <a:srgbClr val="145887"/>
            </a:solidFill>
            <a:latin typeface="Arial"/>
            <a:cs typeface="Arial"/>
          </a:endParaRPr>
        </a:p>
      </dgm:t>
    </dgm:pt>
    <dgm:pt modelId="{7B1FAFCA-0B52-4E46-BE85-8F8BF7A45280}" type="parTrans" cxnId="{43495736-6224-184A-94EF-9BCB425BFC17}">
      <dgm:prSet/>
      <dgm:spPr/>
      <dgm:t>
        <a:bodyPr/>
        <a:lstStyle/>
        <a:p>
          <a:endParaRPr lang="en-US"/>
        </a:p>
      </dgm:t>
    </dgm:pt>
    <dgm:pt modelId="{E10D89FB-4E6A-394E-8788-EFBBB286F88D}" type="sibTrans" cxnId="{43495736-6224-184A-94EF-9BCB425BFC17}">
      <dgm:prSet/>
      <dgm:spPr/>
      <dgm:t>
        <a:bodyPr/>
        <a:lstStyle/>
        <a:p>
          <a:endParaRPr lang="en-US"/>
        </a:p>
      </dgm:t>
    </dgm:pt>
    <dgm:pt modelId="{664867FD-8F3A-AF4D-86D6-81F3A63F10FF}" type="pres">
      <dgm:prSet presAssocID="{5BB44CC1-4DA1-EC46-87B3-295C7FA6136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FCF30CB-5CFE-E040-94D3-8C38919473B8}" type="pres">
      <dgm:prSet presAssocID="{5BB44CC1-4DA1-EC46-87B3-295C7FA6136B}" presName="pyramid" presStyleLbl="node1" presStyleIdx="0" presStyleCnt="1" custLinFactNeighborY="-1210"/>
      <dgm:spPr/>
      <dgm:t>
        <a:bodyPr/>
        <a:lstStyle/>
        <a:p>
          <a:endParaRPr lang="en-US"/>
        </a:p>
      </dgm:t>
    </dgm:pt>
    <dgm:pt modelId="{A96B9ACE-D9A6-7D40-8868-6A356411D3AE}" type="pres">
      <dgm:prSet presAssocID="{5BB44CC1-4DA1-EC46-87B3-295C7FA6136B}" presName="theList" presStyleCnt="0"/>
      <dgm:spPr/>
      <dgm:t>
        <a:bodyPr/>
        <a:lstStyle/>
        <a:p>
          <a:endParaRPr lang="en-US"/>
        </a:p>
      </dgm:t>
    </dgm:pt>
    <dgm:pt modelId="{4B7ABBEC-4586-6549-8559-FC3A872DB6D5}" type="pres">
      <dgm:prSet presAssocID="{3ACEEDC9-2FA6-7B43-910A-389849446E2F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7A321-08A6-C443-A06C-5B98620FBB39}" type="pres">
      <dgm:prSet presAssocID="{3ACEEDC9-2FA6-7B43-910A-389849446E2F}" presName="aSpace" presStyleCnt="0"/>
      <dgm:spPr/>
      <dgm:t>
        <a:bodyPr/>
        <a:lstStyle/>
        <a:p>
          <a:endParaRPr lang="en-US"/>
        </a:p>
      </dgm:t>
    </dgm:pt>
    <dgm:pt modelId="{E4E33B5D-702D-A145-A935-D4DDD68DBFD2}" type="pres">
      <dgm:prSet presAssocID="{A418C5D5-CD78-CB4D-B67F-E366BCED9CF3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7265F-DB37-3E4F-96C0-F9B692F12C50}" type="pres">
      <dgm:prSet presAssocID="{A418C5D5-CD78-CB4D-B67F-E366BCED9CF3}" presName="aSpace" presStyleCnt="0"/>
      <dgm:spPr/>
      <dgm:t>
        <a:bodyPr/>
        <a:lstStyle/>
        <a:p>
          <a:endParaRPr lang="en-US"/>
        </a:p>
      </dgm:t>
    </dgm:pt>
    <dgm:pt modelId="{C0238BCF-C5B0-A743-9331-7A1BACB1A656}" type="pres">
      <dgm:prSet presAssocID="{65F0C626-F160-6E4B-A1A5-B8BBE2BB35F2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37E2A-3FFD-8B4C-9D1D-54E8CB0C6D22}" type="pres">
      <dgm:prSet presAssocID="{65F0C626-F160-6E4B-A1A5-B8BBE2BB35F2}" presName="aSpace" presStyleCnt="0"/>
      <dgm:spPr/>
      <dgm:t>
        <a:bodyPr/>
        <a:lstStyle/>
        <a:p>
          <a:endParaRPr lang="en-US"/>
        </a:p>
      </dgm:t>
    </dgm:pt>
    <dgm:pt modelId="{7346CA14-D96C-EF4B-95FB-CD78CE6D21E2}" type="pres">
      <dgm:prSet presAssocID="{6F769FDA-55E7-A241-8530-8779DBDEE760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C06B7-9841-714B-B57F-FBDABC6CC4E7}" type="pres">
      <dgm:prSet presAssocID="{6F769FDA-55E7-A241-8530-8779DBDEE760}" presName="aSpace" presStyleCnt="0"/>
      <dgm:spPr/>
      <dgm:t>
        <a:bodyPr/>
        <a:lstStyle/>
        <a:p>
          <a:endParaRPr lang="en-US"/>
        </a:p>
      </dgm:t>
    </dgm:pt>
  </dgm:ptLst>
  <dgm:cxnLst>
    <dgm:cxn modelId="{5763E534-2696-AA4A-81D6-F674197D8FB1}" srcId="{5BB44CC1-4DA1-EC46-87B3-295C7FA6136B}" destId="{3ACEEDC9-2FA6-7B43-910A-389849446E2F}" srcOrd="0" destOrd="0" parTransId="{C0600127-6DD6-F14E-B870-9F565AC5C225}" sibTransId="{88B7E250-E555-9148-9AAD-A4034E8961AB}"/>
    <dgm:cxn modelId="{E4122061-4658-E04A-A3E2-04100B1E2085}" srcId="{5BB44CC1-4DA1-EC46-87B3-295C7FA6136B}" destId="{6F769FDA-55E7-A241-8530-8779DBDEE760}" srcOrd="3" destOrd="0" parTransId="{036DA174-47D0-804C-9A16-79505040A862}" sibTransId="{45A4AE8B-1EA6-3847-B204-DB7380DABE2A}"/>
    <dgm:cxn modelId="{856C2C46-1AE7-48E6-B9B0-2DB5DCB79321}" type="presOf" srcId="{6F769FDA-55E7-A241-8530-8779DBDEE760}" destId="{7346CA14-D96C-EF4B-95FB-CD78CE6D21E2}" srcOrd="0" destOrd="0" presId="urn:microsoft.com/office/officeart/2005/8/layout/pyramid2"/>
    <dgm:cxn modelId="{9A133600-BE4E-46A3-BC3B-AED960AA2AD5}" type="presOf" srcId="{5BB44CC1-4DA1-EC46-87B3-295C7FA6136B}" destId="{664867FD-8F3A-AF4D-86D6-81F3A63F10FF}" srcOrd="0" destOrd="0" presId="urn:microsoft.com/office/officeart/2005/8/layout/pyramid2"/>
    <dgm:cxn modelId="{4BDFE282-C2B6-45E4-994F-67FDA165293A}" type="presOf" srcId="{3ACEEDC9-2FA6-7B43-910A-389849446E2F}" destId="{4B7ABBEC-4586-6549-8559-FC3A872DB6D5}" srcOrd="0" destOrd="0" presId="urn:microsoft.com/office/officeart/2005/8/layout/pyramid2"/>
    <dgm:cxn modelId="{EC42A61A-55CA-429F-BA62-C3B6B8E20DCB}" type="presOf" srcId="{65F0C626-F160-6E4B-A1A5-B8BBE2BB35F2}" destId="{C0238BCF-C5B0-A743-9331-7A1BACB1A656}" srcOrd="0" destOrd="0" presId="urn:microsoft.com/office/officeart/2005/8/layout/pyramid2"/>
    <dgm:cxn modelId="{CBA933DD-1613-8D48-B6CF-372ED0CB6B38}" srcId="{5BB44CC1-4DA1-EC46-87B3-295C7FA6136B}" destId="{A418C5D5-CD78-CB4D-B67F-E366BCED9CF3}" srcOrd="1" destOrd="0" parTransId="{3C6A6F49-A3B9-6E4E-BEC4-43D312738394}" sibTransId="{5B8902CF-6730-5740-BB01-4AC719098C9E}"/>
    <dgm:cxn modelId="{64EAF544-4F8E-4CB0-9EEE-1C41E9B5B686}" type="presOf" srcId="{A418C5D5-CD78-CB4D-B67F-E366BCED9CF3}" destId="{E4E33B5D-702D-A145-A935-D4DDD68DBFD2}" srcOrd="0" destOrd="0" presId="urn:microsoft.com/office/officeart/2005/8/layout/pyramid2"/>
    <dgm:cxn modelId="{43495736-6224-184A-94EF-9BCB425BFC17}" srcId="{5BB44CC1-4DA1-EC46-87B3-295C7FA6136B}" destId="{65F0C626-F160-6E4B-A1A5-B8BBE2BB35F2}" srcOrd="2" destOrd="0" parTransId="{7B1FAFCA-0B52-4E46-BE85-8F8BF7A45280}" sibTransId="{E10D89FB-4E6A-394E-8788-EFBBB286F88D}"/>
    <dgm:cxn modelId="{C4EE7860-8E55-4F2E-8180-3BE189805094}" type="presParOf" srcId="{664867FD-8F3A-AF4D-86D6-81F3A63F10FF}" destId="{FFCF30CB-5CFE-E040-94D3-8C38919473B8}" srcOrd="0" destOrd="0" presId="urn:microsoft.com/office/officeart/2005/8/layout/pyramid2"/>
    <dgm:cxn modelId="{E11BA64D-7018-42AA-BDF6-5E8B23685912}" type="presParOf" srcId="{664867FD-8F3A-AF4D-86D6-81F3A63F10FF}" destId="{A96B9ACE-D9A6-7D40-8868-6A356411D3AE}" srcOrd="1" destOrd="0" presId="urn:microsoft.com/office/officeart/2005/8/layout/pyramid2"/>
    <dgm:cxn modelId="{94076865-9879-4703-A0E7-4E5F027B7010}" type="presParOf" srcId="{A96B9ACE-D9A6-7D40-8868-6A356411D3AE}" destId="{4B7ABBEC-4586-6549-8559-FC3A872DB6D5}" srcOrd="0" destOrd="0" presId="urn:microsoft.com/office/officeart/2005/8/layout/pyramid2"/>
    <dgm:cxn modelId="{324CD2FE-FBE8-4351-883C-E4193ECF6A5D}" type="presParOf" srcId="{A96B9ACE-D9A6-7D40-8868-6A356411D3AE}" destId="{0887A321-08A6-C443-A06C-5B98620FBB39}" srcOrd="1" destOrd="0" presId="urn:microsoft.com/office/officeart/2005/8/layout/pyramid2"/>
    <dgm:cxn modelId="{07F0478F-1167-4E64-9D64-A5B6602619BB}" type="presParOf" srcId="{A96B9ACE-D9A6-7D40-8868-6A356411D3AE}" destId="{E4E33B5D-702D-A145-A935-D4DDD68DBFD2}" srcOrd="2" destOrd="0" presId="urn:microsoft.com/office/officeart/2005/8/layout/pyramid2"/>
    <dgm:cxn modelId="{08F74468-3A32-4296-AD19-10DAB763D3CC}" type="presParOf" srcId="{A96B9ACE-D9A6-7D40-8868-6A356411D3AE}" destId="{8FF7265F-DB37-3E4F-96C0-F9B692F12C50}" srcOrd="3" destOrd="0" presId="urn:microsoft.com/office/officeart/2005/8/layout/pyramid2"/>
    <dgm:cxn modelId="{265F90AF-03F8-418A-A852-EBF559BF01A6}" type="presParOf" srcId="{A96B9ACE-D9A6-7D40-8868-6A356411D3AE}" destId="{C0238BCF-C5B0-A743-9331-7A1BACB1A656}" srcOrd="4" destOrd="0" presId="urn:microsoft.com/office/officeart/2005/8/layout/pyramid2"/>
    <dgm:cxn modelId="{BE440769-5497-4053-BDFD-CC4ACEF4F9DA}" type="presParOf" srcId="{A96B9ACE-D9A6-7D40-8868-6A356411D3AE}" destId="{31637E2A-3FFD-8B4C-9D1D-54E8CB0C6D22}" srcOrd="5" destOrd="0" presId="urn:microsoft.com/office/officeart/2005/8/layout/pyramid2"/>
    <dgm:cxn modelId="{C7998D9A-BEAA-4A09-8D62-07EB65775003}" type="presParOf" srcId="{A96B9ACE-D9A6-7D40-8868-6A356411D3AE}" destId="{7346CA14-D96C-EF4B-95FB-CD78CE6D21E2}" srcOrd="6" destOrd="0" presId="urn:microsoft.com/office/officeart/2005/8/layout/pyramid2"/>
    <dgm:cxn modelId="{258F2572-46CE-4E8E-AA45-9A4AB7AF769C}" type="presParOf" srcId="{A96B9ACE-D9A6-7D40-8868-6A356411D3AE}" destId="{098C06B7-9841-714B-B57F-FBDABC6CC4E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C9402-450F-4CE4-BAE7-900EE35F20A2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44AF0-8DDE-4712-80AA-E0DBA96F5F8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6B877A-CFEE-416B-BB9F-7922706165C0}" type="slidenum">
              <a:rPr lang="fr-FR"/>
              <a:pPr/>
              <a:t>6</a:t>
            </a:fld>
            <a:endParaRPr lang="fr-FR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DF1107-E3D5-46E0-AB23-3B370E7E1031}" type="slidenum">
              <a:rPr lang="fr-FR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B2262-28CA-4156-AD9F-343FB160DF47}" type="slidenum">
              <a:rPr lang="fr-FR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3957-674E-41E8-8307-1A7C09D072F3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A4CF-6D57-48DD-9305-BB5FFEB251B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3957-674E-41E8-8307-1A7C09D072F3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A4CF-6D57-48DD-9305-BB5FFEB251B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3957-674E-41E8-8307-1A7C09D072F3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A4CF-6D57-48DD-9305-BB5FFEB251B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3957-674E-41E8-8307-1A7C09D072F3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A4CF-6D57-48DD-9305-BB5FFEB251B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3957-674E-41E8-8307-1A7C09D072F3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A4CF-6D57-48DD-9305-BB5FFEB251B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3957-674E-41E8-8307-1A7C09D072F3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A4CF-6D57-48DD-9305-BB5FFEB251B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3957-674E-41E8-8307-1A7C09D072F3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A4CF-6D57-48DD-9305-BB5FFEB251B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3957-674E-41E8-8307-1A7C09D072F3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A4CF-6D57-48DD-9305-BB5FFEB251B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3957-674E-41E8-8307-1A7C09D072F3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A4CF-6D57-48DD-9305-BB5FFEB251B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3957-674E-41E8-8307-1A7C09D072F3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A4CF-6D57-48DD-9305-BB5FFEB251B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3957-674E-41E8-8307-1A7C09D072F3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A4CF-6D57-48DD-9305-BB5FFEB251B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53957-674E-41E8-8307-1A7C09D072F3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1A4CF-6D57-48DD-9305-BB5FFEB251B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4824536" cy="1152128"/>
          </a:xfrm>
        </p:spPr>
        <p:txBody>
          <a:bodyPr>
            <a:normAutofit/>
          </a:bodyPr>
          <a:lstStyle/>
          <a:p>
            <a:r>
              <a:rPr lang="hu-HU" sz="5400" b="1" dirty="0" smtClean="0"/>
              <a:t>NAGYKÁLLÓ MA</a:t>
            </a:r>
            <a:endParaRPr lang="hu-HU" sz="54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192688" cy="3577952"/>
          </a:xfrm>
        </p:spPr>
        <p:txBody>
          <a:bodyPr>
            <a:normAutofit/>
          </a:bodyPr>
          <a:lstStyle/>
          <a:p>
            <a:pPr algn="l"/>
            <a:r>
              <a:rPr lang="hu-HU" sz="5600" dirty="0" smtClean="0">
                <a:solidFill>
                  <a:schemeClr val="tx2">
                    <a:lumMod val="75000"/>
                  </a:schemeClr>
                </a:solidFill>
              </a:rPr>
              <a:t>- Autópálya M3</a:t>
            </a:r>
          </a:p>
          <a:p>
            <a:pPr algn="l"/>
            <a:r>
              <a:rPr lang="hu-HU" sz="5600" dirty="0" smtClean="0">
                <a:solidFill>
                  <a:schemeClr val="tx2">
                    <a:lumMod val="75000"/>
                  </a:schemeClr>
                </a:solidFill>
              </a:rPr>
              <a:t>- Sikeres fejlesztések</a:t>
            </a:r>
          </a:p>
          <a:p>
            <a:pPr algn="l"/>
            <a:r>
              <a:rPr lang="hu-HU" sz="5600" dirty="0" smtClean="0">
                <a:solidFill>
                  <a:schemeClr val="tx2">
                    <a:lumMod val="75000"/>
                  </a:schemeClr>
                </a:solidFill>
              </a:rPr>
              <a:t>- Benetton</a:t>
            </a:r>
            <a:endParaRPr lang="hu-HU" sz="5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Kép 3" descr="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980728"/>
            <a:ext cx="3371309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58654" cy="6884988"/>
          </a:xfrm>
        </p:spPr>
      </p:pic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1481505" y="-26988"/>
            <a:ext cx="6413988" cy="230822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200">
                <a:solidFill>
                  <a:srgbClr val="145887"/>
                </a:solidFill>
              </a:rPr>
              <a:t>More than one piece!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620688"/>
            <a:ext cx="7870364" cy="5184055"/>
          </a:xfrm>
        </p:spPr>
      </p:pic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1547446" y="-31750"/>
            <a:ext cx="6413989" cy="230822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200">
                <a:solidFill>
                  <a:srgbClr val="145887"/>
                </a:solidFill>
              </a:rPr>
              <a:t>Lend a helping hand!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916832"/>
            <a:ext cx="8208912" cy="3753552"/>
          </a:xfrm>
        </p:spPr>
      </p:pic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383931" y="476250"/>
            <a:ext cx="8442081" cy="120015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200">
                <a:solidFill>
                  <a:srgbClr val="145887"/>
                </a:solidFill>
              </a:rPr>
              <a:t>Involve them!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/>
          <p:cNvSpPr>
            <a:spLocks noGrp="1"/>
          </p:cNvSpPr>
          <p:nvPr>
            <p:ph idx="1"/>
          </p:nvPr>
        </p:nvSpPr>
        <p:spPr>
          <a:xfrm>
            <a:off x="3906716" y="647701"/>
            <a:ext cx="4840166" cy="4365625"/>
          </a:xfrm>
        </p:spPr>
        <p:txBody>
          <a:bodyPr>
            <a:normAutofit fontScale="775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sz="41300" smtClean="0">
                <a:solidFill>
                  <a:srgbClr val="57B0E3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4</a:t>
            </a:r>
          </a:p>
        </p:txBody>
      </p:sp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755576" y="404664"/>
            <a:ext cx="3389434" cy="574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4725"/>
              </a:lnSpc>
            </a:pPr>
            <a:r>
              <a:rPr lang="en-US" sz="9600" dirty="0">
                <a:solidFill>
                  <a:srgbClr val="E46C0A"/>
                </a:solidFill>
                <a:cs typeface="Arial" pitchFamily="34" charset="0"/>
              </a:rPr>
              <a:t>Local Action Plan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4173415" y="4941889"/>
            <a:ext cx="4120662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 dirty="0">
                <a:solidFill>
                  <a:schemeClr val="tx2"/>
                </a:solidFill>
                <a:cs typeface="Arial" pitchFamily="34" charset="0"/>
              </a:rPr>
              <a:t>ingredients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67544" y="404664"/>
          <a:ext cx="604867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4840741" cy="5616575"/>
          </a:xfrm>
        </p:spPr>
        <p:txBody>
          <a:bodyPr>
            <a:normAutofit fontScale="92500"/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sz="13000" dirty="0" smtClean="0">
                <a:solidFill>
                  <a:srgbClr val="E46C0A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before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sz="8800" dirty="0" smtClean="0">
                <a:solidFill>
                  <a:srgbClr val="57B0E3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and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sz="13800" dirty="0" smtClean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after</a:t>
            </a:r>
          </a:p>
        </p:txBody>
      </p:sp>
      <p:pic>
        <p:nvPicPr>
          <p:cNvPr id="3072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9782" y="-100013"/>
            <a:ext cx="4809392" cy="338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9359" y="4065588"/>
            <a:ext cx="472000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462883_5489067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5946" y="0"/>
            <a:ext cx="43521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 rot="16200000">
            <a:off x="-477898" y="2937181"/>
            <a:ext cx="6119812" cy="105507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9600" dirty="0" smtClean="0">
                <a:solidFill>
                  <a:srgbClr val="E46C0A"/>
                </a:solidFill>
                <a:ea typeface="ＭＳ Ｐゴシック" pitchFamily="34" charset="-128"/>
              </a:rPr>
              <a:t>4 messages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508131" y="476251"/>
            <a:ext cx="5635869" cy="5473029"/>
          </a:xfrm>
        </p:spPr>
        <p:txBody>
          <a:bodyPr>
            <a:normAutofit fontScale="92500"/>
          </a:bodyPr>
          <a:lstStyle/>
          <a:p>
            <a:pPr eaLnBrk="1" hangingPunct="1">
              <a:spcAft>
                <a:spcPts val="3600"/>
              </a:spcAft>
            </a:pPr>
            <a:r>
              <a:rPr lang="en-US" sz="4400" dirty="0" smtClean="0">
                <a:solidFill>
                  <a:schemeClr val="tx2"/>
                </a:solidFill>
                <a:ea typeface="ＭＳ Ｐゴシック" pitchFamily="34" charset="-128"/>
              </a:rPr>
              <a:t>We are in the 24</a:t>
            </a:r>
            <a:r>
              <a:rPr lang="en-US" sz="4400" baseline="30000" dirty="0" smtClean="0">
                <a:solidFill>
                  <a:schemeClr val="tx2"/>
                </a:solidFill>
                <a:ea typeface="ＭＳ Ｐゴシック" pitchFamily="34" charset="-128"/>
              </a:rPr>
              <a:t>th</a:t>
            </a:r>
            <a:r>
              <a:rPr lang="en-US" sz="4400" dirty="0" smtClean="0">
                <a:solidFill>
                  <a:schemeClr val="tx2"/>
                </a:solidFill>
                <a:ea typeface="ＭＳ Ｐゴシック" pitchFamily="34" charset="-128"/>
              </a:rPr>
              <a:t> hour!</a:t>
            </a:r>
          </a:p>
          <a:p>
            <a:pPr eaLnBrk="1" hangingPunct="1">
              <a:spcAft>
                <a:spcPts val="3600"/>
              </a:spcAft>
            </a:pPr>
            <a:r>
              <a:rPr lang="en-US" sz="4400" dirty="0" smtClean="0">
                <a:solidFill>
                  <a:schemeClr val="tx2"/>
                </a:solidFill>
                <a:ea typeface="ＭＳ Ｐゴシック" pitchFamily="34" charset="-128"/>
              </a:rPr>
              <a:t>Integrated approach: walk the talk!</a:t>
            </a:r>
          </a:p>
          <a:p>
            <a:pPr eaLnBrk="1" hangingPunct="1">
              <a:spcAft>
                <a:spcPts val="3600"/>
              </a:spcAft>
            </a:pPr>
            <a:r>
              <a:rPr lang="en-US" sz="4400" dirty="0" smtClean="0">
                <a:solidFill>
                  <a:schemeClr val="tx2"/>
                </a:solidFill>
                <a:ea typeface="ＭＳ Ｐゴシック" pitchFamily="34" charset="-128"/>
              </a:rPr>
              <a:t>It</a:t>
            </a:r>
            <a:r>
              <a:rPr lang="en-US" altLang="en-US" sz="4400" dirty="0" smtClean="0">
                <a:solidFill>
                  <a:schemeClr val="tx2"/>
                </a:solidFill>
                <a:ea typeface="ＭＳ Ｐゴシック" pitchFamily="34" charset="-128"/>
              </a:rPr>
              <a:t>’</a:t>
            </a:r>
            <a:r>
              <a:rPr lang="en-US" sz="4400" dirty="0" smtClean="0">
                <a:solidFill>
                  <a:schemeClr val="tx2"/>
                </a:solidFill>
                <a:ea typeface="ＭＳ Ｐゴシック" pitchFamily="34" charset="-128"/>
              </a:rPr>
              <a:t>s not a project!</a:t>
            </a:r>
          </a:p>
          <a:p>
            <a:pPr eaLnBrk="1" hangingPunct="1">
              <a:spcAft>
                <a:spcPts val="3600"/>
              </a:spcAft>
            </a:pPr>
            <a:r>
              <a:rPr lang="en-US" sz="4400" dirty="0" smtClean="0">
                <a:solidFill>
                  <a:schemeClr val="tx2"/>
                </a:solidFill>
                <a:ea typeface="ＭＳ Ｐゴシック" pitchFamily="34" charset="-128"/>
              </a:rPr>
              <a:t>Mentors, please!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MUNKA\!nagykallo\prezi\04.png"/>
          <p:cNvPicPr>
            <a:picLocks noChangeAspect="1" noChangeArrowheads="1"/>
          </p:cNvPicPr>
          <p:nvPr/>
        </p:nvPicPr>
        <p:blipFill>
          <a:blip r:embed="rId2" cstate="print"/>
          <a:srcRect t="25593" b="22236"/>
          <a:stretch>
            <a:fillRect/>
          </a:stretch>
        </p:blipFill>
        <p:spPr bwMode="auto">
          <a:xfrm>
            <a:off x="539552" y="404664"/>
            <a:ext cx="8208912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4"/>
          <p:cNvSpPr txBox="1">
            <a:spLocks noChangeArrowheads="1"/>
          </p:cNvSpPr>
          <p:nvPr/>
        </p:nvSpPr>
        <p:spPr bwMode="auto">
          <a:xfrm>
            <a:off x="1447800" y="188913"/>
            <a:ext cx="6413989" cy="1446212"/>
          </a:xfrm>
          <a:prstGeom prst="rect">
            <a:avLst/>
          </a:prstGeom>
          <a:solidFill>
            <a:srgbClr val="FFFFFF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800" i="1">
                <a:solidFill>
                  <a:srgbClr val="E46C0A"/>
                </a:solidFill>
              </a:rPr>
              <a:t>Thank you!</a:t>
            </a:r>
          </a:p>
        </p:txBody>
      </p:sp>
      <p:pic>
        <p:nvPicPr>
          <p:cNvPr id="32770" name="Content Placeholder 2" descr="IMG_065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0976" b="10976"/>
          <a:stretch>
            <a:fillRect/>
          </a:stretch>
        </p:blipFill>
        <p:spPr>
          <a:xfrm>
            <a:off x="971600" y="1700808"/>
            <a:ext cx="7344816" cy="40396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é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170188" cy="6065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2"/>
          <p:cNvSpPr txBox="1">
            <a:spLocks/>
          </p:cNvSpPr>
          <p:nvPr/>
        </p:nvSpPr>
        <p:spPr>
          <a:xfrm>
            <a:off x="1691680" y="2348880"/>
            <a:ext cx="6984776" cy="35779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5600" dirty="0" smtClean="0">
                <a:solidFill>
                  <a:schemeClr val="tx2">
                    <a:lumMod val="75000"/>
                  </a:schemeClr>
                </a:solidFill>
              </a:rPr>
              <a:t>Munkanélküliség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5600" dirty="0" smtClean="0">
                <a:solidFill>
                  <a:schemeClr val="tx2">
                    <a:lumMod val="75000"/>
                  </a:schemeClr>
                </a:solidFill>
              </a:rPr>
              <a:t>Elvándorlás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5600" dirty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hu-HU" sz="5600" dirty="0" smtClean="0">
                <a:solidFill>
                  <a:schemeClr val="tx2">
                    <a:lumMod val="75000"/>
                  </a:schemeClr>
                </a:solidFill>
              </a:rPr>
              <a:t>omák </a:t>
            </a:r>
            <a:r>
              <a:rPr lang="hu-HU" sz="5600" dirty="0">
                <a:solidFill>
                  <a:schemeClr val="tx2">
                    <a:lumMod val="75000"/>
                  </a:schemeClr>
                </a:solidFill>
              </a:rPr>
              <a:t>társadalmi </a:t>
            </a:r>
            <a:r>
              <a:rPr lang="hu-HU" sz="5600" dirty="0" smtClean="0">
                <a:solidFill>
                  <a:schemeClr val="tx2">
                    <a:lumMod val="75000"/>
                  </a:schemeClr>
                </a:solidFill>
              </a:rPr>
              <a:t>integrációja/befogadása</a:t>
            </a:r>
            <a:endParaRPr kumimoji="0" lang="hu-HU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Kép 6" descr="opa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996952"/>
            <a:ext cx="1080120" cy="1080120"/>
          </a:xfrm>
          <a:prstGeom prst="rect">
            <a:avLst/>
          </a:prstGeom>
        </p:spPr>
      </p:pic>
      <p:pic>
        <p:nvPicPr>
          <p:cNvPr id="8" name="Kép 7" descr="roman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933056"/>
            <a:ext cx="1080120" cy="1080120"/>
          </a:xfrm>
          <a:prstGeom prst="rect">
            <a:avLst/>
          </a:prstGeom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3419872" y="332656"/>
            <a:ext cx="5293096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NAGYKÁLLÓ kihívások</a:t>
            </a:r>
          </a:p>
        </p:txBody>
      </p:sp>
      <p:pic>
        <p:nvPicPr>
          <p:cNvPr id="6" name="Kép 5" descr="jobtow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132856"/>
            <a:ext cx="1080120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5092">
            <a:off x="655402" y="932019"/>
            <a:ext cx="7539654" cy="5307660"/>
          </a:xfrm>
          <a:prstGeom prst="rect">
            <a:avLst/>
          </a:prstGeom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251520" y="188640"/>
            <a:ext cx="5256584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ELŐZMÉNYEK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139952" y="1412776"/>
            <a:ext cx="4464496" cy="72008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hu-HU" sz="54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Szociális </a:t>
            </a:r>
            <a:r>
              <a:rPr lang="hu-HU" sz="5400" b="1" dirty="0" err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városrehabilitáció</a:t>
            </a:r>
            <a:endParaRPr kumimoji="0" lang="hu-H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roman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90958">
            <a:off x="6701223" y="661680"/>
            <a:ext cx="2015352" cy="2015352"/>
          </a:xfrm>
          <a:prstGeom prst="rect">
            <a:avLst/>
          </a:prstGeom>
        </p:spPr>
      </p:pic>
      <p:sp>
        <p:nvSpPr>
          <p:cNvPr id="2" name="Cím 1"/>
          <p:cNvSpPr txBox="1">
            <a:spLocks/>
          </p:cNvSpPr>
          <p:nvPr/>
        </p:nvSpPr>
        <p:spPr>
          <a:xfrm>
            <a:off x="0" y="188640"/>
            <a:ext cx="928903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hu-HU" sz="5400" b="1" dirty="0">
                <a:latin typeface="+mj-lt"/>
                <a:ea typeface="+mj-ea"/>
                <a:cs typeface="+mj-cs"/>
              </a:rPr>
              <a:t>Romanet támogató csoport</a:t>
            </a:r>
            <a:endParaRPr kumimoji="0" lang="hu-H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971600" y="2132856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3200" dirty="0" smtClean="0"/>
              <a:t> Roma Nemzetiségi Önkormányzat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 </a:t>
            </a:r>
            <a:r>
              <a:rPr lang="hu-HU" sz="3200" dirty="0" err="1" smtClean="0"/>
              <a:t>Urbs</a:t>
            </a:r>
            <a:r>
              <a:rPr lang="hu-HU" sz="3200" dirty="0" smtClean="0"/>
              <a:t> </a:t>
            </a:r>
            <a:r>
              <a:rPr lang="hu-HU" sz="3200" dirty="0" err="1" smtClean="0"/>
              <a:t>Novum</a:t>
            </a:r>
            <a:r>
              <a:rPr lang="hu-HU" sz="3200" dirty="0" smtClean="0"/>
              <a:t> Városfejlesztési Társaság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 Városvédő Egyesület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 Nagykállói Egyesített Óvoda és Bölcsőde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 Debreceni Egyetem Szociológiai Kar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 Nyíregyházi Főiskola Tanítóképző intézet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 Akácos úti Közösségi Ház dolgozói</a:t>
            </a:r>
            <a:endParaRPr lang="hu-H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5" y="908720"/>
            <a:ext cx="7043723" cy="5688632"/>
          </a:xfrm>
          <a:prstGeom prst="rect">
            <a:avLst/>
          </a:prstGeom>
        </p:spPr>
      </p:pic>
      <p:sp>
        <p:nvSpPr>
          <p:cNvPr id="2" name="Cím 1"/>
          <p:cNvSpPr txBox="1">
            <a:spLocks/>
          </p:cNvSpPr>
          <p:nvPr/>
        </p:nvSpPr>
        <p:spPr>
          <a:xfrm>
            <a:off x="0" y="188640"/>
            <a:ext cx="928903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hu-HU" sz="5400" b="1" dirty="0" smtClean="0">
                <a:latin typeface="+mj-lt"/>
                <a:ea typeface="+mj-ea"/>
                <a:cs typeface="+mj-cs"/>
              </a:rPr>
              <a:t>Nemzetközi Partner Városok</a:t>
            </a:r>
            <a:endParaRPr kumimoji="0" lang="hu-H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0443" y="404813"/>
            <a:ext cx="7098323" cy="1295400"/>
          </a:xfrm>
        </p:spPr>
        <p:txBody>
          <a:bodyPr/>
          <a:lstStyle/>
          <a:p>
            <a:r>
              <a:rPr lang="en-GB" sz="4800" smtClean="0">
                <a:ea typeface="ＭＳ Ｐゴシック" pitchFamily="34" charset="-128"/>
              </a:rPr>
              <a:t>Local Action Plan Nagykálló</a:t>
            </a:r>
            <a:endParaRPr lang="en-GB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0482" name="Text Box 41"/>
          <p:cNvSpPr txBox="1">
            <a:spLocks noChangeArrowheads="1"/>
          </p:cNvSpPr>
          <p:nvPr/>
        </p:nvSpPr>
        <p:spPr bwMode="auto">
          <a:xfrm>
            <a:off x="1764323" y="2060575"/>
            <a:ext cx="1439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20483" name="Sound 1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4431" y="5829300"/>
            <a:ext cx="75027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645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1"/>
          </p:nvPr>
        </p:nvSpPr>
        <p:spPr>
          <a:xfrm>
            <a:off x="451338" y="188914"/>
            <a:ext cx="8229600" cy="5616575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sz="13800" smtClean="0">
                <a:solidFill>
                  <a:srgbClr val="E46C0A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principles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sz="13800" smtClean="0">
                <a:solidFill>
                  <a:srgbClr val="57B0E3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plan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sz="13800" smtClean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messages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>
          <a:xfrm>
            <a:off x="451338" y="188640"/>
            <a:ext cx="8229600" cy="6192688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sz="34400" dirty="0" smtClean="0">
                <a:solidFill>
                  <a:srgbClr val="E46C0A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4</a:t>
            </a:r>
          </a:p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sz="11500" dirty="0" smtClean="0">
                <a:solidFill>
                  <a:srgbClr val="57B0E3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principles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Content Placeholder 3" descr="945383_83222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677866" y="0"/>
            <a:ext cx="10861432" cy="6884988"/>
          </a:xfrm>
        </p:spPr>
      </p:pic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-512885" y="2997201"/>
            <a:ext cx="6413989" cy="2308225"/>
          </a:xfrm>
          <a:prstGeom prst="rect">
            <a:avLst/>
          </a:prstGeom>
          <a:solidFill>
            <a:schemeClr val="bg1">
              <a:alpha val="3686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200">
                <a:solidFill>
                  <a:srgbClr val="145887"/>
                </a:solidFill>
              </a:rPr>
              <a:t>One step at a time!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134</Words>
  <Application>Microsoft Office PowerPoint</Application>
  <PresentationFormat>Diavetítés a képernyőre (4:3 oldalarány)</PresentationFormat>
  <Paragraphs>48</Paragraphs>
  <Slides>19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Office-téma</vt:lpstr>
      <vt:lpstr>NAGYKÁLLÓ MA</vt:lpstr>
      <vt:lpstr>2. dia</vt:lpstr>
      <vt:lpstr>3. dia</vt:lpstr>
      <vt:lpstr>4. dia</vt:lpstr>
      <vt:lpstr>5. dia</vt:lpstr>
      <vt:lpstr>Local Action Plan Nagykálló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4 messages</vt:lpstr>
      <vt:lpstr>17. dia</vt:lpstr>
      <vt:lpstr>18. dia</vt:lpstr>
      <vt:lpstr>19.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NAGYKÁLLÓ MA</dc:title>
  <dc:creator>info12</dc:creator>
  <cp:lastModifiedBy>Felhasználó</cp:lastModifiedBy>
  <cp:revision>14</cp:revision>
  <dcterms:created xsi:type="dcterms:W3CDTF">2013-11-25T16:54:17Z</dcterms:created>
  <dcterms:modified xsi:type="dcterms:W3CDTF">2013-11-26T09:11:58Z</dcterms:modified>
</cp:coreProperties>
</file>