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87" r:id="rId5"/>
    <p:sldId id="284" r:id="rId6"/>
    <p:sldId id="285" r:id="rId7"/>
    <p:sldId id="283" r:id="rId8"/>
    <p:sldId id="273" r:id="rId9"/>
    <p:sldId id="275" r:id="rId10"/>
    <p:sldId id="276" r:id="rId11"/>
    <p:sldId id="282" r:id="rId12"/>
    <p:sldId id="264" r:id="rId13"/>
    <p:sldId id="266" r:id="rId14"/>
    <p:sldId id="265" r:id="rId15"/>
    <p:sldId id="268" r:id="rId16"/>
    <p:sldId id="270" r:id="rId17"/>
    <p:sldId id="277" r:id="rId18"/>
    <p:sldId id="278" r:id="rId19"/>
    <p:sldId id="28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977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78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911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390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980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52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175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42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830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377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52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DB8B-FEAA-49A2-AEC9-BDDEE91FE0EB}" type="datetimeFigureOut">
              <a:rPr lang="hu-HU" smtClean="0"/>
              <a:t>2016. 12. 15.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61FD-769C-4C95-887C-413CC223D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3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40630" y="2351721"/>
            <a:ext cx="8795676" cy="155206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digitális gazdaság megértése, fejlesztése</a:t>
            </a:r>
          </a:p>
        </p:txBody>
      </p:sp>
      <p:pic>
        <p:nvPicPr>
          <p:cNvPr id="5" name="Picture 6" descr="kock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429" y="2051050"/>
            <a:ext cx="7032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93" y="4624376"/>
            <a:ext cx="2039157" cy="187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38560" y="727958"/>
            <a:ext cx="4999816" cy="1414948"/>
          </a:xfrm>
          <a:prstGeom prst="rect">
            <a:avLst/>
          </a:prstGeom>
          <a:noFill/>
        </p:spPr>
      </p:pic>
      <p:pic>
        <p:nvPicPr>
          <p:cNvPr id="1026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51" y="4485940"/>
            <a:ext cx="3148132" cy="10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51" y="5750367"/>
            <a:ext cx="3345233" cy="9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8205280" y="5283535"/>
            <a:ext cx="4001653" cy="1231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Bartók Dávid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Projekt koordinátor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/>
              <a:t>Nyíregyháza Megyei Jogú Város Önkormányzata</a:t>
            </a:r>
          </a:p>
        </p:txBody>
      </p:sp>
    </p:spTree>
    <p:extLst>
      <p:ext uri="{BB962C8B-B14F-4D97-AF65-F5344CB8AC3E}">
        <p14:creationId xmlns:p14="http://schemas.microsoft.com/office/powerpoint/2010/main" val="54673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endParaRPr lang="hu-H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2" y="1764688"/>
            <a:ext cx="10245969" cy="435133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 a következőre: „good practices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65" y="2229829"/>
            <a:ext cx="9569481" cy="25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Limerick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(IRL)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3" y="1764688"/>
            <a:ext cx="6677278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Nem csak az IT szektor</a:t>
            </a:r>
          </a:p>
          <a:p>
            <a:r>
              <a:rPr lang="hu-HU" dirty="0"/>
              <a:t>Last Minute </a:t>
            </a:r>
            <a:r>
              <a:rPr lang="hu-HU" dirty="0" err="1"/>
              <a:t>Minders</a:t>
            </a:r>
            <a:r>
              <a:rPr lang="hu-HU" dirty="0"/>
              <a:t> („Utolsó Perces Szülők”)</a:t>
            </a:r>
          </a:p>
          <a:p>
            <a:pPr lvl="1"/>
            <a:r>
              <a:rPr lang="hu-HU" dirty="0"/>
              <a:t>Gyermekgondozási szolgáltatások</a:t>
            </a:r>
          </a:p>
          <a:p>
            <a:pPr lvl="1"/>
            <a:r>
              <a:rPr lang="hu-HU" dirty="0"/>
              <a:t>Adatbázis: 400 gyermekgondozó</a:t>
            </a:r>
          </a:p>
          <a:p>
            <a:pPr lvl="1"/>
            <a:r>
              <a:rPr lang="hu-HU" dirty="0"/>
              <a:t>Sürgősségi dajka szolgáltatás</a:t>
            </a:r>
          </a:p>
          <a:p>
            <a:pPr lvl="1"/>
            <a:r>
              <a:rPr lang="hu-HU" dirty="0"/>
              <a:t>Dajka biztosítása hotelek részére; esküvőkre vagy különböző rendezvényekre</a:t>
            </a:r>
          </a:p>
          <a:p>
            <a:pPr lvl="1"/>
            <a:r>
              <a:rPr lang="hu-HU" dirty="0"/>
              <a:t>Online rendszer</a:t>
            </a:r>
          </a:p>
          <a:p>
            <a:pPr lvl="1"/>
            <a:r>
              <a:rPr lang="hu-HU" dirty="0"/>
              <a:t>Támogatás a várostól: </a:t>
            </a:r>
            <a:r>
              <a:rPr lang="hu-HU" dirty="0" err="1"/>
              <a:t>networking</a:t>
            </a:r>
            <a:r>
              <a:rPr lang="hu-HU" dirty="0"/>
              <a:t> lehetőség; </a:t>
            </a:r>
            <a:r>
              <a:rPr lang="hu-HU" dirty="0" err="1"/>
              <a:t>mentorálás</a:t>
            </a:r>
            <a:r>
              <a:rPr lang="hu-HU" dirty="0"/>
              <a:t>; pénzügyi támogatás</a:t>
            </a:r>
          </a:p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éptalálat a következőre: „last minute minders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73" y="2553876"/>
            <a:ext cx="2546596" cy="23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Césis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(Lettország)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831" y="1825625"/>
            <a:ext cx="5010525" cy="4351338"/>
          </a:xfrm>
        </p:spPr>
        <p:txBody>
          <a:bodyPr/>
          <a:lstStyle/>
          <a:p>
            <a:r>
              <a:rPr lang="hu-HU" dirty="0" err="1"/>
              <a:t>Vidzeme</a:t>
            </a:r>
            <a:r>
              <a:rPr lang="hu-HU" dirty="0"/>
              <a:t> régió</a:t>
            </a:r>
          </a:p>
          <a:p>
            <a:r>
              <a:rPr lang="hu-HU" dirty="0"/>
              <a:t>Lakosság: ~17 000 Fő</a:t>
            </a:r>
          </a:p>
          <a:p>
            <a:r>
              <a:rPr lang="hu-HU" dirty="0"/>
              <a:t>Nem a város nagysága számít</a:t>
            </a:r>
          </a:p>
          <a:p>
            <a:r>
              <a:rPr lang="hu-HU" dirty="0"/>
              <a:t>Régi iskolaépület átalakítása közösségi térré</a:t>
            </a:r>
          </a:p>
          <a:p>
            <a:r>
              <a:rPr lang="hu-HU" dirty="0"/>
              <a:t>„</a:t>
            </a:r>
            <a:r>
              <a:rPr lang="hu-HU" dirty="0" err="1"/>
              <a:t>Learn</a:t>
            </a:r>
            <a:r>
              <a:rPr lang="hu-HU" dirty="0"/>
              <a:t> IT” az iskolákban</a:t>
            </a:r>
          </a:p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15" y="1990916"/>
            <a:ext cx="5239000" cy="29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831" y="1825625"/>
            <a:ext cx="7180721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tehetségek oktatását már általános iskolában  el kell kezdeni</a:t>
            </a:r>
          </a:p>
          <a:p>
            <a:r>
              <a:rPr lang="hu-HU" dirty="0"/>
              <a:t>Mérnökök, kutatók, tudósok vesznek a részt programban, hogy inspirálják a gyerekeket</a:t>
            </a:r>
          </a:p>
          <a:p>
            <a:r>
              <a:rPr lang="hu-HU" dirty="0"/>
              <a:t>Akár egy óra is elég, hogy inspirálja a gyerekeket</a:t>
            </a:r>
          </a:p>
          <a:p>
            <a:r>
              <a:rPr lang="hu-HU" dirty="0"/>
              <a:t>Kis csoportokban az iskolai órák után tartják a képzéseket</a:t>
            </a:r>
          </a:p>
          <a:p>
            <a:r>
              <a:rPr lang="hu-HU" dirty="0"/>
              <a:t>Online eszköz</a:t>
            </a:r>
          </a:p>
          <a:p>
            <a:r>
              <a:rPr lang="hu-HU" dirty="0"/>
              <a:t>Részben szülői támogatással valósítják meg</a:t>
            </a:r>
          </a:p>
          <a:p>
            <a:r>
              <a:rPr lang="hu-HU" dirty="0"/>
              <a:t>Tanárok képzése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12" name="Picture 4" descr="C:\Users\Daudz laimes!!!\Desktop\Logo_transparen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43" y="110613"/>
            <a:ext cx="3991811" cy="140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User\Documents\Downloads\DSC_0002[1].jpg"/>
          <p:cNvPicPr>
            <a:picLocks noChangeAspect="1" noChangeArrowheads="1"/>
          </p:cNvPicPr>
          <p:nvPr/>
        </p:nvPicPr>
        <p:blipFill rotWithShape="1">
          <a:blip r:embed="rId9" cstate="print"/>
          <a:srcRect r="23422"/>
          <a:stretch/>
        </p:blipFill>
        <p:spPr bwMode="auto">
          <a:xfrm rot="16200000">
            <a:off x="8000087" y="2166409"/>
            <a:ext cx="3585769" cy="312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5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8265151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Tehetséggondozás –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Gavle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(Svédország)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832" y="1825625"/>
            <a:ext cx="6144044" cy="4351338"/>
          </a:xfrm>
        </p:spPr>
        <p:txBody>
          <a:bodyPr/>
          <a:lstStyle/>
          <a:p>
            <a:r>
              <a:rPr lang="hu-HU" dirty="0" err="1"/>
              <a:t>Talent</a:t>
            </a:r>
            <a:r>
              <a:rPr lang="hu-HU" dirty="0"/>
              <a:t> </a:t>
            </a:r>
            <a:r>
              <a:rPr lang="hu-HU" dirty="0" err="1"/>
              <a:t>attraction</a:t>
            </a:r>
            <a:r>
              <a:rPr lang="hu-HU" dirty="0"/>
              <a:t> management (T.A.M.)</a:t>
            </a:r>
          </a:p>
          <a:p>
            <a:r>
              <a:rPr lang="hu-HU" dirty="0"/>
              <a:t>Kit nevezünk tehetségnek?</a:t>
            </a:r>
          </a:p>
          <a:p>
            <a:pPr lvl="1"/>
            <a:r>
              <a:rPr lang="hu-HU" dirty="0"/>
              <a:t>A tehetség egy olyan személy aki hozzájárul egy vállalkozás, város vagy régió jólétének növekedéséhez.</a:t>
            </a:r>
          </a:p>
          <a:p>
            <a:r>
              <a:rPr lang="hu-HU" dirty="0"/>
              <a:t>A város számára új terület, de a verseny már régóta folyik</a:t>
            </a:r>
          </a:p>
          <a:p>
            <a:r>
              <a:rPr lang="hu-HU" dirty="0"/>
              <a:t>Változó elvárások/viselkedés</a:t>
            </a:r>
          </a:p>
          <a:p>
            <a:pPr lvl="1"/>
            <a:r>
              <a:rPr lang="hu-HU" dirty="0"/>
              <a:t>Régebben: Állás </a:t>
            </a:r>
            <a:r>
              <a:rPr lang="hu-HU" dirty="0">
                <a:sym typeface="Wingdings" panose="05000000000000000000" pitchFamily="2" charset="2"/>
              </a:rPr>
              <a:t> Város</a:t>
            </a:r>
          </a:p>
          <a:p>
            <a:pPr lvl="1"/>
            <a:r>
              <a:rPr lang="hu-HU" dirty="0"/>
              <a:t>Manapság: Város </a:t>
            </a:r>
            <a:r>
              <a:rPr lang="hu-HU" dirty="0">
                <a:sym typeface="Wingdings" panose="05000000000000000000" pitchFamily="2" charset="2"/>
              </a:rPr>
              <a:t> Állás</a:t>
            </a:r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0447" y="6013335"/>
            <a:ext cx="2754281" cy="779462"/>
          </a:xfrm>
          <a:prstGeom prst="rect">
            <a:avLst/>
          </a:prstGeom>
          <a:noFill/>
        </p:spPr>
      </p:pic>
      <p:pic>
        <p:nvPicPr>
          <p:cNvPr id="3074" name="Picture 2" descr="Képtalálat a következ&amp;odblac;re: „changing behaviour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67" y="2356190"/>
            <a:ext cx="4078802" cy="27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8265151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Tehetséggondozás –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Gavle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(Svédország)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831" y="1825625"/>
            <a:ext cx="10245969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Mi teszi a helyet vonzóvá a tehetségek számára?</a:t>
            </a:r>
          </a:p>
          <a:p>
            <a:pPr lvl="1"/>
            <a:r>
              <a:rPr lang="hu-HU" dirty="0"/>
              <a:t>Hírnév</a:t>
            </a:r>
          </a:p>
          <a:p>
            <a:pPr lvl="1"/>
            <a:r>
              <a:rPr lang="hu-HU" dirty="0"/>
              <a:t>Olyan foglalkoztatók, akik ki tudják használni a tehetségek képességeit (jó értelemben)</a:t>
            </a:r>
          </a:p>
          <a:p>
            <a:pPr lvl="1"/>
            <a:r>
              <a:rPr lang="hu-HU" dirty="0"/>
              <a:t>Vibráló környezet, lüktető élet</a:t>
            </a:r>
          </a:p>
          <a:p>
            <a:pPr lvl="1"/>
            <a:r>
              <a:rPr lang="hu-HU" dirty="0"/>
              <a:t>Egy hely ahol az otthont meg lehet teremteni</a:t>
            </a:r>
          </a:p>
          <a:p>
            <a:pPr lvl="1"/>
            <a:r>
              <a:rPr lang="hu-HU" dirty="0"/>
              <a:t>A tehetségek mobilak, szeretnek utazni. Fontos számukra, hogy elérhető közelségben legyen a „Világ”.</a:t>
            </a:r>
          </a:p>
          <a:p>
            <a:pPr lvl="2"/>
            <a:r>
              <a:rPr lang="hu-HU" dirty="0"/>
              <a:t>Nemzetközi kapcsolatrendszerrel rendelkeznek</a:t>
            </a:r>
          </a:p>
          <a:p>
            <a:pPr lvl="1"/>
            <a:r>
              <a:rPr lang="hu-HU" dirty="0"/>
              <a:t>Tiszta, egészséges, biztonságos környezet</a:t>
            </a:r>
          </a:p>
          <a:p>
            <a:pPr lvl="1"/>
            <a:r>
              <a:rPr lang="hu-HU" dirty="0"/>
              <a:t>Magas színvonalú közszolgáltatások</a:t>
            </a:r>
          </a:p>
          <a:p>
            <a:pPr lvl="1"/>
            <a:r>
              <a:rPr lang="hu-HU" dirty="0"/>
              <a:t>Nyitott társadalom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4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8265151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Tehetséggondozás –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Gavle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(Svédország)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7831" y="1825625"/>
            <a:ext cx="10245969" cy="4351338"/>
          </a:xfrm>
        </p:spPr>
        <p:txBody>
          <a:bodyPr>
            <a:normAutofit/>
          </a:bodyPr>
          <a:lstStyle/>
          <a:p>
            <a:r>
              <a:rPr lang="hu-HU" dirty="0"/>
              <a:t>Miért vándorolnak el a tehetségek?</a:t>
            </a:r>
          </a:p>
          <a:p>
            <a:pPr lvl="1"/>
            <a:r>
              <a:rPr lang="hu-HU" dirty="0"/>
              <a:t>Kevés lehetőség a kapcsolatépítésre (társadalmi és szakmai)</a:t>
            </a:r>
          </a:p>
          <a:p>
            <a:pPr lvl="1"/>
            <a:r>
              <a:rPr lang="hu-HU" dirty="0"/>
              <a:t>Támogatások hiánya (karrier, iskola, napközi)</a:t>
            </a:r>
          </a:p>
          <a:p>
            <a:pPr lvl="1"/>
            <a:r>
              <a:rPr lang="hu-HU" dirty="0"/>
              <a:t>Alacsony befogadókészség</a:t>
            </a:r>
          </a:p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12" name="Picture 2" descr="Képtalálat a következ&amp;odblac;re: „professional networks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56" y="3206635"/>
            <a:ext cx="2443576" cy="24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éptalálat a következ&amp;odblac;re: „lack of support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94" y="3677162"/>
            <a:ext cx="3507621" cy="17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Nyíregyháza szerepe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3" y="1764688"/>
            <a:ext cx="5495446" cy="40875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Helyi Támogató Csoport felállítása</a:t>
            </a:r>
          </a:p>
          <a:p>
            <a:pPr lvl="1"/>
            <a:r>
              <a:rPr lang="hu-HU" dirty="0"/>
              <a:t>Magán és civil szektor bevonása</a:t>
            </a:r>
          </a:p>
          <a:p>
            <a:pPr lvl="1"/>
            <a:r>
              <a:rPr lang="hu-HU" dirty="0"/>
              <a:t>Helyi érdekeltek megkeresése</a:t>
            </a:r>
          </a:p>
          <a:p>
            <a:pPr lvl="1"/>
            <a:r>
              <a:rPr lang="hu-HU" dirty="0"/>
              <a:t>Start-</a:t>
            </a:r>
            <a:r>
              <a:rPr lang="hu-HU" dirty="0" err="1"/>
              <a:t>up</a:t>
            </a:r>
            <a:r>
              <a:rPr lang="hu-HU" dirty="0"/>
              <a:t> vállalkozások</a:t>
            </a:r>
          </a:p>
          <a:p>
            <a:r>
              <a:rPr lang="hu-HU" dirty="0"/>
              <a:t>Helyi Akcióterv elkészítése</a:t>
            </a:r>
          </a:p>
          <a:p>
            <a:pPr lvl="1"/>
            <a:r>
              <a:rPr lang="hu-HU" dirty="0"/>
              <a:t>Problémák feltérképezése</a:t>
            </a:r>
          </a:p>
          <a:p>
            <a:pPr lvl="1"/>
            <a:r>
              <a:rPr lang="hu-HU" dirty="0"/>
              <a:t>Megoldási javaslatok kidolgozása</a:t>
            </a:r>
          </a:p>
          <a:p>
            <a:r>
              <a:rPr lang="hu-HU" dirty="0"/>
              <a:t>Jó gyakorlatok begyűjtése</a:t>
            </a:r>
          </a:p>
          <a:p>
            <a:pPr lvl="1"/>
            <a:r>
              <a:rPr lang="hu-HU" dirty="0"/>
              <a:t>Adaptálás</a:t>
            </a:r>
          </a:p>
          <a:p>
            <a:r>
              <a:rPr lang="hu-HU" dirty="0"/>
              <a:t>Kevésbé fejlett városként van jelen a partnerségben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&amp;odblac;re: „nyíregyháza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09" y="1938094"/>
            <a:ext cx="4445880" cy="32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Helyi Támogató Csoport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3" y="1764688"/>
            <a:ext cx="5266592" cy="4351338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1,5 – 2 havonta </a:t>
            </a:r>
            <a:r>
              <a:rPr lang="hu-HU" dirty="0" err="1"/>
              <a:t>workshop</a:t>
            </a:r>
            <a:endParaRPr lang="hu-HU" dirty="0"/>
          </a:p>
          <a:p>
            <a:r>
              <a:rPr lang="hu-HU" dirty="0"/>
              <a:t>2 - 2,5 óra/</a:t>
            </a:r>
            <a:r>
              <a:rPr lang="hu-HU" dirty="0" err="1"/>
              <a:t>workshop</a:t>
            </a:r>
            <a:endParaRPr lang="hu-HU" dirty="0"/>
          </a:p>
          <a:p>
            <a:r>
              <a:rPr lang="hu-HU" dirty="0"/>
              <a:t>Tagok</a:t>
            </a:r>
          </a:p>
          <a:p>
            <a:pPr lvl="1"/>
            <a:r>
              <a:rPr lang="hu-HU" dirty="0"/>
              <a:t>Helyi vállalkozások</a:t>
            </a:r>
          </a:p>
          <a:p>
            <a:pPr lvl="1"/>
            <a:r>
              <a:rPr lang="hu-HU" dirty="0"/>
              <a:t>Start-</a:t>
            </a:r>
            <a:r>
              <a:rPr lang="hu-HU" dirty="0" err="1"/>
              <a:t>up</a:t>
            </a:r>
            <a:r>
              <a:rPr lang="hu-HU" dirty="0"/>
              <a:t>-ok</a:t>
            </a:r>
          </a:p>
          <a:p>
            <a:pPr lvl="1"/>
            <a:r>
              <a:rPr lang="hu-HU" dirty="0"/>
              <a:t>Oktatási intézmények</a:t>
            </a:r>
          </a:p>
          <a:p>
            <a:pPr lvl="2"/>
            <a:r>
              <a:rPr lang="hu-HU" dirty="0"/>
              <a:t>Nyíregyházi Egyetem</a:t>
            </a:r>
          </a:p>
          <a:p>
            <a:pPr lvl="2"/>
            <a:r>
              <a:rPr lang="hu-HU" dirty="0"/>
              <a:t>Szakközépiskola</a:t>
            </a:r>
          </a:p>
          <a:p>
            <a:pPr lvl="1"/>
            <a:r>
              <a:rPr lang="hu-HU" dirty="0"/>
              <a:t>Önkormányzati cégek</a:t>
            </a:r>
          </a:p>
          <a:p>
            <a:pPr lvl="2"/>
            <a:r>
              <a:rPr lang="hu-HU" dirty="0" err="1"/>
              <a:t>Távhő</a:t>
            </a:r>
            <a:r>
              <a:rPr lang="hu-HU" dirty="0"/>
              <a:t>, víz, TDM</a:t>
            </a:r>
          </a:p>
          <a:p>
            <a:r>
              <a:rPr lang="hu-HU" dirty="0"/>
              <a:t>Összefoglalók, emlékeztetők készítése</a:t>
            </a:r>
          </a:p>
          <a:p>
            <a:r>
              <a:rPr lang="hu-HU" dirty="0"/>
              <a:t>Angol nyelvű anyagok fordítása (összefoglaló jellegű)</a:t>
            </a:r>
          </a:p>
          <a:p>
            <a:pPr lvl="1"/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éptalálat a következőre: „workshop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35" y="2205743"/>
            <a:ext cx="4853355" cy="3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4863" y="882923"/>
            <a:ext cx="6226357" cy="2754285"/>
          </a:xfrm>
        </p:spPr>
        <p:txBody>
          <a:bodyPr>
            <a:normAutofit/>
          </a:bodyPr>
          <a:lstStyle/>
          <a:p>
            <a:r>
              <a:rPr lang="hu-H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 figyelmüket!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éptalálat a következőre: „any question?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56" y="2312561"/>
            <a:ext cx="5172075" cy="32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Alapadatok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2" y="1632141"/>
            <a:ext cx="4772034" cy="4351338"/>
          </a:xfrm>
        </p:spPr>
        <p:txBody>
          <a:bodyPr/>
          <a:lstStyle/>
          <a:p>
            <a:r>
              <a:rPr lang="hu-HU" dirty="0"/>
              <a:t>I. szakasz: 2015. szeptember 15. – 2016. március 14.</a:t>
            </a:r>
          </a:p>
          <a:p>
            <a:r>
              <a:rPr lang="hu-HU" dirty="0"/>
              <a:t>II. szakasz: 2016. május 03. – 2018. május 02.</a:t>
            </a:r>
          </a:p>
          <a:p>
            <a:r>
              <a:rPr lang="hu-HU" dirty="0"/>
              <a:t>Költségvetés: 749 000 EUR</a:t>
            </a:r>
          </a:p>
          <a:p>
            <a:pPr lvl="1"/>
            <a:r>
              <a:rPr lang="hu-HU" dirty="0"/>
              <a:t>ERDF: 565 836 EUR (75,5%)</a:t>
            </a:r>
          </a:p>
          <a:p>
            <a:r>
              <a:rPr lang="hu-HU" dirty="0"/>
              <a:t>Vezető partner: </a:t>
            </a:r>
            <a:r>
              <a:rPr lang="hu-HU" dirty="0" err="1"/>
              <a:t>Barnsley</a:t>
            </a:r>
            <a:r>
              <a:rPr lang="hu-HU" dirty="0"/>
              <a:t>, Egyesült Királyság</a:t>
            </a:r>
          </a:p>
          <a:p>
            <a:r>
              <a:rPr lang="hu-HU" dirty="0"/>
              <a:t>Összesen 11 partner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7424207" y="1661415"/>
            <a:ext cx="36413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Partnerség</a:t>
            </a:r>
          </a:p>
          <a:p>
            <a:pPr lvl="1"/>
            <a:r>
              <a:rPr lang="hu-HU" dirty="0" err="1"/>
              <a:t>Barnsley</a:t>
            </a:r>
            <a:r>
              <a:rPr lang="hu-HU" dirty="0"/>
              <a:t>, UK</a:t>
            </a:r>
          </a:p>
          <a:p>
            <a:pPr lvl="1"/>
            <a:r>
              <a:rPr lang="hu-HU" dirty="0"/>
              <a:t>San Sebastian, E</a:t>
            </a:r>
          </a:p>
          <a:p>
            <a:pPr lvl="1"/>
            <a:r>
              <a:rPr lang="hu-HU" dirty="0"/>
              <a:t>Nyíregyháza, HU</a:t>
            </a:r>
          </a:p>
          <a:p>
            <a:pPr lvl="1"/>
            <a:r>
              <a:rPr lang="hu-HU" dirty="0"/>
              <a:t>Dubrovnik, HR</a:t>
            </a:r>
          </a:p>
          <a:p>
            <a:pPr lvl="1"/>
            <a:r>
              <a:rPr lang="hu-HU" dirty="0" err="1"/>
              <a:t>Limerick</a:t>
            </a:r>
            <a:r>
              <a:rPr lang="hu-HU" dirty="0"/>
              <a:t>, IRL</a:t>
            </a:r>
          </a:p>
          <a:p>
            <a:pPr lvl="1"/>
            <a:r>
              <a:rPr lang="hu-HU" dirty="0" err="1"/>
              <a:t>Basingstoke</a:t>
            </a:r>
            <a:r>
              <a:rPr lang="hu-HU" dirty="0"/>
              <a:t>, UK</a:t>
            </a:r>
          </a:p>
          <a:p>
            <a:pPr lvl="1"/>
            <a:r>
              <a:rPr lang="hu-HU" dirty="0" err="1"/>
              <a:t>Gavle</a:t>
            </a:r>
            <a:r>
              <a:rPr lang="hu-HU" dirty="0"/>
              <a:t>, S</a:t>
            </a:r>
          </a:p>
          <a:p>
            <a:pPr lvl="1"/>
            <a:r>
              <a:rPr lang="hu-HU" dirty="0" err="1"/>
              <a:t>Cesis</a:t>
            </a:r>
            <a:r>
              <a:rPr lang="hu-HU" dirty="0"/>
              <a:t>, LV</a:t>
            </a:r>
          </a:p>
          <a:p>
            <a:pPr lvl="1"/>
            <a:r>
              <a:rPr lang="hu-HU" dirty="0" err="1"/>
              <a:t>Loop</a:t>
            </a:r>
            <a:r>
              <a:rPr lang="hu-HU" dirty="0"/>
              <a:t> City, DK</a:t>
            </a:r>
          </a:p>
          <a:p>
            <a:pPr lvl="1"/>
            <a:r>
              <a:rPr lang="hu-HU" dirty="0" err="1"/>
              <a:t>Clermont-Ferrand</a:t>
            </a:r>
            <a:r>
              <a:rPr lang="hu-HU" dirty="0"/>
              <a:t>, F</a:t>
            </a:r>
          </a:p>
          <a:p>
            <a:pPr lvl="1"/>
            <a:r>
              <a:rPr lang="hu-HU" dirty="0" err="1"/>
              <a:t>Szirakúza</a:t>
            </a:r>
            <a:r>
              <a:rPr lang="hu-HU" dirty="0"/>
              <a:t>, I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66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63" y="365125"/>
            <a:ext cx="7445148" cy="5487063"/>
          </a:xfrm>
        </p:spPr>
      </p:pic>
      <p:pic>
        <p:nvPicPr>
          <p:cNvPr id="6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8027377" y="1714500"/>
            <a:ext cx="2373923" cy="8352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0336696" y="2395880"/>
            <a:ext cx="172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Csupán 17 ezer lakos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H="1" flipV="1">
            <a:off x="2277209" y="2021935"/>
            <a:ext cx="2127737" cy="527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895127" y="1846338"/>
            <a:ext cx="172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Volt bányászváros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2206869" y="3077602"/>
            <a:ext cx="2337116" cy="7333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06988" y="3635328"/>
            <a:ext cx="172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London közelsége</a:t>
            </a:r>
          </a:p>
        </p:txBody>
      </p:sp>
      <p:cxnSp>
        <p:nvCxnSpPr>
          <p:cNvPr id="21" name="Egyenes összekötő nyíllal 20"/>
          <p:cNvCxnSpPr/>
          <p:nvPr/>
        </p:nvCxnSpPr>
        <p:spPr>
          <a:xfrm flipH="1">
            <a:off x="2277209" y="4098233"/>
            <a:ext cx="2658962" cy="768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813502" y="4690734"/>
            <a:ext cx="172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Michelin központ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 flipH="1" flipV="1">
            <a:off x="6118356" y="295145"/>
            <a:ext cx="146959" cy="1496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5403668" y="-8298"/>
            <a:ext cx="1723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10 város partnersége</a:t>
            </a:r>
          </a:p>
        </p:txBody>
      </p:sp>
    </p:spTree>
    <p:extLst>
      <p:ext uri="{BB962C8B-B14F-4D97-AF65-F5344CB8AC3E}">
        <p14:creationId xmlns:p14="http://schemas.microsoft.com/office/powerpoint/2010/main" val="3203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projekt célja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2" y="1630759"/>
            <a:ext cx="5544760" cy="4351338"/>
          </a:xfrm>
        </p:spPr>
        <p:txBody>
          <a:bodyPr/>
          <a:lstStyle/>
          <a:p>
            <a:r>
              <a:rPr lang="hu-HU" dirty="0"/>
              <a:t>A digitális gazdaság megértése és fejlesztése</a:t>
            </a:r>
          </a:p>
          <a:p>
            <a:r>
              <a:rPr lang="hu-HU" dirty="0"/>
              <a:t>Digitális munkahelyek létrehozása</a:t>
            </a:r>
          </a:p>
          <a:p>
            <a:r>
              <a:rPr lang="hu-HU" dirty="0"/>
              <a:t>Tehetséggondozás</a:t>
            </a:r>
          </a:p>
          <a:p>
            <a:r>
              <a:rPr lang="hu-HU" dirty="0"/>
              <a:t>Problémák feltárása</a:t>
            </a:r>
          </a:p>
          <a:p>
            <a:r>
              <a:rPr lang="hu-HU" dirty="0"/>
              <a:t>Jó gyakorlatok megismerése, cseréje</a:t>
            </a:r>
          </a:p>
          <a:p>
            <a:r>
              <a:rPr lang="hu-HU" dirty="0"/>
              <a:t>Helyi Akcióterv készítése</a:t>
            </a:r>
          </a:p>
          <a:p>
            <a:r>
              <a:rPr lang="hu-HU" dirty="0"/>
              <a:t>Helyi szereplők bevonása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éptalálat a következ&amp;odblac;re: „main goals png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167" y="1630759"/>
            <a:ext cx="1770437" cy="19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éptalálat a következőre: „action planning png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67" y="3446409"/>
            <a:ext cx="3181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az a digitális gazdaság?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1" y="1630759"/>
            <a:ext cx="8845061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Egyesült Királyság digitális gazdaság fejlesztési stratégiája 11 fő szektort azonosít, melyeket a digitális gazdaság részének tekint:</a:t>
            </a:r>
          </a:p>
          <a:p>
            <a:pPr lvl="1"/>
            <a:r>
              <a:rPr lang="hu-HU" dirty="0"/>
              <a:t>Reklám- és marketing</a:t>
            </a:r>
          </a:p>
          <a:p>
            <a:pPr lvl="1"/>
            <a:r>
              <a:rPr lang="hu-HU" dirty="0"/>
              <a:t>Adatmenedzsment és elemzés</a:t>
            </a:r>
          </a:p>
          <a:p>
            <a:pPr lvl="1"/>
            <a:r>
              <a:rPr lang="hu-HU" dirty="0"/>
              <a:t>E-kereskedelem</a:t>
            </a:r>
          </a:p>
          <a:p>
            <a:pPr lvl="1"/>
            <a:r>
              <a:rPr lang="hu-HU" dirty="0" err="1"/>
              <a:t>EdTech</a:t>
            </a:r>
            <a:r>
              <a:rPr lang="hu-HU" dirty="0"/>
              <a:t> – oktatástechnológia</a:t>
            </a:r>
          </a:p>
          <a:p>
            <a:pPr lvl="1"/>
            <a:r>
              <a:rPr lang="hu-HU" dirty="0" err="1"/>
              <a:t>FinTech</a:t>
            </a:r>
            <a:r>
              <a:rPr lang="hu-HU" dirty="0"/>
              <a:t> – pénzügyi technológia</a:t>
            </a:r>
          </a:p>
          <a:p>
            <a:pPr lvl="1"/>
            <a:r>
              <a:rPr lang="hu-HU" dirty="0"/>
              <a:t>Játékfejlesztés és kiadás</a:t>
            </a:r>
          </a:p>
          <a:p>
            <a:pPr lvl="1"/>
            <a:r>
              <a:rPr lang="hu-HU" dirty="0" err="1"/>
              <a:t>HealthTec</a:t>
            </a:r>
            <a:r>
              <a:rPr lang="hu-HU" dirty="0"/>
              <a:t> – Egészségügyi technológia</a:t>
            </a:r>
          </a:p>
          <a:p>
            <a:pPr lvl="1"/>
            <a:r>
              <a:rPr lang="hu-HU" dirty="0"/>
              <a:t>Értékesítésösztönzés és lead generálás</a:t>
            </a:r>
          </a:p>
          <a:p>
            <a:pPr lvl="1"/>
            <a:r>
              <a:rPr lang="hu-HU" dirty="0"/>
              <a:t>Média és szórakoztatás</a:t>
            </a:r>
          </a:p>
          <a:p>
            <a:pPr lvl="1"/>
            <a:r>
              <a:rPr lang="hu-HU" dirty="0"/>
              <a:t>Szoftver fejlesztés</a:t>
            </a:r>
          </a:p>
          <a:p>
            <a:pPr lvl="1"/>
            <a:r>
              <a:rPr lang="hu-HU" dirty="0"/>
              <a:t>Telekommunikáció és hálózatok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éptalálat a következőre: „digital economy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361497"/>
            <a:ext cx="4933950" cy="308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az a digitális gazdaság?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1" y="1630759"/>
            <a:ext cx="8845061" cy="4351338"/>
          </a:xfrm>
        </p:spPr>
        <p:txBody>
          <a:bodyPr>
            <a:normAutofit/>
          </a:bodyPr>
          <a:lstStyle/>
          <a:p>
            <a:r>
              <a:rPr lang="hu-HU" dirty="0"/>
              <a:t>A digitális megoldások növekvő mértékben vannak jelen már a legtradicionálisabb ágazatokban is, az élet egyre több területét átalakítva – a szállodaipartól (</a:t>
            </a:r>
            <a:r>
              <a:rPr lang="hu-HU" dirty="0" err="1"/>
              <a:t>AirBnB</a:t>
            </a:r>
            <a:r>
              <a:rPr lang="hu-HU" dirty="0"/>
              <a:t>) a helyi közlekedésig (</a:t>
            </a:r>
            <a:r>
              <a:rPr lang="hu-HU" dirty="0" err="1"/>
              <a:t>Uber</a:t>
            </a:r>
            <a:r>
              <a:rPr lang="hu-HU" dirty="0"/>
              <a:t>).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UBER logo png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0" y="3321448"/>
            <a:ext cx="2414679" cy="24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airbnb logo png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4" y="3203728"/>
            <a:ext cx="3732702" cy="24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fontos?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2" y="1630759"/>
            <a:ext cx="9192804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digitális ágazatoknak a világgazdaságban betöltött szerepe évről-évre egyre jobban erősödik. </a:t>
            </a:r>
          </a:p>
          <a:p>
            <a:r>
              <a:rPr lang="hu-HU" dirty="0"/>
              <a:t>Az elmúlt években csak a mobil alkalmazások fejlesztése közel félmillió új munkahelyet eredményezett az Egyesült Államokban. </a:t>
            </a:r>
          </a:p>
          <a:p>
            <a:r>
              <a:rPr lang="hu-HU" dirty="0"/>
              <a:t>Egy 2014-es adat szerint a világ 19 legnagyobb gazdaságát és az Európai Uniót tömörítő G20 GDP-</a:t>
            </a:r>
            <a:r>
              <a:rPr lang="hu-HU" dirty="0" err="1"/>
              <a:t>jének</a:t>
            </a:r>
            <a:r>
              <a:rPr lang="hu-HU" dirty="0"/>
              <a:t> 8 százalékát adja a digitális gazdaság. </a:t>
            </a:r>
          </a:p>
          <a:p>
            <a:r>
              <a:rPr lang="hu-HU" dirty="0"/>
              <a:t>Minden – az új technológiák </a:t>
            </a:r>
            <a:r>
              <a:rPr lang="hu-HU"/>
              <a:t>hatására megszűnő </a:t>
            </a:r>
            <a:r>
              <a:rPr lang="hu-HU" dirty="0"/>
              <a:t>munkahelyre 2,6 újonnan létrejövő munkahely jut.</a:t>
            </a:r>
          </a:p>
          <a:p>
            <a:r>
              <a:rPr lang="hu-HU" dirty="0"/>
              <a:t>Egyes elemzések szerint a </a:t>
            </a:r>
            <a:r>
              <a:rPr lang="hu-HU" dirty="0" err="1"/>
              <a:t>digitalizáció</a:t>
            </a:r>
            <a:r>
              <a:rPr lang="hu-HU" dirty="0"/>
              <a:t> hatása a termelékenységre és az innovációra olyan mértékű lehet, mint amit a 19-20. század fordulóján az elektromos áram használatának elterjedése gyakorolt.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Előkészítő szakasz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2" y="1786361"/>
            <a:ext cx="7519333" cy="397882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I. szakasz: 2015. szeptember 15. – 2016. március 14.</a:t>
            </a:r>
          </a:p>
          <a:p>
            <a:r>
              <a:rPr lang="hu-HU" dirty="0"/>
              <a:t>Találkozók</a:t>
            </a:r>
          </a:p>
          <a:p>
            <a:pPr lvl="1"/>
            <a:r>
              <a:rPr lang="hu-HU" dirty="0" err="1"/>
              <a:t>Kick-off</a:t>
            </a:r>
            <a:r>
              <a:rPr lang="hu-HU" dirty="0"/>
              <a:t> meeting (</a:t>
            </a:r>
            <a:r>
              <a:rPr lang="hu-HU" dirty="0" err="1"/>
              <a:t>Barnsley</a:t>
            </a:r>
            <a:r>
              <a:rPr lang="hu-HU" dirty="0"/>
              <a:t>, UK)</a:t>
            </a:r>
          </a:p>
          <a:p>
            <a:pPr lvl="1"/>
            <a:r>
              <a:rPr lang="hu-HU" dirty="0"/>
              <a:t>Projekt előkészítő találkozó (San Sebastian, E)</a:t>
            </a:r>
          </a:p>
          <a:p>
            <a:r>
              <a:rPr lang="hu-HU" dirty="0"/>
              <a:t>Vezető partneri látogatás a partnereknél</a:t>
            </a:r>
          </a:p>
          <a:p>
            <a:r>
              <a:rPr lang="hu-HU" dirty="0"/>
              <a:t>Jelenlegi helyzet felmérése</a:t>
            </a:r>
          </a:p>
          <a:p>
            <a:r>
              <a:rPr lang="hu-HU" dirty="0" err="1"/>
              <a:t>Baseline</a:t>
            </a:r>
            <a:r>
              <a:rPr lang="hu-HU" dirty="0"/>
              <a:t> </a:t>
            </a:r>
            <a:r>
              <a:rPr lang="hu-HU" dirty="0" err="1"/>
              <a:t>study</a:t>
            </a:r>
            <a:endParaRPr lang="hu-HU" dirty="0"/>
          </a:p>
          <a:p>
            <a:r>
              <a:rPr lang="hu-HU" dirty="0"/>
              <a:t>Partnerség bővítése</a:t>
            </a:r>
          </a:p>
        </p:txBody>
      </p:sp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&amp;odblac;re: „kick off meeting png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285" y="3429000"/>
            <a:ext cx="3677271" cy="2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2762" y="365125"/>
            <a:ext cx="9481037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Megvalósítási szakasz</a:t>
            </a:r>
          </a:p>
        </p:txBody>
      </p:sp>
      <p:pic>
        <p:nvPicPr>
          <p:cNvPr id="4" name="Picture 9" descr="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92620" y="2492619"/>
            <a:ext cx="6858001" cy="1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2762" y="1764688"/>
            <a:ext cx="5758961" cy="408750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II. szakasz: 2016. május 03. – 2018. május 02.</a:t>
            </a:r>
          </a:p>
          <a:p>
            <a:r>
              <a:rPr lang="hu-HU" dirty="0"/>
              <a:t>Projektpartner találkozók</a:t>
            </a:r>
          </a:p>
          <a:p>
            <a:pPr lvl="1"/>
            <a:r>
              <a:rPr lang="hu-HU" dirty="0" err="1"/>
              <a:t>Basingstoke</a:t>
            </a:r>
            <a:r>
              <a:rPr lang="hu-HU" dirty="0"/>
              <a:t> (UK)</a:t>
            </a:r>
          </a:p>
          <a:p>
            <a:pPr lvl="1"/>
            <a:r>
              <a:rPr lang="hu-HU" dirty="0" err="1"/>
              <a:t>Limerick</a:t>
            </a:r>
            <a:r>
              <a:rPr lang="hu-HU" dirty="0"/>
              <a:t> (IRL)</a:t>
            </a:r>
          </a:p>
          <a:p>
            <a:pPr lvl="1"/>
            <a:r>
              <a:rPr lang="hu-HU" dirty="0" err="1"/>
              <a:t>Césis</a:t>
            </a:r>
            <a:r>
              <a:rPr lang="hu-HU" dirty="0"/>
              <a:t> (LV)</a:t>
            </a:r>
          </a:p>
          <a:p>
            <a:r>
              <a:rPr lang="hu-HU" dirty="0"/>
              <a:t>Tapasztalatcsere</a:t>
            </a:r>
          </a:p>
          <a:p>
            <a:pPr lvl="1"/>
            <a:r>
              <a:rPr lang="hu-HU" dirty="0"/>
              <a:t>Ezek közvetítése a Helyi Támogató Csoport felé</a:t>
            </a:r>
          </a:p>
          <a:p>
            <a:r>
              <a:rPr lang="hu-HU" dirty="0"/>
              <a:t>Helyi Akcióterv elkészítése</a:t>
            </a:r>
          </a:p>
          <a:p>
            <a:r>
              <a:rPr lang="hu-HU" dirty="0"/>
              <a:t>Rendszeres Helyi Támogató Csoport </a:t>
            </a:r>
            <a:r>
              <a:rPr lang="hu-HU" dirty="0" err="1"/>
              <a:t>workshopok</a:t>
            </a:r>
            <a:endParaRPr lang="hu-HU" dirty="0"/>
          </a:p>
          <a:p>
            <a:pPr lvl="1"/>
            <a:r>
              <a:rPr lang="hu-HU" dirty="0" err="1"/>
              <a:t>Starp-up</a:t>
            </a:r>
            <a:r>
              <a:rPr lang="hu-HU" dirty="0"/>
              <a:t> vállalkozások bevonása</a:t>
            </a:r>
          </a:p>
          <a:p>
            <a:endParaRPr lang="hu-HU" dirty="0"/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696" y="248443"/>
            <a:ext cx="1441150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ock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69" y="5852188"/>
            <a:ext cx="446087" cy="8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\Documents\My Dropbox\AES\PROJ\Barnsley\Communications\TechTown Assets\Logos\Blue\techtown-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4075" y="5922168"/>
            <a:ext cx="2754281" cy="779462"/>
          </a:xfrm>
          <a:prstGeom prst="rect">
            <a:avLst/>
          </a:prstGeom>
          <a:noFill/>
        </p:spPr>
      </p:pic>
      <p:pic>
        <p:nvPicPr>
          <p:cNvPr id="9" name="Picture 2" descr="Képtalálat a következőre: „URBACT I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91" y="5983479"/>
            <a:ext cx="1881961" cy="6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éptalálat a következőre: „ERD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4" y="6116026"/>
            <a:ext cx="2083621" cy="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éptalálat a következőre: „think globally act locally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58" y="1938094"/>
            <a:ext cx="31908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812</Words>
  <Application>Microsoft Office PowerPoint</Application>
  <PresentationFormat>Szélesvásznú</PresentationFormat>
  <Paragraphs>152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Office-téma</vt:lpstr>
      <vt:lpstr>A digitális gazdaság megértése, fejlesztése</vt:lpstr>
      <vt:lpstr>Alapadatok</vt:lpstr>
      <vt:lpstr>PowerPoint-bemutató</vt:lpstr>
      <vt:lpstr>A projekt célja</vt:lpstr>
      <vt:lpstr>Mi az a digitális gazdaság?</vt:lpstr>
      <vt:lpstr>Mi az a digitális gazdaság?</vt:lpstr>
      <vt:lpstr>Miért fontos?</vt:lpstr>
      <vt:lpstr>Előkészítő szakasz</vt:lpstr>
      <vt:lpstr>Megvalósítási szakasz</vt:lpstr>
      <vt:lpstr>PowerPoint-bemutató</vt:lpstr>
      <vt:lpstr>Limerick (IRL)</vt:lpstr>
      <vt:lpstr>Césis (Lettország)</vt:lpstr>
      <vt:lpstr>Learn IT</vt:lpstr>
      <vt:lpstr>Tehetséggondozás – Gavle (Svédország)</vt:lpstr>
      <vt:lpstr>Tehetséggondozás – Gavle (Svédország)</vt:lpstr>
      <vt:lpstr>Tehetséggondozás – Gavle (Svédország)</vt:lpstr>
      <vt:lpstr>Nyíregyháza szerepe</vt:lpstr>
      <vt:lpstr>Helyi Támogató Csoport</vt:lpstr>
      <vt:lpstr>Köszönöm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PPLÉ</dc:creator>
  <cp:lastModifiedBy>PPLÉ</cp:lastModifiedBy>
  <cp:revision>63</cp:revision>
  <dcterms:created xsi:type="dcterms:W3CDTF">2016-10-20T09:32:39Z</dcterms:created>
  <dcterms:modified xsi:type="dcterms:W3CDTF">2016-12-15T19:03:19Z</dcterms:modified>
</cp:coreProperties>
</file>