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37"/>
  </p:notesMasterIdLst>
  <p:handoutMasterIdLst>
    <p:handoutMasterId r:id="rId38"/>
  </p:handoutMasterIdLst>
  <p:sldIdLst>
    <p:sldId id="307" r:id="rId6"/>
    <p:sldId id="308" r:id="rId7"/>
    <p:sldId id="323" r:id="rId8"/>
    <p:sldId id="315" r:id="rId9"/>
    <p:sldId id="310" r:id="rId10"/>
    <p:sldId id="363" r:id="rId11"/>
    <p:sldId id="364" r:id="rId12"/>
    <p:sldId id="324" r:id="rId13"/>
    <p:sldId id="325" r:id="rId14"/>
    <p:sldId id="314" r:id="rId15"/>
    <p:sldId id="333" r:id="rId16"/>
    <p:sldId id="326" r:id="rId17"/>
    <p:sldId id="334" r:id="rId18"/>
    <p:sldId id="327" r:id="rId19"/>
    <p:sldId id="335" r:id="rId20"/>
    <p:sldId id="336" r:id="rId21"/>
    <p:sldId id="328" r:id="rId22"/>
    <p:sldId id="329" r:id="rId23"/>
    <p:sldId id="331" r:id="rId24"/>
    <p:sldId id="330" r:id="rId25"/>
    <p:sldId id="344" r:id="rId26"/>
    <p:sldId id="319" r:id="rId27"/>
    <p:sldId id="320" r:id="rId28"/>
    <p:sldId id="321" r:id="rId29"/>
    <p:sldId id="332" r:id="rId30"/>
    <p:sldId id="357" r:id="rId31"/>
    <p:sldId id="362" r:id="rId32"/>
    <p:sldId id="351" r:id="rId33"/>
    <p:sldId id="354" r:id="rId34"/>
    <p:sldId id="355" r:id="rId35"/>
    <p:sldId id="322" r:id="rId36"/>
  </p:sldIdLst>
  <p:sldSz cx="9144000" cy="6858000" type="screen4x3"/>
  <p:notesSz cx="6783388" cy="99155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9061"/>
    <a:srgbClr val="A69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37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B3391B7-0D3F-4FB6-ADBC-97B056DB4A80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18638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1750" y="9418638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AAAAF0-A6CD-4C90-8B2C-195FC8E19B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2189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36E71D-AF07-4194-9911-8A5040A6C05F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2950"/>
            <a:ext cx="4957762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0114"/>
            <a:ext cx="5427662" cy="4462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18638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418638"/>
            <a:ext cx="294005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E3F831-4E92-4F19-BE25-DBA0A44BA86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2601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3639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400B6-AB12-4C00-8842-2DCFA95D6754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6507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400B6-AB12-4C00-8842-2DCFA95D6754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375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400B6-AB12-4C00-8842-2DCFA95D6754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066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dirty="0" smtClean="0"/>
              <a:t>Közvetett támogatás</a:t>
            </a:r>
            <a:r>
              <a:rPr lang="hu-HU" dirty="0" smtClean="0"/>
              <a:t>:</a:t>
            </a:r>
            <a:r>
              <a:rPr lang="hu-HU" baseline="0" dirty="0" smtClean="0"/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térségi szinten működő gazdaságfejlesztési szervezetek által tovább osztott támogatás, amelyek közvetett támogatás formájában a megyei/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megyei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jogú várostérségi gazdaságfejlesztési részprogram által kijelölt területen vagy ágazatokban munkahely teremtési céllal fejlesztést megvalósító kis- és középvállalkozásoknak célzott fejlesztési támogatást nyújtanak.</a:t>
            </a: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400B6-AB12-4C00-8842-2DCFA95D6754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0824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08881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400B6-AB12-4C00-8842-2DCFA95D6754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4925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927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44311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4391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7781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73577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b="1" u="sng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Tekintettel</a:t>
            </a:r>
            <a:r>
              <a:rPr lang="hu-HU" baseline="0" dirty="0" smtClean="0"/>
              <a:t> a korábban említettekre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0E78B-CA72-48FC-9EE1-9C604C593AF1}" type="slidenum">
              <a:rPr lang="hu-HU" smtClean="0"/>
              <a:pPr>
                <a:defRPr/>
              </a:pPr>
              <a:t>29</a:t>
            </a:fld>
            <a:endParaRPr lang="hu-H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8894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99105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3692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  <a:defRPr/>
            </a:pPr>
            <a:endParaRPr lang="hu-HU" sz="1200" b="0" dirty="0" smtClean="0">
              <a:latin typeface="Cambria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dirty="0" smtClean="0"/>
          </a:p>
        </p:txBody>
      </p:sp>
      <p:sp>
        <p:nvSpPr>
          <p:cNvPr id="4100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BF713C-1949-440D-8794-20533FE22375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E3F831-4E92-4F19-BE25-DBA0A44BA86A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6739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400B6-AB12-4C00-8842-2DCFA95D6754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1924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82BD45-39F9-4250-AD09-CB8020FF9774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72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8D391-52E0-4A12-AD52-AF78D90EA36C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2E354E3-2E02-46D0-937E-B2A28866EA5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9172C-F310-47B2-AC93-397B20ED3A82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A4428-F425-4414-A9D1-26F71B8931AB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E62FD-B1AA-44CB-A795-8E757F714E4F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C3FDF-8FE8-4C00-9A57-86E6E8A7B6B7}" type="datetimeFigureOut">
              <a:rPr lang="en-US"/>
              <a:pPr>
                <a:defRPr/>
              </a:pPr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1FA13-E9D7-4119-AE98-AB7A03CA7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E118F6-C147-4098-98A3-1BE8AC3A6943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CDF031-C142-40F5-AB5B-050520B2982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CC47F0-6B49-4179-B81B-6DDE97799F86}" type="datetimeFigureOut">
              <a:rPr lang="hu-HU"/>
              <a:pPr>
                <a:defRPr/>
              </a:pPr>
              <a:t>2013.11.25.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F447283-D7C8-4E13-98C0-052BFC3D593E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1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38200" y="3505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sz="3200" b="1" dirty="0" smtClean="0">
                <a:latin typeface="Calibri"/>
                <a:ea typeface="Times New Roman"/>
                <a:cs typeface="Times New Roman"/>
              </a:rPr>
              <a:t>Terület- és Településfejlesztési Operatív Program,</a:t>
            </a:r>
            <a:br>
              <a:rPr lang="hu-HU" sz="3200" b="1" dirty="0" smtClean="0">
                <a:latin typeface="Calibri"/>
                <a:ea typeface="Times New Roman"/>
                <a:cs typeface="Times New Roman"/>
              </a:rPr>
            </a:br>
            <a:r>
              <a:rPr lang="hu-HU" sz="3200" b="1" i="1" dirty="0" smtClean="0">
                <a:latin typeface="Calibri"/>
                <a:ea typeface="Times New Roman"/>
                <a:cs typeface="Times New Roman"/>
              </a:rPr>
              <a:t>az ITI és CLLD eszközök alkalmazási lehetőségei</a:t>
            </a:r>
            <a:endParaRPr lang="hu-HU" b="1" i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952500" y="6019800"/>
            <a:ext cx="72390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000" dirty="0" smtClean="0">
                <a:latin typeface="Cambria" pitchFamily="18" charset="0"/>
              </a:rPr>
              <a:t>2013. NOVEMBER 26.</a:t>
            </a:r>
            <a:endParaRPr lang="hu-HU" sz="1000" dirty="0"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5108" y="5301208"/>
            <a:ext cx="4198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Polomik Heléna</a:t>
            </a:r>
            <a:br>
              <a:rPr lang="hu-HU" dirty="0" smtClean="0"/>
            </a:br>
            <a:r>
              <a:rPr lang="hu-HU" i="1" dirty="0" smtClean="0"/>
              <a:t>területi tervezési és értékelési referens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887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97651"/>
              </p:ext>
            </p:extLst>
          </p:nvPr>
        </p:nvGraphicFramePr>
        <p:xfrm>
          <a:off x="395536" y="1997928"/>
          <a:ext cx="8280920" cy="3779520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6696744"/>
                <a:gridCol w="1584176"/>
              </a:tblGrid>
              <a:tr h="305735">
                <a:tc>
                  <a:txBody>
                    <a:bodyPr/>
                    <a:lstStyle/>
                    <a:p>
                      <a:pPr algn="l"/>
                      <a:r>
                        <a:rPr lang="hu-HU" sz="1800" dirty="0" smtClean="0"/>
                        <a:t>Operatív Program</a:t>
                      </a:r>
                      <a:endParaRPr lang="hu-HU" sz="1800" b="1" dirty="0">
                        <a:solidFill>
                          <a:schemeClr val="bg1"/>
                        </a:solidFill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aseline="0" dirty="0" smtClean="0"/>
                        <a:t>Részesedés</a:t>
                      </a:r>
                      <a:endParaRPr lang="hu-HU" sz="1800" b="1" baseline="0" dirty="0" smtClean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dirty="0" smtClean="0"/>
                        <a:t>Területfejlesztési</a:t>
                      </a:r>
                      <a:r>
                        <a:rPr lang="hu-HU" sz="1600" baseline="0" dirty="0" smtClean="0"/>
                        <a:t> Operatív Program  (</a:t>
                      </a:r>
                      <a:r>
                        <a:rPr lang="hu-HU" sz="1600" dirty="0" smtClean="0"/>
                        <a:t>TOP)</a:t>
                      </a:r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16,15 %</a:t>
                      </a:r>
                      <a:endParaRPr lang="hu-HU" sz="1600" i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kern="1200" dirty="0" smtClean="0">
                          <a:effectLst/>
                        </a:rPr>
                        <a:t>Gazdaságfejlesztési és Innovációs  Operatív</a:t>
                      </a:r>
                      <a:r>
                        <a:rPr lang="hu-HU" sz="1600" kern="1200" baseline="0" dirty="0" smtClean="0">
                          <a:effectLst/>
                        </a:rPr>
                        <a:t> Program  (</a:t>
                      </a:r>
                      <a:r>
                        <a:rPr lang="hu-HU" sz="1600" dirty="0" smtClean="0"/>
                        <a:t>GINOP)</a:t>
                      </a:r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39,40 %</a:t>
                      </a:r>
                      <a:endParaRPr lang="hu-HU" sz="1600" i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kern="1200" dirty="0" smtClean="0">
                          <a:effectLst/>
                        </a:rPr>
                        <a:t>Versenyképes Közép-Magyarország  Operatív Program</a:t>
                      </a:r>
                      <a:r>
                        <a:rPr lang="hu-HU" sz="1600" kern="1200" baseline="0" dirty="0" smtClean="0">
                          <a:effectLst/>
                        </a:rPr>
                        <a:t> (</a:t>
                      </a:r>
                      <a:r>
                        <a:rPr lang="hu-HU" sz="1600" dirty="0" smtClean="0"/>
                        <a:t>VEKOP)</a:t>
                      </a:r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3,55 %</a:t>
                      </a:r>
                      <a:endParaRPr lang="hu-HU" sz="1600" i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da-DK" sz="1600" kern="1200" smtClean="0">
                          <a:effectLst/>
                        </a:rPr>
                        <a:t>Emberi Er</a:t>
                      </a:r>
                      <a:r>
                        <a:rPr lang="hu-HU" sz="1600" kern="1200" smtClean="0">
                          <a:effectLst/>
                        </a:rPr>
                        <a:t>ő</a:t>
                      </a:r>
                      <a:r>
                        <a:rPr lang="da-DK" sz="1600" kern="1200" smtClean="0">
                          <a:effectLst/>
                        </a:rPr>
                        <a:t>forrás Fejlesztési </a:t>
                      </a:r>
                      <a:r>
                        <a:rPr lang="hu-HU" sz="1600" smtClean="0"/>
                        <a:t>Operatív Program</a:t>
                      </a:r>
                      <a:r>
                        <a:rPr lang="hu-HU" sz="1600" baseline="0" smtClean="0"/>
                        <a:t> (EFO</a:t>
                      </a:r>
                      <a:r>
                        <a:rPr lang="hu-HU" sz="1600" smtClean="0"/>
                        <a:t>P)</a:t>
                      </a:r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smtClean="0"/>
                        <a:t>10,94 %</a:t>
                      </a:r>
                      <a:endParaRPr lang="hu-HU" sz="1600" i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kern="1200" smtClean="0">
                          <a:effectLst/>
                        </a:rPr>
                        <a:t>Környezeti és Energetikai Hatékonysági Operatív</a:t>
                      </a:r>
                      <a:r>
                        <a:rPr lang="hu-HU" sz="1600" kern="1200" baseline="0" smtClean="0">
                          <a:effectLst/>
                        </a:rPr>
                        <a:t> Program (</a:t>
                      </a:r>
                      <a:r>
                        <a:rPr lang="hu-HU" sz="1600" smtClean="0"/>
                        <a:t>KEHOP)</a:t>
                      </a:r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smtClean="0"/>
                        <a:t>14,77 %</a:t>
                      </a:r>
                      <a:endParaRPr lang="hu-HU" sz="1600" i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kern="1200" smtClean="0">
                          <a:effectLst/>
                        </a:rPr>
                        <a:t>Integrált Közlekedésfejlesztési Operatív</a:t>
                      </a:r>
                      <a:r>
                        <a:rPr lang="hu-HU" sz="1600" kern="1200" baseline="0" smtClean="0">
                          <a:effectLst/>
                        </a:rPr>
                        <a:t> Program (</a:t>
                      </a:r>
                      <a:r>
                        <a:rPr lang="hu-HU" sz="1600" smtClean="0"/>
                        <a:t>IKOP)</a:t>
                      </a:r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smtClean="0"/>
                        <a:t>13,69 %</a:t>
                      </a:r>
                      <a:endParaRPr lang="hu-HU" sz="1600" i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smtClean="0"/>
                        <a:t>Koordinációs Operatív Program (KOP)</a:t>
                      </a:r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smtClean="0"/>
                        <a:t>1,50 %</a:t>
                      </a:r>
                      <a:endParaRPr lang="hu-HU" sz="1600" i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dirty="0" smtClean="0"/>
                        <a:t>Vidékfejlesztési Operatív Program (VOP) *</a:t>
                      </a:r>
                      <a:endParaRPr lang="hu-HU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257">
                <a:tc>
                  <a:txBody>
                    <a:bodyPr/>
                    <a:lstStyle/>
                    <a:p>
                      <a:pPr algn="l"/>
                      <a:r>
                        <a:rPr lang="hu-HU" sz="1600" smtClean="0"/>
                        <a:t>Magyar Halgazdálkodási Operatív</a:t>
                      </a:r>
                      <a:r>
                        <a:rPr lang="hu-HU" sz="1600" baseline="0" smtClean="0"/>
                        <a:t> Program (</a:t>
                      </a:r>
                      <a:r>
                        <a:rPr lang="hu-HU" sz="1600" smtClean="0"/>
                        <a:t>MAHOP) *</a:t>
                      </a:r>
                      <a:endParaRPr lang="hu-HU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1213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Összesen</a:t>
                      </a:r>
                      <a:endParaRPr lang="hu-HU" sz="2000" b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100 % </a:t>
                      </a:r>
                      <a:endParaRPr lang="hu-HU" sz="2000" b="1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323528" y="6095618"/>
            <a:ext cx="84969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b="1" dirty="0" smtClean="0">
                <a:latin typeface="Cambria" pitchFamily="18" charset="0"/>
              </a:rPr>
              <a:t>Megjegyzés</a:t>
            </a:r>
            <a:r>
              <a:rPr lang="hu-HU" sz="1000" dirty="0" smtClean="0">
                <a:latin typeface="Cambria" pitchFamily="18" charset="0"/>
              </a:rPr>
              <a:t>: </a:t>
            </a:r>
            <a:r>
              <a:rPr lang="hu-HU" sz="1000" i="1" dirty="0" smtClean="0">
                <a:latin typeface="Cambria" pitchFamily="18" charset="0"/>
              </a:rPr>
              <a:t>A táblázatban szereplő allokációs arányok az Európai Regionális Fejlesztési Alap (ERFA), az Európai Szociális Alap (ESZA) és a Kohéziós Alap (KA) által társfinanszírozott operatív programokra együttesen rendelkezésre álló forráshoz viszonyítva értendők!</a:t>
            </a:r>
          </a:p>
          <a:p>
            <a:endParaRPr lang="hu-HU" sz="1000" i="1" dirty="0">
              <a:latin typeface="Cambria" pitchFamily="18" charset="0"/>
            </a:endParaRPr>
          </a:p>
          <a:p>
            <a:r>
              <a:rPr lang="hu-HU" sz="1000" dirty="0" smtClean="0">
                <a:latin typeface="Cambria" pitchFamily="18" charset="0"/>
              </a:rPr>
              <a:t>( * ) </a:t>
            </a:r>
            <a:r>
              <a:rPr lang="hu-HU" sz="1000" i="1" dirty="0" smtClean="0">
                <a:latin typeface="Cambria" pitchFamily="18" charset="0"/>
              </a:rPr>
              <a:t>A VOP  és a MAHOP más alapból (EMVA, ETHA) kerül finanszírozásra!</a:t>
            </a:r>
          </a:p>
          <a:p>
            <a:endParaRPr lang="hu-HU" sz="1000" dirty="0">
              <a:latin typeface="Cambria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Operatív programok forrásallokációja</a:t>
            </a:r>
          </a:p>
        </p:txBody>
      </p:sp>
    </p:spTree>
    <p:extLst>
      <p:ext uri="{BB962C8B-B14F-4D97-AF65-F5344CB8AC3E}">
        <p14:creationId xmlns:p14="http://schemas.microsoft.com/office/powerpoint/2010/main" val="7674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3"/>
          </p:nvPr>
        </p:nvSpPr>
        <p:spPr>
          <a:xfrm>
            <a:off x="179512" y="2133600"/>
            <a:ext cx="8712967" cy="41529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2400" b="1" dirty="0" smtClean="0">
                <a:latin typeface="Cambria" pitchFamily="18" charset="0"/>
              </a:rPr>
              <a:t>Területi programok előnyei: </a:t>
            </a:r>
            <a:endParaRPr lang="hu-HU" sz="2400" dirty="0" smtClean="0">
              <a:latin typeface="Cambr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Cambria" pitchFamily="18" charset="0"/>
              </a:rPr>
              <a:t>biztosítja </a:t>
            </a:r>
            <a:r>
              <a:rPr lang="hu-HU" sz="2400" dirty="0">
                <a:latin typeface="Cambria" pitchFamily="18" charset="0"/>
              </a:rPr>
              <a:t>a helyi igények becsatornázását és a helyi szereplők bevonását a tervezéstől a </a:t>
            </a:r>
            <a:r>
              <a:rPr lang="hu-HU" sz="2400" dirty="0" smtClean="0">
                <a:latin typeface="Cambria" pitchFamily="18" charset="0"/>
              </a:rPr>
              <a:t>megvalósításig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Cambria" pitchFamily="18" charset="0"/>
              </a:rPr>
              <a:t>a </a:t>
            </a:r>
            <a:r>
              <a:rPr lang="hu-HU" sz="2400" dirty="0">
                <a:latin typeface="Cambria" pitchFamily="18" charset="0"/>
              </a:rPr>
              <a:t>helyi szereplők érdekeltté válnak környezetük fejlődésében, aktívabb szerepvállalásra készíteti </a:t>
            </a:r>
            <a:r>
              <a:rPr lang="hu-HU" sz="2400" dirty="0" smtClean="0">
                <a:latin typeface="Cambria" pitchFamily="18" charset="0"/>
              </a:rPr>
              <a:t>őket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Cambria" pitchFamily="18" charset="0"/>
              </a:rPr>
              <a:t>a </a:t>
            </a:r>
            <a:r>
              <a:rPr lang="hu-HU" sz="2400" dirty="0">
                <a:latin typeface="Cambria" pitchFamily="18" charset="0"/>
              </a:rPr>
              <a:t>régiós helyi specifikumokra közvetlen megoldásokat </a:t>
            </a:r>
            <a:r>
              <a:rPr lang="hu-HU" sz="2400" dirty="0" smtClean="0">
                <a:latin typeface="Cambria" pitchFamily="18" charset="0"/>
              </a:rPr>
              <a:t>nyújt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Cambria" pitchFamily="18" charset="0"/>
              </a:rPr>
              <a:t>a </a:t>
            </a:r>
            <a:r>
              <a:rPr lang="hu-HU" sz="2400" dirty="0">
                <a:latin typeface="Cambria" pitchFamily="18" charset="0"/>
              </a:rPr>
              <a:t>fejlesztések integrált megvalósítása lehetővé válik </a:t>
            </a:r>
            <a:endParaRPr lang="hu-HU" sz="2400" dirty="0" smtClean="0">
              <a:latin typeface="Cambr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Cambria" pitchFamily="18" charset="0"/>
              </a:rPr>
              <a:t>regionális </a:t>
            </a:r>
            <a:r>
              <a:rPr lang="hu-HU" sz="2400" dirty="0">
                <a:latin typeface="Cambria" pitchFamily="18" charset="0"/>
              </a:rPr>
              <a:t>adottságokra építve fókuszálja a </a:t>
            </a:r>
            <a:r>
              <a:rPr lang="hu-HU" sz="2400" dirty="0" smtClean="0">
                <a:latin typeface="Cambria" pitchFamily="18" charset="0"/>
              </a:rPr>
              <a:t>forrásokat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Cambria" pitchFamily="18" charset="0"/>
              </a:rPr>
              <a:t>régión </a:t>
            </a:r>
            <a:r>
              <a:rPr lang="hu-HU" sz="2400" dirty="0">
                <a:latin typeface="Cambria" pitchFamily="18" charset="0"/>
              </a:rPr>
              <a:t>belülre korlátozza a versenyt, így a hátrányosabb régiók esélye nő </a:t>
            </a:r>
            <a:endParaRPr lang="hu-HU" sz="2400" dirty="0" smtClean="0">
              <a:latin typeface="Cambr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400" dirty="0" smtClean="0">
                <a:latin typeface="Cambria" pitchFamily="18" charset="0"/>
              </a:rPr>
              <a:t>régión </a:t>
            </a:r>
            <a:r>
              <a:rPr lang="hu-HU" sz="2400" dirty="0">
                <a:latin typeface="Cambria" pitchFamily="18" charset="0"/>
              </a:rPr>
              <a:t>belüli társadalmi és területi különbségeket mérsékeli</a:t>
            </a:r>
          </a:p>
          <a:p>
            <a:pPr>
              <a:defRPr/>
            </a:pPr>
            <a:endParaRPr lang="hu-HU" sz="1800" dirty="0">
              <a:latin typeface="Cambria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Területi szempontú vs. ágazati operatív programok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200" y="1983432"/>
            <a:ext cx="9067800" cy="5334000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hu-HU" sz="2300" dirty="0" smtClean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Keretet biztosít </a:t>
            </a:r>
            <a:r>
              <a:rPr lang="hu-HU" sz="2300" dirty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a </a:t>
            </a:r>
            <a:r>
              <a:rPr lang="hu-HU" sz="2300" b="1" dirty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területileg decentralizált fejlesztések </a:t>
            </a:r>
            <a:r>
              <a:rPr lang="hu-HU" sz="2300" dirty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tervezéséhez és megvalósításához,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hu-HU" sz="2300" dirty="0" smtClean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Képes </a:t>
            </a:r>
            <a:r>
              <a:rPr lang="hu-HU" sz="2300" dirty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hatékonyan reagálni az eltérő területi sajátosságokra és valóban a </a:t>
            </a:r>
            <a:r>
              <a:rPr lang="hu-HU" sz="2300" b="1" dirty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térségi igényekre szabott beavatkozások</a:t>
            </a:r>
            <a:r>
              <a:rPr lang="hu-HU" sz="2300" dirty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at valósítja meg</a:t>
            </a:r>
            <a:r>
              <a:rPr lang="hu-HU" sz="2300" dirty="0" smtClean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.</a:t>
            </a:r>
            <a:endParaRPr lang="hu-HU" sz="2300" dirty="0">
              <a:latin typeface="Cambria" pitchFamily="18" charset="0"/>
              <a:ea typeface="ＭＳ Ｐゴシック" pitchFamily="34" charset="-128"/>
              <a:cs typeface="Verdana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2300" dirty="0">
                <a:latin typeface="Cambria" pitchFamily="18" charset="0"/>
                <a:ea typeface="ＭＳ Ｐゴシック" pitchFamily="34" charset="-128"/>
                <a:cs typeface="Verdana" pitchFamily="34" charset="0"/>
              </a:rPr>
              <a:t>A decentralizált fejlesztések legfőbb indokai: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hu-HU" sz="2300" dirty="0" smtClean="0">
                <a:latin typeface="Cambria" pitchFamily="18" charset="0"/>
              </a:rPr>
              <a:t>Országon </a:t>
            </a:r>
            <a:r>
              <a:rPr lang="hu-HU" sz="2300" dirty="0">
                <a:latin typeface="Cambria" pitchFamily="18" charset="0"/>
              </a:rPr>
              <a:t>belüli, EU átlaghoz képest </a:t>
            </a:r>
            <a:r>
              <a:rPr lang="hu-HU" sz="2300" b="1" dirty="0">
                <a:latin typeface="Cambria" pitchFamily="18" charset="0"/>
              </a:rPr>
              <a:t>jelentős területi különbségek</a:t>
            </a:r>
            <a:r>
              <a:rPr lang="hu-HU" sz="2300" dirty="0">
                <a:latin typeface="Cambria" pitchFamily="18" charset="0"/>
              </a:rPr>
              <a:t>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hu-HU" sz="2300" dirty="0" smtClean="0">
                <a:latin typeface="Cambria" pitchFamily="18" charset="0"/>
                <a:ea typeface="ＭＳ Ｐゴシック" pitchFamily="34" charset="-128"/>
              </a:rPr>
              <a:t>korábbi </a:t>
            </a:r>
            <a:r>
              <a:rPr lang="hu-HU" sz="2300" dirty="0">
                <a:latin typeface="Cambria" pitchFamily="18" charset="0"/>
                <a:ea typeface="ＭＳ Ｐゴシック" pitchFamily="34" charset="-128"/>
              </a:rPr>
              <a:t>programozási időszak tapasztalatai alapján is </a:t>
            </a:r>
            <a:r>
              <a:rPr lang="hu-HU" sz="2300" b="1" dirty="0">
                <a:latin typeface="Cambria" pitchFamily="18" charset="0"/>
                <a:ea typeface="ＭＳ Ｐゴシック" pitchFamily="34" charset="-128"/>
              </a:rPr>
              <a:t>indokolt</a:t>
            </a:r>
            <a:r>
              <a:rPr lang="hu-HU" sz="2300" dirty="0">
                <a:latin typeface="Cambria" pitchFamily="18" charset="0"/>
                <a:ea typeface="ＭＳ Ｐゴシック" pitchFamily="34" charset="-128"/>
              </a:rPr>
              <a:t>                   (pl. </a:t>
            </a:r>
            <a:r>
              <a:rPr lang="hu-HU" sz="2300" dirty="0" err="1">
                <a:latin typeface="Cambria" pitchFamily="18" charset="0"/>
                <a:ea typeface="ＭＳ Ｐゴシック" pitchFamily="34" charset="-128"/>
              </a:rPr>
              <a:t>ROP-ok</a:t>
            </a:r>
            <a:r>
              <a:rPr lang="hu-HU" sz="2300" dirty="0">
                <a:latin typeface="Cambria" pitchFamily="18" charset="0"/>
                <a:ea typeface="ＭＳ Ｐゴシック" pitchFamily="34" charset="-128"/>
              </a:rPr>
              <a:t> végrehajtásának előrehaladása</a:t>
            </a:r>
            <a:r>
              <a:rPr lang="hu-HU" sz="2300" dirty="0" smtClean="0">
                <a:latin typeface="Cambria" pitchFamily="18" charset="0"/>
                <a:ea typeface="ＭＳ Ｐゴシック" pitchFamily="34" charset="-128"/>
              </a:rPr>
              <a:t>).</a:t>
            </a:r>
            <a:endParaRPr lang="hu-HU" sz="2300" dirty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TOP küldetése</a:t>
            </a:r>
          </a:p>
        </p:txBody>
      </p:sp>
    </p:spTree>
    <p:extLst>
      <p:ext uri="{BB962C8B-B14F-4D97-AF65-F5344CB8AC3E}">
        <p14:creationId xmlns:p14="http://schemas.microsoft.com/office/powerpoint/2010/main" val="41730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artalom helye 3"/>
          <p:cNvSpPr>
            <a:spLocks noGrp="1"/>
          </p:cNvSpPr>
          <p:nvPr>
            <p:ph idx="13"/>
          </p:nvPr>
        </p:nvSpPr>
        <p:spPr>
          <a:xfrm>
            <a:off x="323528" y="1844824"/>
            <a:ext cx="8424935" cy="4441676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b="1" dirty="0" smtClean="0">
                <a:latin typeface="Cambria" pitchFamily="18" charset="0"/>
                <a:cs typeface="Arial" charset="0"/>
              </a:rPr>
              <a:t>Nagyobb területegység</a:t>
            </a:r>
            <a:r>
              <a:rPr lang="hu-HU" sz="2400" dirty="0" smtClean="0">
                <a:latin typeface="Cambria" pitchFamily="18" charset="0"/>
                <a:cs typeface="Arial" charset="0"/>
              </a:rPr>
              <a:t>et magába foglaló integrált program;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</a:rPr>
              <a:t>A dedikált források segítségével </a:t>
            </a:r>
            <a:r>
              <a:rPr lang="hu-HU" sz="2400" b="1" dirty="0" smtClean="0">
                <a:latin typeface="Cambria" pitchFamily="18" charset="0"/>
                <a:cs typeface="Arial" charset="0"/>
              </a:rPr>
              <a:t>kiszámíthatóbb tervezés </a:t>
            </a:r>
            <a:r>
              <a:rPr lang="hu-HU" sz="2400" dirty="0" smtClean="0">
                <a:latin typeface="Cambria" pitchFamily="18" charset="0"/>
                <a:cs typeface="Arial" charset="0"/>
              </a:rPr>
              <a:t>és programozás;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</a:rPr>
              <a:t>A </a:t>
            </a:r>
            <a:r>
              <a:rPr lang="hu-HU" sz="2400" b="1" dirty="0" smtClean="0">
                <a:latin typeface="Cambria" pitchFamily="18" charset="0"/>
                <a:cs typeface="Arial" charset="0"/>
              </a:rPr>
              <a:t>helyi szereplők döntésén alapuló </a:t>
            </a:r>
            <a:r>
              <a:rPr lang="hu-HU" sz="2400" dirty="0" smtClean="0">
                <a:latin typeface="Cambria" pitchFamily="18" charset="0"/>
                <a:cs typeface="Arial" charset="0"/>
              </a:rPr>
              <a:t>tervezés;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</a:rPr>
              <a:t>Az integrált programok segítségével </a:t>
            </a:r>
            <a:r>
              <a:rPr lang="hu-HU" sz="2400" b="1" dirty="0" smtClean="0">
                <a:latin typeface="Cambria" pitchFamily="18" charset="0"/>
                <a:cs typeface="Arial" charset="0"/>
              </a:rPr>
              <a:t>nem születnek egymást kioltó fejlesztések</a:t>
            </a:r>
            <a:r>
              <a:rPr lang="hu-HU" sz="2400" dirty="0" smtClean="0">
                <a:latin typeface="Cambria" pitchFamily="18" charset="0"/>
                <a:cs typeface="Arial" charset="0"/>
              </a:rPr>
              <a:t>.</a:t>
            </a:r>
          </a:p>
          <a:p>
            <a:endParaRPr lang="hu-HU" sz="1800" dirty="0" smtClean="0">
              <a:latin typeface="Cambria" pitchFamily="18" charset="0"/>
              <a:cs typeface="Aria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TOP előnye a ROP-okkal szemben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52400" y="1844824"/>
            <a:ext cx="88392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hu-HU" sz="2300" dirty="0" smtClean="0">
                <a:latin typeface="Cambria" pitchFamily="18" charset="0"/>
                <a:cs typeface="Arial" pitchFamily="34" charset="0"/>
              </a:rPr>
              <a:t>A </a:t>
            </a:r>
            <a:r>
              <a:rPr lang="hu-HU" sz="2300" b="1" dirty="0" smtClean="0">
                <a:latin typeface="Cambria" pitchFamily="18" charset="0"/>
                <a:cs typeface="Arial" pitchFamily="34" charset="0"/>
              </a:rPr>
              <a:t>TOP integrált területfejlesztési csomagok </a:t>
            </a:r>
            <a:r>
              <a:rPr lang="hu-HU" sz="2300" dirty="0" smtClean="0">
                <a:latin typeface="Cambria" pitchFamily="18" charset="0"/>
                <a:cs typeface="Arial" pitchFamily="34" charset="0"/>
              </a:rPr>
              <a:t>keretében valósul meg, előre meghatározott forrás és tematikai  keretek között.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hu-HU" sz="2300" dirty="0" smtClean="0">
                <a:latin typeface="Cambria" pitchFamily="18" charset="0"/>
                <a:cs typeface="Arial" pitchFamily="34" charset="0"/>
              </a:rPr>
              <a:t>A </a:t>
            </a:r>
            <a:r>
              <a:rPr lang="hu-HU" sz="2300" b="1" dirty="0" smtClean="0">
                <a:latin typeface="Cambria" pitchFamily="18" charset="0"/>
                <a:cs typeface="Arial" pitchFamily="34" charset="0"/>
              </a:rPr>
              <a:t>TOP „menü” jelleggel tematikai kereteket </a:t>
            </a:r>
            <a:r>
              <a:rPr lang="hu-HU" sz="2300" dirty="0" smtClean="0">
                <a:latin typeface="Cambria" pitchFamily="18" charset="0"/>
                <a:cs typeface="Arial" pitchFamily="34" charset="0"/>
              </a:rPr>
              <a:t>határoz meg a különböző </a:t>
            </a:r>
            <a:r>
              <a:rPr lang="hu-HU" sz="2300" b="1" dirty="0" smtClean="0">
                <a:latin typeface="Cambria" pitchFamily="18" charset="0"/>
                <a:cs typeface="Arial" pitchFamily="34" charset="0"/>
              </a:rPr>
              <a:t>megyei és helyi </a:t>
            </a:r>
            <a:r>
              <a:rPr lang="hu-HU" sz="2300" dirty="0" smtClean="0">
                <a:latin typeface="Cambria" pitchFamily="18" charset="0"/>
                <a:cs typeface="Arial" pitchFamily="34" charset="0"/>
              </a:rPr>
              <a:t>szintű fejlesztésekhez.</a:t>
            </a:r>
          </a:p>
          <a:p>
            <a:pPr marL="742950" lvl="1" indent="-285750" algn="just">
              <a:buFont typeface="Arial" pitchFamily="34" charset="0"/>
              <a:buChar char="•"/>
              <a:defRPr/>
            </a:pPr>
            <a:r>
              <a:rPr lang="hu-HU" sz="2300" dirty="0" smtClean="0">
                <a:latin typeface="Cambria" pitchFamily="18" charset="0"/>
                <a:cs typeface="Arial" pitchFamily="34" charset="0"/>
              </a:rPr>
              <a:t>A területi szereplők adottságaik és lehetőségeik szerint ezen kereteken belül határozhatják meg saját beavatkozásaikat.</a:t>
            </a:r>
          </a:p>
          <a:p>
            <a:pPr marL="742950" lvl="1" indent="-285750" algn="just">
              <a:buFont typeface="Arial" pitchFamily="34" charset="0"/>
              <a:buChar char="•"/>
              <a:defRPr/>
            </a:pPr>
            <a:r>
              <a:rPr lang="hu-HU" sz="2300" dirty="0" smtClean="0">
                <a:latin typeface="Cambria" pitchFamily="18" charset="0"/>
                <a:cs typeface="Arial" pitchFamily="34" charset="0"/>
              </a:rPr>
              <a:t>A területi szereplők tervezéséhez a kormányzat iránymutatást és folyamatos konzultációs lehetőségeket biztosít.</a:t>
            </a:r>
          </a:p>
          <a:p>
            <a:pPr lvl="0" algn="just">
              <a:spcBef>
                <a:spcPts val="0"/>
              </a:spcBef>
              <a:buFont typeface="Arial" pitchFamily="34" charset="0"/>
              <a:buChar char="•"/>
            </a:pPr>
            <a:endParaRPr lang="hu-HU" sz="2300" b="1" dirty="0" smtClean="0">
              <a:latin typeface="Cambria" pitchFamily="18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TOP sajátosságai</a:t>
            </a:r>
          </a:p>
        </p:txBody>
      </p:sp>
    </p:spTree>
    <p:extLst>
      <p:ext uri="{BB962C8B-B14F-4D97-AF65-F5344CB8AC3E}">
        <p14:creationId xmlns:p14="http://schemas.microsoft.com/office/powerpoint/2010/main" val="347662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artalom helye 2"/>
          <p:cNvSpPr>
            <a:spLocks noGrp="1"/>
          </p:cNvSpPr>
          <p:nvPr>
            <p:ph idx="13"/>
          </p:nvPr>
        </p:nvSpPr>
        <p:spPr>
          <a:xfrm>
            <a:off x="468313" y="1989138"/>
            <a:ext cx="8351837" cy="42973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2400" b="1" dirty="0" smtClean="0">
                <a:latin typeface="Cambria" pitchFamily="18" charset="0"/>
                <a:cs typeface="Arial" charset="0"/>
                <a:sym typeface="Wingdings" pitchFamily="2" charset="2"/>
              </a:rPr>
              <a:t>A TOP tervezésébe bevonva: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  <a:sym typeface="Wingdings" pitchFamily="2" charset="2"/>
              </a:rPr>
              <a:t>megyei önkormányzat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  <a:sym typeface="Wingdings" pitchFamily="2" charset="2"/>
              </a:rPr>
              <a:t>megyei jogú város</a:t>
            </a:r>
          </a:p>
          <a:p>
            <a:pPr>
              <a:spcBef>
                <a:spcPts val="0"/>
              </a:spcBef>
            </a:pPr>
            <a:endParaRPr lang="hu-HU" sz="2400" dirty="0" smtClean="0">
              <a:latin typeface="Cambria" pitchFamily="18" charset="0"/>
              <a:cs typeface="Arial" charset="0"/>
              <a:sym typeface="Wingdings" pitchFamily="2" charset="2"/>
            </a:endParaRPr>
          </a:p>
          <a:p>
            <a:pPr>
              <a:spcBef>
                <a:spcPts val="0"/>
              </a:spcBef>
            </a:pPr>
            <a:r>
              <a:rPr lang="hu-HU" sz="2400" b="1" dirty="0" smtClean="0">
                <a:latin typeface="Cambria" pitchFamily="18" charset="0"/>
                <a:cs typeface="Arial" charset="0"/>
                <a:sym typeface="Wingdings" pitchFamily="2" charset="2"/>
              </a:rPr>
              <a:t>A TOP keretei között  önállóan tervez: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  <a:sym typeface="Wingdings" pitchFamily="2" charset="2"/>
              </a:rPr>
              <a:t>megyei önkormányzat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  <a:sym typeface="Wingdings" pitchFamily="2" charset="2"/>
              </a:rPr>
              <a:t>megyei jogú város a megyei önkormányzat koordinálásával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  <a:cs typeface="Arial" charset="0"/>
                <a:sym typeface="Wingdings" pitchFamily="2" charset="2"/>
              </a:rPr>
              <a:t>a városok és városokat is magukba foglaló vidéki térségek helyi közösségei (legkésőbb 2017. december 31-ig)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Valós decentralizáció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artalom helye 2"/>
          <p:cNvSpPr>
            <a:spLocks noGrp="1"/>
          </p:cNvSpPr>
          <p:nvPr>
            <p:ph idx="13"/>
          </p:nvPr>
        </p:nvSpPr>
        <p:spPr>
          <a:xfrm>
            <a:off x="251520" y="1844674"/>
            <a:ext cx="8640960" cy="2880469"/>
          </a:xfrm>
        </p:spPr>
        <p:txBody>
          <a:bodyPr>
            <a:noAutofit/>
          </a:bodyPr>
          <a:lstStyle/>
          <a:p>
            <a:pPr marL="1588" indent="12700" algn="just">
              <a:spcBef>
                <a:spcPts val="0"/>
              </a:spcBef>
              <a:defRPr/>
            </a:pPr>
            <a:r>
              <a:rPr lang="hu-HU" sz="2000" b="1" u="sng" dirty="0" smtClean="0">
                <a:latin typeface="Cambria" pitchFamily="18" charset="0"/>
                <a:cs typeface="Times New Roman" pitchFamily="18" charset="0"/>
              </a:rPr>
              <a:t>Közreműködés a TOP kereteinek kialakításában, önálló tervezői feladat</a:t>
            </a:r>
            <a:r>
              <a:rPr lang="hu-HU" sz="2000" b="1" dirty="0" smtClean="0">
                <a:latin typeface="Cambria" pitchFamily="18" charset="0"/>
                <a:cs typeface="Times New Roman" pitchFamily="18" charset="0"/>
              </a:rPr>
              <a:t>: </a:t>
            </a:r>
          </a:p>
          <a:p>
            <a:pPr marL="287338" indent="-28575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000" dirty="0" smtClean="0">
                <a:latin typeface="Cambria" pitchFamily="18" charset="0"/>
              </a:rPr>
              <a:t>Megyei területfejlesztési koncepció és területfejlesztési </a:t>
            </a:r>
            <a:r>
              <a:rPr lang="hu-HU" sz="2000" dirty="0">
                <a:latin typeface="Cambria" pitchFamily="18" charset="0"/>
              </a:rPr>
              <a:t>program kidolgozása </a:t>
            </a:r>
            <a:endParaRPr lang="hu-HU" sz="2000" dirty="0" smtClean="0">
              <a:latin typeface="Cambria" pitchFamily="18" charset="0"/>
            </a:endParaRPr>
          </a:p>
          <a:p>
            <a:pPr marL="287338" indent="-28575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000" dirty="0" smtClean="0">
                <a:latin typeface="Cambria" pitchFamily="18" charset="0"/>
              </a:rPr>
              <a:t>Integrált TOP projektcsomagok kidolgozása és projektjavaslatok összeállítása az ágazatok felé 2014. március 31-ig</a:t>
            </a:r>
          </a:p>
          <a:p>
            <a:pPr marL="1588" indent="12700" algn="just">
              <a:spcBef>
                <a:spcPts val="0"/>
              </a:spcBef>
              <a:defRPr/>
            </a:pPr>
            <a:r>
              <a:rPr lang="hu-HU" sz="2000" b="1" u="sng" dirty="0">
                <a:latin typeface="Cambria" pitchFamily="18" charset="0"/>
                <a:cs typeface="Times New Roman" pitchFamily="18" charset="0"/>
              </a:rPr>
              <a:t>Közreműködés a TOP kereteinek kialakításában, önálló tervezői feladat</a:t>
            </a:r>
            <a:r>
              <a:rPr lang="hu-HU" sz="2000" b="1" dirty="0">
                <a:latin typeface="Cambria" pitchFamily="18" charset="0"/>
                <a:cs typeface="Times New Roman" pitchFamily="18" charset="0"/>
              </a:rPr>
              <a:t>: </a:t>
            </a:r>
          </a:p>
          <a:p>
            <a:pPr marL="287338" indent="-28575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000" dirty="0">
                <a:latin typeface="Cambria" pitchFamily="18" charset="0"/>
                <a:cs typeface="Times New Roman" pitchFamily="18" charset="0"/>
              </a:rPr>
              <a:t>Felülvizsgált Településfejlesztési Koncepció és Integrált Településfejlesztési Stratégia </a:t>
            </a:r>
          </a:p>
          <a:p>
            <a:pPr marL="287338" indent="-28575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000" dirty="0">
                <a:latin typeface="Cambria" pitchFamily="18" charset="0"/>
              </a:rPr>
              <a:t>Integrált TOP projektcsomag kidolgozása és projektjavaslatok összeállítása az ágazatok felé</a:t>
            </a:r>
            <a:endParaRPr lang="hu-HU" sz="2000" dirty="0">
              <a:latin typeface="Cambria" pitchFamily="18" charset="0"/>
              <a:cs typeface="Times New Roman" pitchFamily="18" charset="0"/>
            </a:endParaRPr>
          </a:p>
          <a:p>
            <a:pPr marL="1588" indent="0" algn="just">
              <a:spcBef>
                <a:spcPts val="0"/>
              </a:spcBef>
              <a:defRPr/>
            </a:pPr>
            <a:endParaRPr lang="hu-HU" sz="1800" dirty="0" smtClean="0">
              <a:latin typeface="Cambria" pitchFamily="18" charset="0"/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4"/>
          </p:nvPr>
        </p:nvSpPr>
        <p:spPr>
          <a:xfrm>
            <a:off x="575469" y="5085184"/>
            <a:ext cx="7993062" cy="1584176"/>
          </a:xfrm>
          <a:solidFill>
            <a:schemeClr val="bg2">
              <a:lumMod val="90000"/>
            </a:schemeClr>
          </a:solidFill>
          <a:ln>
            <a:solidFill>
              <a:srgbClr val="A29061"/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hu-HU" sz="1600" b="1" dirty="0">
                <a:latin typeface="Cambria" pitchFamily="18" charset="0"/>
                <a:cs typeface="Times New Roman" pitchFamily="18" charset="0"/>
              </a:rPr>
              <a:t>A megyei tervezés </a:t>
            </a:r>
            <a:r>
              <a:rPr lang="hu-HU" sz="1600" b="1" dirty="0" smtClean="0">
                <a:latin typeface="Cambria" pitchFamily="18" charset="0"/>
                <a:cs typeface="Times New Roman" pitchFamily="18" charset="0"/>
              </a:rPr>
              <a:t>támogatása:</a:t>
            </a:r>
            <a:endParaRPr lang="hu-HU" sz="1600" b="1" dirty="0">
              <a:latin typeface="Cambr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hu-HU" sz="1600" dirty="0" smtClean="0">
                <a:latin typeface="Cambria" pitchFamily="18" charset="0"/>
              </a:rPr>
              <a:t>Államreform Operatív Program</a:t>
            </a:r>
          </a:p>
          <a:p>
            <a:pPr indent="-1651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1600" dirty="0" smtClean="0">
                <a:latin typeface="Cambria" pitchFamily="18" charset="0"/>
              </a:rPr>
              <a:t>Területfejlesztési tevékenység támogatása a konvergencia régiókban lévő megyei önkormányzatok és a Balaton Fejlesztési Tanács számára című pályázat</a:t>
            </a:r>
          </a:p>
          <a:p>
            <a:pPr marL="0" indent="0">
              <a:spcBef>
                <a:spcPts val="0"/>
              </a:spcBef>
              <a:defRPr/>
            </a:pPr>
            <a:r>
              <a:rPr lang="hu-HU" sz="1600" b="1" dirty="0" smtClean="0">
                <a:latin typeface="Cambria" pitchFamily="18" charset="0"/>
                <a:cs typeface="Times New Roman" pitchFamily="18" charset="0"/>
              </a:rPr>
              <a:t>A </a:t>
            </a:r>
            <a:r>
              <a:rPr lang="hu-HU" sz="1600" b="1" dirty="0">
                <a:latin typeface="Cambria" pitchFamily="18" charset="0"/>
                <a:cs typeface="Times New Roman" pitchFamily="18" charset="0"/>
              </a:rPr>
              <a:t>megyei jogú város tervezési feladatainak támogatása:</a:t>
            </a:r>
          </a:p>
          <a:p>
            <a:pPr>
              <a:spcBef>
                <a:spcPts val="0"/>
              </a:spcBef>
              <a:defRPr/>
            </a:pPr>
            <a:r>
              <a:rPr lang="hu-HU" sz="1600" dirty="0">
                <a:latin typeface="Cambria" pitchFamily="18" charset="0"/>
              </a:rPr>
              <a:t>Fenntartható városfejlesztési programok előkészítése pályázati felhívás</a:t>
            </a:r>
          </a:p>
          <a:p>
            <a:pPr marL="0" indent="0" algn="just">
              <a:defRPr/>
            </a:pPr>
            <a:endParaRPr lang="hu-HU" sz="1600" dirty="0" smtClean="0">
              <a:latin typeface="Cambria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megyei és MJV önkormányzatok tervezési feladatai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>
                <a:latin typeface="Cambria" pitchFamily="18" charset="0"/>
              </a:rPr>
              <a:t>TOP fejlesztései is elsősorban a </a:t>
            </a:r>
            <a:r>
              <a:rPr lang="hu-HU" sz="2400" b="1" dirty="0">
                <a:latin typeface="Cambria" pitchFamily="18" charset="0"/>
              </a:rPr>
              <a:t>gazdaságfejlesztés</a:t>
            </a:r>
            <a:r>
              <a:rPr lang="hu-HU" sz="2400" dirty="0">
                <a:latin typeface="Cambria" pitchFamily="18" charset="0"/>
              </a:rPr>
              <a:t>t és a </a:t>
            </a:r>
            <a:r>
              <a:rPr lang="hu-HU" sz="2400" b="1" dirty="0">
                <a:latin typeface="Cambria" pitchFamily="18" charset="0"/>
              </a:rPr>
              <a:t>foglalkoztatás</a:t>
            </a:r>
            <a:r>
              <a:rPr lang="hu-HU" sz="2400" dirty="0">
                <a:latin typeface="Cambria" pitchFamily="18" charset="0"/>
              </a:rPr>
              <a:t>t szolgálják</a:t>
            </a: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</a:rPr>
              <a:t>A </a:t>
            </a:r>
            <a:r>
              <a:rPr lang="hu-HU" sz="2400" dirty="0">
                <a:latin typeface="Cambria" pitchFamily="18" charset="0"/>
              </a:rPr>
              <a:t>költségvetési és tematikus determinációkhoz való igazodás alapján az alábbi </a:t>
            </a:r>
            <a:r>
              <a:rPr lang="hu-HU" sz="2400" b="1" dirty="0">
                <a:latin typeface="Cambria" pitchFamily="18" charset="0"/>
              </a:rPr>
              <a:t>kiemelt fejlesztési célok</a:t>
            </a:r>
            <a:r>
              <a:rPr lang="hu-HU" sz="2400" dirty="0">
                <a:latin typeface="Cambria" pitchFamily="18" charset="0"/>
              </a:rPr>
              <a:t>at határozta meg: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b="1" dirty="0" smtClean="0">
                <a:latin typeface="Cambria" pitchFamily="18" charset="0"/>
              </a:rPr>
              <a:t>Térség-specifikus </a:t>
            </a:r>
            <a:r>
              <a:rPr lang="hu-HU" sz="2400" b="1" dirty="0">
                <a:latin typeface="Cambria" pitchFamily="18" charset="0"/>
              </a:rPr>
              <a:t>erőforrásokra épülő</a:t>
            </a:r>
            <a:r>
              <a:rPr lang="hu-HU" sz="2400" dirty="0">
                <a:latin typeface="Cambria" pitchFamily="18" charset="0"/>
              </a:rPr>
              <a:t> gazdasági növekedés és foglalkoztatás-bővítés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Cambria" pitchFamily="18" charset="0"/>
              </a:rPr>
              <a:t>Élhető </a:t>
            </a:r>
            <a:r>
              <a:rPr lang="hu-HU" sz="2400" dirty="0">
                <a:latin typeface="Cambria" pitchFamily="18" charset="0"/>
              </a:rPr>
              <a:t>és az üzleti szereplők számára </a:t>
            </a:r>
            <a:r>
              <a:rPr lang="hu-HU" sz="2400" b="1" dirty="0">
                <a:latin typeface="Cambria" pitchFamily="18" charset="0"/>
              </a:rPr>
              <a:t>vonzó települési környezet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b="1" dirty="0" smtClean="0">
                <a:latin typeface="Cambria" pitchFamily="18" charset="0"/>
              </a:rPr>
              <a:t>Helyi </a:t>
            </a:r>
            <a:r>
              <a:rPr lang="hu-HU" sz="2400" b="1" dirty="0">
                <a:latin typeface="Cambria" pitchFamily="18" charset="0"/>
              </a:rPr>
              <a:t>közösségek megerősítése</a:t>
            </a:r>
            <a:r>
              <a:rPr lang="hu-HU" sz="2400" dirty="0">
                <a:latin typeface="Cambria" pitchFamily="18" charset="0"/>
              </a:rPr>
              <a:t> és öngondoskodó képességük </a:t>
            </a:r>
            <a:r>
              <a:rPr lang="hu-HU" sz="2400" dirty="0" smtClean="0">
                <a:latin typeface="Cambria" pitchFamily="18" charset="0"/>
              </a:rPr>
              <a:t>javítása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hu-HU" sz="2200" dirty="0">
              <a:latin typeface="Cambria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TOP célja</a:t>
            </a:r>
          </a:p>
        </p:txBody>
      </p:sp>
    </p:spTree>
    <p:extLst>
      <p:ext uri="{BB962C8B-B14F-4D97-AF65-F5344CB8AC3E}">
        <p14:creationId xmlns:p14="http://schemas.microsoft.com/office/powerpoint/2010/main" val="4121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1412776"/>
            <a:ext cx="914400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defRPr/>
            </a:pPr>
            <a:r>
              <a:rPr lang="hu-HU" sz="1900" b="1" dirty="0" smtClean="0">
                <a:latin typeface="Cambria" pitchFamily="18" charset="0"/>
                <a:cs typeface="Arial" pitchFamily="34" charset="0"/>
              </a:rPr>
              <a:t>A </a:t>
            </a:r>
            <a:r>
              <a:rPr lang="en-GB" sz="1900" b="1" dirty="0" smtClean="0">
                <a:latin typeface="Cambria" pitchFamily="18" charset="0"/>
                <a:cs typeface="Arial" pitchFamily="34" charset="0"/>
              </a:rPr>
              <a:t>TOP </a:t>
            </a:r>
            <a:r>
              <a:rPr lang="hu-HU" sz="1900" b="1" dirty="0" smtClean="0">
                <a:latin typeface="Cambria" pitchFamily="18" charset="0"/>
                <a:cs typeface="Arial" pitchFamily="34" charset="0"/>
              </a:rPr>
              <a:t>a következő tematikus célkitűzésekre fókuszál: </a:t>
            </a:r>
          </a:p>
          <a:p>
            <a:pPr marL="538163" indent="-179388" algn="just">
              <a:tabLst>
                <a:tab pos="441325" algn="l"/>
              </a:tabLst>
              <a:defRPr/>
            </a:pPr>
            <a:r>
              <a:rPr lang="hu-HU" sz="1900" b="1" dirty="0" smtClean="0">
                <a:latin typeface="Cambria" pitchFamily="18" charset="0"/>
                <a:cs typeface="Arial" pitchFamily="34" charset="0"/>
              </a:rPr>
              <a:t>(</a:t>
            </a:r>
            <a:r>
              <a:rPr lang="en-GB" sz="1900" b="1" dirty="0" smtClean="0">
                <a:latin typeface="Cambria" pitchFamily="18" charset="0"/>
                <a:cs typeface="Arial" pitchFamily="34" charset="0"/>
              </a:rPr>
              <a:t>3</a:t>
            </a:r>
            <a:r>
              <a:rPr lang="en-GB" sz="1900" b="1" dirty="0">
                <a:latin typeface="Cambria" pitchFamily="18" charset="0"/>
                <a:cs typeface="Arial" pitchFamily="34" charset="0"/>
              </a:rPr>
              <a:t>) </a:t>
            </a:r>
            <a:r>
              <a:rPr lang="en-GB" sz="1900" dirty="0">
                <a:latin typeface="Cambria" pitchFamily="18" charset="0"/>
              </a:rPr>
              <a:t>A </a:t>
            </a:r>
            <a:r>
              <a:rPr lang="en-GB" sz="1900" dirty="0" err="1">
                <a:latin typeface="Cambria" pitchFamily="18" charset="0"/>
              </a:rPr>
              <a:t>kkv</a:t>
            </a:r>
            <a:r>
              <a:rPr lang="en-GB" sz="1900" dirty="0">
                <a:latin typeface="Cambria" pitchFamily="18" charset="0"/>
              </a:rPr>
              <a:t>-k </a:t>
            </a:r>
            <a:r>
              <a:rPr lang="en-GB" sz="1900" dirty="0" err="1">
                <a:latin typeface="Cambria" pitchFamily="18" charset="0"/>
              </a:rPr>
              <a:t>versenyképességének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 smtClean="0">
                <a:latin typeface="Cambria" pitchFamily="18" charset="0"/>
              </a:rPr>
              <a:t>fokozása</a:t>
            </a:r>
            <a:r>
              <a:rPr lang="hu-HU" sz="1900" dirty="0" smtClean="0">
                <a:latin typeface="Cambria" pitchFamily="18" charset="0"/>
              </a:rPr>
              <a:t>: </a:t>
            </a:r>
            <a:r>
              <a:rPr lang="hu-HU" sz="1900" i="1" dirty="0">
                <a:latin typeface="Cambria" pitchFamily="18" charset="0"/>
              </a:rPr>
              <a:t>A </a:t>
            </a:r>
            <a:r>
              <a:rPr lang="hu-HU" sz="1900" i="1" dirty="0" err="1">
                <a:latin typeface="Cambria" pitchFamily="18" charset="0"/>
              </a:rPr>
              <a:t>TOP-ban</a:t>
            </a:r>
            <a:r>
              <a:rPr lang="hu-HU" sz="1900" i="1" dirty="0">
                <a:latin typeface="Cambria" pitchFamily="18" charset="0"/>
              </a:rPr>
              <a:t> közvetlen KKV fejlesztés nincs, erre csak közvetett támogatási konstrukciók formájában lesz </a:t>
            </a:r>
            <a:r>
              <a:rPr lang="hu-HU" sz="1900" i="1" dirty="0" smtClean="0">
                <a:latin typeface="Cambria" pitchFamily="18" charset="0"/>
              </a:rPr>
              <a:t>lehetőség!</a:t>
            </a:r>
            <a:endParaRPr lang="hu-HU" sz="1900" dirty="0">
              <a:latin typeface="Cambria" pitchFamily="18" charset="0"/>
              <a:cs typeface="Arial" pitchFamily="34" charset="0"/>
            </a:endParaRPr>
          </a:p>
          <a:p>
            <a:pPr marL="538163" indent="-179388" algn="just">
              <a:defRPr/>
            </a:pPr>
            <a:r>
              <a:rPr lang="en-GB" sz="1900" b="1" dirty="0" smtClean="0">
                <a:latin typeface="Cambria" pitchFamily="18" charset="0"/>
                <a:cs typeface="Arial" pitchFamily="34" charset="0"/>
              </a:rPr>
              <a:t>(</a:t>
            </a:r>
            <a:r>
              <a:rPr lang="en-GB" sz="1900" b="1" dirty="0">
                <a:latin typeface="Cambria" pitchFamily="18" charset="0"/>
                <a:cs typeface="Arial" pitchFamily="34" charset="0"/>
              </a:rPr>
              <a:t>4) </a:t>
            </a:r>
            <a:r>
              <a:rPr lang="en-GB" sz="1900" dirty="0" err="1">
                <a:latin typeface="Cambria" pitchFamily="18" charset="0"/>
              </a:rPr>
              <a:t>Az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alacsony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hu-HU" sz="1900" dirty="0" smtClean="0">
                <a:latin typeface="Cambria" pitchFamily="18" charset="0"/>
              </a:rPr>
              <a:t>CO2</a:t>
            </a:r>
            <a:r>
              <a:rPr lang="en-GB" sz="1900" dirty="0" smtClean="0">
                <a:latin typeface="Cambria" pitchFamily="18" charset="0"/>
              </a:rPr>
              <a:t>-</a:t>
            </a:r>
            <a:r>
              <a:rPr lang="en-GB" sz="1900" dirty="0" err="1" smtClean="0">
                <a:latin typeface="Cambria" pitchFamily="18" charset="0"/>
              </a:rPr>
              <a:t>kibocsátású</a:t>
            </a:r>
            <a:r>
              <a:rPr lang="en-GB" sz="1900" dirty="0" smtClean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gazdaságra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való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áttérés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támogatása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minden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ágazatban</a:t>
            </a:r>
            <a:endParaRPr lang="en-GB" sz="1900" dirty="0">
              <a:latin typeface="Cambria" pitchFamily="18" charset="0"/>
              <a:cs typeface="Arial" pitchFamily="34" charset="0"/>
            </a:endParaRPr>
          </a:p>
          <a:p>
            <a:pPr marL="538163" indent="-179388" algn="just">
              <a:defRPr/>
            </a:pPr>
            <a:r>
              <a:rPr lang="en-GB" sz="1900" b="1" dirty="0">
                <a:latin typeface="Cambria" pitchFamily="18" charset="0"/>
                <a:cs typeface="Arial" pitchFamily="34" charset="0"/>
              </a:rPr>
              <a:t>(6) </a:t>
            </a:r>
            <a:r>
              <a:rPr lang="en-GB" sz="1900" dirty="0" err="1">
                <a:latin typeface="Cambria" pitchFamily="18" charset="0"/>
              </a:rPr>
              <a:t>Környezetvédelem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és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az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erőforrás-felhasználás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hatékonyságának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előmozdítása</a:t>
            </a:r>
            <a:endParaRPr lang="en-GB" sz="1900" b="1" dirty="0">
              <a:latin typeface="Cambria" pitchFamily="18" charset="0"/>
              <a:cs typeface="Arial" pitchFamily="34" charset="0"/>
            </a:endParaRPr>
          </a:p>
          <a:p>
            <a:pPr marL="538163" indent="-179388" algn="just">
              <a:defRPr/>
            </a:pPr>
            <a:r>
              <a:rPr lang="en-GB" sz="1900" b="1" dirty="0">
                <a:latin typeface="Cambria" pitchFamily="18" charset="0"/>
                <a:cs typeface="Arial" pitchFamily="34" charset="0"/>
              </a:rPr>
              <a:t>(8) </a:t>
            </a:r>
            <a:r>
              <a:rPr lang="en-GB" sz="1900" dirty="0">
                <a:latin typeface="Cambria" pitchFamily="18" charset="0"/>
              </a:rPr>
              <a:t>A </a:t>
            </a:r>
            <a:r>
              <a:rPr lang="en-GB" sz="1900" dirty="0" err="1">
                <a:latin typeface="Cambria" pitchFamily="18" charset="0"/>
              </a:rPr>
              <a:t>foglalkoztatás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bővítése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és</a:t>
            </a:r>
            <a:r>
              <a:rPr lang="en-GB" sz="1900" dirty="0">
                <a:latin typeface="Cambria" pitchFamily="18" charset="0"/>
              </a:rPr>
              <a:t> a </a:t>
            </a:r>
            <a:r>
              <a:rPr lang="en-GB" sz="1900" dirty="0" err="1">
                <a:latin typeface="Cambria" pitchFamily="18" charset="0"/>
              </a:rPr>
              <a:t>munkaerő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mobilitásának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támogatása</a:t>
            </a:r>
            <a:endParaRPr lang="en-GB" sz="1900" dirty="0">
              <a:latin typeface="Cambria" pitchFamily="18" charset="0"/>
              <a:cs typeface="Arial" pitchFamily="34" charset="0"/>
            </a:endParaRPr>
          </a:p>
          <a:p>
            <a:pPr marL="538163" indent="-179388" algn="just">
              <a:defRPr/>
            </a:pPr>
            <a:r>
              <a:rPr lang="en-GB" sz="1900" b="1" dirty="0">
                <a:latin typeface="Cambria" pitchFamily="18" charset="0"/>
                <a:cs typeface="Arial" pitchFamily="34" charset="0"/>
              </a:rPr>
              <a:t>(9) </a:t>
            </a:r>
            <a:r>
              <a:rPr lang="en-GB" sz="1900" dirty="0">
                <a:latin typeface="Cambria" pitchFamily="18" charset="0"/>
              </a:rPr>
              <a:t>A </a:t>
            </a:r>
            <a:r>
              <a:rPr lang="en-GB" sz="1900" dirty="0" err="1">
                <a:latin typeface="Cambria" pitchFamily="18" charset="0"/>
              </a:rPr>
              <a:t>társadalmi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befogadás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előmozdítása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és</a:t>
            </a:r>
            <a:r>
              <a:rPr lang="en-GB" sz="1900" dirty="0">
                <a:latin typeface="Cambria" pitchFamily="18" charset="0"/>
              </a:rPr>
              <a:t> a </a:t>
            </a:r>
            <a:r>
              <a:rPr lang="en-GB" sz="1900" dirty="0" err="1">
                <a:latin typeface="Cambria" pitchFamily="18" charset="0"/>
              </a:rPr>
              <a:t>szegénység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>
                <a:latin typeface="Cambria" pitchFamily="18" charset="0"/>
              </a:rPr>
              <a:t>elleni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en-GB" sz="1900" dirty="0" err="1" smtClean="0">
                <a:latin typeface="Cambria" pitchFamily="18" charset="0"/>
              </a:rPr>
              <a:t>küzdelem</a:t>
            </a:r>
            <a:endParaRPr lang="hu-HU" sz="1900" dirty="0" smtClean="0">
              <a:latin typeface="Cambria" pitchFamily="18" charset="0"/>
            </a:endParaRPr>
          </a:p>
          <a:p>
            <a:pPr marL="712788" indent="-268288" algn="just">
              <a:defRPr/>
            </a:pPr>
            <a:endParaRPr lang="hu-HU" sz="1900" dirty="0" smtClean="0">
              <a:latin typeface="Cambria" pitchFamily="18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900" b="1" dirty="0">
                <a:latin typeface="Cambria" pitchFamily="18" charset="0"/>
                <a:cs typeface="Arial" pitchFamily="34" charset="0"/>
              </a:rPr>
              <a:t>A TOP elsősorban olyan beavatkozásokat tartalmaz, amelyek:</a:t>
            </a:r>
          </a:p>
          <a:p>
            <a:pPr marL="725488" indent="-268288" algn="just">
              <a:buFont typeface="Arial" pitchFamily="34" charset="0"/>
              <a:buChar char="•"/>
              <a:defRPr/>
            </a:pPr>
            <a:r>
              <a:rPr lang="hu-HU" sz="1900" b="1" dirty="0">
                <a:latin typeface="Cambria" pitchFamily="18" charset="0"/>
              </a:rPr>
              <a:t>települési és megyei önkormányzati feladatok</a:t>
            </a:r>
            <a:r>
              <a:rPr lang="hu-HU" sz="1900" dirty="0">
                <a:latin typeface="Cambria" pitchFamily="18" charset="0"/>
              </a:rPr>
              <a:t>hoz és vagyonhoz kapcsolódó fejlesztések</a:t>
            </a:r>
          </a:p>
          <a:p>
            <a:pPr marL="725488" indent="-268288" algn="just">
              <a:buFont typeface="Arial" pitchFamily="34" charset="0"/>
              <a:buChar char="•"/>
              <a:defRPr/>
            </a:pPr>
            <a:r>
              <a:rPr lang="hu-HU" sz="1900" dirty="0" smtClean="0">
                <a:latin typeface="Cambria" pitchFamily="18" charset="0"/>
              </a:rPr>
              <a:t>települési </a:t>
            </a:r>
            <a:r>
              <a:rPr lang="hu-HU" sz="1900" dirty="0">
                <a:latin typeface="Cambria" pitchFamily="18" charset="0"/>
              </a:rPr>
              <a:t>vagy megyei szinten </a:t>
            </a:r>
            <a:r>
              <a:rPr lang="hu-HU" sz="1900" b="1" dirty="0">
                <a:latin typeface="Cambria" pitchFamily="18" charset="0"/>
              </a:rPr>
              <a:t>összehangolt</a:t>
            </a:r>
            <a:r>
              <a:rPr lang="hu-HU" sz="1900" dirty="0">
                <a:latin typeface="Cambria" pitchFamily="18" charset="0"/>
              </a:rPr>
              <a:t> fejlesztést igényelnek</a:t>
            </a:r>
          </a:p>
          <a:p>
            <a:pPr marL="725488" indent="-268288" algn="just">
              <a:buFont typeface="Arial" pitchFamily="34" charset="0"/>
              <a:buChar char="•"/>
              <a:defRPr/>
            </a:pPr>
            <a:r>
              <a:rPr lang="hu-HU" sz="1900" dirty="0">
                <a:latin typeface="Cambria" pitchFamily="18" charset="0"/>
                <a:cs typeface="Arial" pitchFamily="34" charset="0"/>
              </a:rPr>
              <a:t>a területi tőke és helyi kapacitások, hálózatokon alapulva </a:t>
            </a:r>
            <a:r>
              <a:rPr lang="hu-HU" sz="1900" b="1" dirty="0">
                <a:latin typeface="Cambria" pitchFamily="18" charset="0"/>
                <a:cs typeface="Arial" pitchFamily="34" charset="0"/>
              </a:rPr>
              <a:t>erősíti a területi és ágazatai fejlesztések </a:t>
            </a:r>
            <a:r>
              <a:rPr lang="hu-HU" sz="1900" b="1" dirty="0" err="1">
                <a:latin typeface="Cambria" pitchFamily="18" charset="0"/>
                <a:cs typeface="Arial" pitchFamily="34" charset="0"/>
              </a:rPr>
              <a:t>szinergikus</a:t>
            </a:r>
            <a:r>
              <a:rPr lang="hu-HU" sz="1900" b="1" dirty="0">
                <a:latin typeface="Cambria" pitchFamily="18" charset="0"/>
                <a:cs typeface="Arial" pitchFamily="34" charset="0"/>
              </a:rPr>
              <a:t> hatását</a:t>
            </a:r>
          </a:p>
          <a:p>
            <a:pPr marL="725488" indent="-268288" algn="just">
              <a:buFont typeface="Arial" pitchFamily="34" charset="0"/>
              <a:buChar char="•"/>
              <a:defRPr/>
            </a:pPr>
            <a:r>
              <a:rPr lang="hu-HU" sz="1900" dirty="0">
                <a:latin typeface="Cambria" pitchFamily="18" charset="0"/>
                <a:cs typeface="Arial" pitchFamily="34" charset="0"/>
              </a:rPr>
              <a:t>lehetőséget biztosítanak az </a:t>
            </a:r>
            <a:r>
              <a:rPr lang="hu-HU" sz="1900" b="1" dirty="0">
                <a:latin typeface="Cambria" pitchFamily="18" charset="0"/>
                <a:cs typeface="Arial" pitchFamily="34" charset="0"/>
              </a:rPr>
              <a:t>alulról jövő kezdeményezések</a:t>
            </a:r>
            <a:r>
              <a:rPr lang="hu-HU" sz="1900" dirty="0">
                <a:latin typeface="Cambria" pitchFamily="18" charset="0"/>
                <a:cs typeface="Arial" pitchFamily="34" charset="0"/>
              </a:rPr>
              <a:t>, helyi közösség vezérelt fejlesztések </a:t>
            </a:r>
            <a:r>
              <a:rPr lang="hu-HU" sz="1900" dirty="0" smtClean="0">
                <a:latin typeface="Cambria" pitchFamily="18" charset="0"/>
                <a:cs typeface="Arial" pitchFamily="34" charset="0"/>
              </a:rPr>
              <a:t>megvalósításához</a:t>
            </a:r>
          </a:p>
        </p:txBody>
      </p:sp>
    </p:spTree>
    <p:extLst>
      <p:ext uri="{BB962C8B-B14F-4D97-AF65-F5344CB8AC3E}">
        <p14:creationId xmlns:p14="http://schemas.microsoft.com/office/powerpoint/2010/main" val="270771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319264"/>
            <a:ext cx="9144001" cy="685800"/>
          </a:xfrm>
          <a:prstGeom prst="rect">
            <a:avLst/>
          </a:prstGeom>
          <a:solidFill>
            <a:srgbClr val="A69765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u-HU" sz="2400" b="1" dirty="0" smtClean="0">
                <a:solidFill>
                  <a:schemeClr val="bg1"/>
                </a:solidFill>
                <a:latin typeface="Cambria" pitchFamily="18" charset="0"/>
                <a:ea typeface="+mj-ea"/>
              </a:rPr>
              <a:t>A Terület- és Településfejlesztési Operatív Program felépítése</a:t>
            </a:r>
          </a:p>
        </p:txBody>
      </p:sp>
      <p:sp>
        <p:nvSpPr>
          <p:cNvPr id="6" name="Oval 5"/>
          <p:cNvSpPr/>
          <p:nvPr/>
        </p:nvSpPr>
        <p:spPr>
          <a:xfrm>
            <a:off x="3851920" y="2204864"/>
            <a:ext cx="1224136" cy="864096"/>
          </a:xfrm>
          <a:prstGeom prst="ellipse">
            <a:avLst/>
          </a:prstGeom>
          <a:solidFill>
            <a:srgbClr val="A69765"/>
          </a:solidFill>
          <a:ln>
            <a:solidFill>
              <a:srgbClr val="A69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3.</a:t>
            </a:r>
            <a:endParaRPr lang="en-US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/>
          <p:cNvSpPr txBox="1">
            <a:spLocks/>
          </p:cNvSpPr>
          <p:nvPr/>
        </p:nvSpPr>
        <p:spPr>
          <a:xfrm>
            <a:off x="114300" y="2276872"/>
            <a:ext cx="8915400" cy="43204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4500" indent="-292100" algn="l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pt-BR" sz="2200" dirty="0" smtClean="0">
                <a:latin typeface="Cambria" pitchFamily="18" charset="0"/>
              </a:rPr>
              <a:t>Általános irányok a hazai EU-s fejlesztésben</a:t>
            </a:r>
          </a:p>
          <a:p>
            <a:pPr marL="444500" indent="-292100" algn="l">
              <a:spcBef>
                <a:spcPts val="0"/>
              </a:spcBef>
              <a:spcAft>
                <a:spcPts val="0"/>
              </a:spcAft>
              <a:buAutoNum type="arabicPeriod"/>
            </a:pPr>
            <a:endParaRPr lang="hu-HU" sz="2200" dirty="0" smtClean="0">
              <a:latin typeface="Cambria" pitchFamily="18" charset="0"/>
            </a:endParaRPr>
          </a:p>
          <a:p>
            <a:pPr marL="444500" indent="-292100" algn="l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hu-HU" sz="2200" dirty="0" smtClean="0">
                <a:latin typeface="Cambria" pitchFamily="18" charset="0"/>
              </a:rPr>
              <a:t>Általánosságok a Terület- és Településfejlesztési Operatív Programról</a:t>
            </a:r>
          </a:p>
          <a:p>
            <a:pPr marL="444500" indent="-292100" algn="l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endParaRPr lang="hu-HU" sz="2200" dirty="0" smtClean="0">
              <a:latin typeface="Cambria" pitchFamily="18" charset="0"/>
            </a:endParaRPr>
          </a:p>
          <a:p>
            <a:pPr marL="444500" indent="-292100" algn="l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hu-HU" sz="2200" dirty="0" smtClean="0">
                <a:latin typeface="Cambria" pitchFamily="18" charset="0"/>
              </a:rPr>
              <a:t>Terület- és Településfejlesztési Operatív Program felépítése</a:t>
            </a:r>
          </a:p>
          <a:p>
            <a:pPr marL="444500" indent="-292100" algn="l">
              <a:spcBef>
                <a:spcPts val="0"/>
              </a:spcBef>
              <a:spcAft>
                <a:spcPts val="0"/>
              </a:spcAft>
              <a:buAutoNum type="arabicPeriod"/>
            </a:pPr>
            <a:endParaRPr lang="hu-HU" sz="2200" dirty="0" smtClean="0">
              <a:latin typeface="Cambria" pitchFamily="18" charset="0"/>
            </a:endParaRPr>
          </a:p>
          <a:p>
            <a:pPr marL="444500" indent="-292100" algn="l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hu-HU" sz="2200" dirty="0" smtClean="0">
                <a:latin typeface="Cambria" pitchFamily="18" charset="0"/>
              </a:rPr>
              <a:t>Decentralizált fejlesztési keretek, új területi eszközök</a:t>
            </a:r>
          </a:p>
          <a:p>
            <a:pPr marL="742950" indent="-742950" algn="l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hu-HU" sz="2200" b="1" dirty="0" smtClean="0">
              <a:latin typeface="Cambria" pitchFamily="18" charset="0"/>
            </a:endParaRPr>
          </a:p>
        </p:txBody>
      </p:sp>
      <p:sp>
        <p:nvSpPr>
          <p:cNvPr id="4" name="Cím 1"/>
          <p:cNvSpPr>
            <a:spLocks noGrp="1"/>
          </p:cNvSpPr>
          <p:nvPr>
            <p:ph type="title" idx="4294967295"/>
          </p:nvPr>
        </p:nvSpPr>
        <p:spPr>
          <a:xfrm>
            <a:off x="0" y="1196975"/>
            <a:ext cx="9144000" cy="431800"/>
          </a:xfrm>
          <a:solidFill>
            <a:schemeClr val="bg2"/>
          </a:solidFill>
        </p:spPr>
        <p:txBody>
          <a:bodyPr anchor="t">
            <a:noAutofit/>
          </a:bodyPr>
          <a:lstStyle/>
          <a:p>
            <a:pPr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  <a:ea typeface="+mn-ea"/>
                <a:cs typeface="Arial" charset="0"/>
                <a:sym typeface="Wingdings" pitchFamily="2" charset="2"/>
              </a:rPr>
              <a:t>Tartalomjegyzék</a:t>
            </a:r>
          </a:p>
        </p:txBody>
      </p:sp>
    </p:spTree>
    <p:extLst>
      <p:ext uri="{BB962C8B-B14F-4D97-AF65-F5344CB8AC3E}">
        <p14:creationId xmlns:p14="http://schemas.microsoft.com/office/powerpoint/2010/main" val="239458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170942"/>
              </p:ext>
            </p:extLst>
          </p:nvPr>
        </p:nvGraphicFramePr>
        <p:xfrm>
          <a:off x="269150" y="1772816"/>
          <a:ext cx="8695338" cy="4861559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6103050"/>
                <a:gridCol w="576064"/>
                <a:gridCol w="568424"/>
                <a:gridCol w="1447800"/>
              </a:tblGrid>
              <a:tr h="5949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400" u="none" strike="noStrike" dirty="0">
                          <a:effectLst/>
                        </a:rPr>
                        <a:t> </a:t>
                      </a:r>
                      <a:r>
                        <a:rPr lang="hu-HU" sz="1400" u="none" strike="noStrike" dirty="0" smtClean="0">
                          <a:effectLst/>
                        </a:rPr>
                        <a:t>PRIORITÁSTENGELYEK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400" u="none" strike="noStrike" dirty="0">
                          <a:effectLst/>
                        </a:rPr>
                        <a:t>Alap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400" u="none" strike="noStrike" dirty="0" smtClean="0">
                          <a:effectLst/>
                        </a:rPr>
                        <a:t>TC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400" u="none" strike="noStrike" dirty="0">
                          <a:effectLst/>
                        </a:rPr>
                        <a:t>OP-n belüli </a:t>
                      </a:r>
                      <a:r>
                        <a:rPr lang="hu-HU" sz="1400" u="none" strike="noStrike" dirty="0" smtClean="0">
                          <a:effectLst/>
                        </a:rPr>
                        <a:t>arány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u="none" strike="noStrike" dirty="0" smtClean="0">
                          <a:effectLst/>
                        </a:rPr>
                        <a:t>(2013.09.26.)</a:t>
                      </a:r>
                      <a:endParaRPr lang="hu-HU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803" marR="5803" marT="5804" marB="0" anchor="ctr"/>
                </a:tc>
              </a:tr>
              <a:tr h="6095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solidFill>
                            <a:srgbClr val="FF0000"/>
                          </a:solidFill>
                          <a:effectLst/>
                        </a:rPr>
                        <a:t>1. Térségi gazdaságfejlesztés a foglalkoztatási helyzet javítása érdekében</a:t>
                      </a:r>
                      <a:endParaRPr lang="hu-H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ERFA</a:t>
                      </a:r>
                      <a:endParaRPr lang="hu-HU" sz="16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8/3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32,34%</a:t>
                      </a:r>
                      <a:endParaRPr lang="hu-HU" sz="16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5454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2. Befektetők és lakosság számára vonzó városi és várostérségi környezet fejlesztése, megújítása</a:t>
                      </a:r>
                      <a:endParaRPr lang="hu-HU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effectLst/>
                        </a:rPr>
                        <a:t>ERFA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effectLst/>
                        </a:rPr>
                        <a:t> </a:t>
                      </a: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dirty="0" smtClean="0">
                          <a:effectLst/>
                        </a:rPr>
                        <a:t>6</a:t>
                      </a:r>
                      <a:endParaRPr lang="hu-HU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effectLst/>
                        </a:rPr>
                        <a:t>16,88%</a:t>
                      </a: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5454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3. Alacsony széndioxid kibocsátású gazdaságra való áttérés kiemelten a városi területeken</a:t>
                      </a:r>
                      <a:endParaRPr lang="hu-HU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effectLst/>
                        </a:rPr>
                        <a:t>ERFA</a:t>
                      </a: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dirty="0" smtClean="0">
                          <a:effectLst/>
                        </a:rPr>
                        <a:t>4</a:t>
                      </a:r>
                      <a:endParaRPr lang="hu-HU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effectLst/>
                        </a:rPr>
                        <a:t>19,40%</a:t>
                      </a: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5454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4. A társadalmi befogadás erősítése és a közösségi szolgáltatások helyi szintű fejlesztése </a:t>
                      </a:r>
                      <a:endParaRPr lang="hu-HU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ERFA</a:t>
                      </a: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u="none" strike="noStrike" dirty="0" smtClean="0">
                          <a:effectLst/>
                        </a:rPr>
                        <a:t>9/8/11</a:t>
                      </a:r>
                      <a:endParaRPr lang="hu-HU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effectLst/>
                        </a:rPr>
                        <a:t>7,58%</a:t>
                      </a: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824628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solidFill>
                            <a:srgbClr val="00B050"/>
                          </a:solidFill>
                          <a:effectLst/>
                        </a:rPr>
                        <a:t>5. Közösségi szinten irányított várostérségi helyi fejlesztések</a:t>
                      </a:r>
                    </a:p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solidFill>
                            <a:srgbClr val="00B050"/>
                          </a:solidFill>
                          <a:effectLst/>
                        </a:rPr>
                        <a:t>(CLLD típusú fejlesztések)</a:t>
                      </a:r>
                      <a:endParaRPr lang="hu-HU" sz="1600" b="1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solidFill>
                            <a:srgbClr val="00B050"/>
                          </a:solidFill>
                          <a:effectLst/>
                        </a:rPr>
                        <a:t>ERFA</a:t>
                      </a:r>
                      <a:endParaRPr lang="hu-HU" sz="1600" u="none" strike="noStrike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9/</a:t>
                      </a:r>
                      <a:r>
                        <a:rPr lang="hu-HU" sz="1600" u="none" strike="noStrike" baseline="0" dirty="0" smtClean="0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endParaRPr lang="hu-HU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solidFill>
                            <a:srgbClr val="00B050"/>
                          </a:solidFill>
                          <a:effectLst/>
                        </a:rPr>
                        <a:t>9,04%</a:t>
                      </a:r>
                      <a:endParaRPr lang="hu-HU" sz="1600" u="none" strike="noStrike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5454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solidFill>
                            <a:srgbClr val="FF0000"/>
                          </a:solidFill>
                          <a:effectLst/>
                        </a:rPr>
                        <a:t>6. </a:t>
                      </a:r>
                      <a:r>
                        <a:rPr lang="hu-HU" sz="1600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Megyei és helyi emberi erőforr</a:t>
                      </a:r>
                      <a:r>
                        <a:rPr lang="hu-HU" sz="16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ás fejlesztések, társadalmi befogadás és foglalkoztatás-ösztönzés</a:t>
                      </a:r>
                      <a:endParaRPr lang="hu-H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solidFill>
                            <a:srgbClr val="FF0000"/>
                          </a:solidFill>
                          <a:effectLst/>
                        </a:rPr>
                        <a:t>ESZA</a:t>
                      </a:r>
                      <a:endParaRPr lang="hu-HU" sz="16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8/9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12,13%</a:t>
                      </a:r>
                      <a:endParaRPr lang="hu-HU" sz="16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32537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7. </a:t>
                      </a:r>
                      <a:r>
                        <a:rPr lang="hu-HU" sz="1600" u="none" strike="noStrike" kern="1200" dirty="0">
                          <a:effectLst/>
                        </a:rPr>
                        <a:t>Technikai segítségnyújtás</a:t>
                      </a:r>
                      <a:endParaRPr lang="hu-HU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ERFA</a:t>
                      </a:r>
                      <a:endParaRPr lang="hu-HU" sz="160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dirty="0" smtClean="0">
                          <a:effectLst/>
                        </a:rPr>
                        <a:t>-</a:t>
                      </a:r>
                      <a:endParaRPr lang="hu-HU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>
                          <a:effectLst/>
                        </a:rPr>
                        <a:t>2,63%</a:t>
                      </a: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32537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Összesen</a:t>
                      </a:r>
                      <a:endParaRPr lang="hu-HU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6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4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u="none" strike="noStrike" kern="1200" dirty="0" smtClean="0">
                          <a:effectLst/>
                        </a:rPr>
                        <a:t>100%</a:t>
                      </a:r>
                      <a:endParaRPr lang="hu-HU" sz="16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803" marR="5803" marT="5804" marB="0" anchor="ctr"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TOP felépítése</a:t>
            </a:r>
          </a:p>
        </p:txBody>
      </p:sp>
    </p:spTree>
    <p:extLst>
      <p:ext uri="{BB962C8B-B14F-4D97-AF65-F5344CB8AC3E}">
        <p14:creationId xmlns:p14="http://schemas.microsoft.com/office/powerpoint/2010/main" val="277080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1"/>
          <p:cNvSpPr txBox="1">
            <a:spLocks/>
          </p:cNvSpPr>
          <p:nvPr/>
        </p:nvSpPr>
        <p:spPr>
          <a:xfrm>
            <a:off x="251520" y="2276872"/>
            <a:ext cx="8640960" cy="4104456"/>
          </a:xfrm>
          <a:prstGeom prst="rect">
            <a:avLst/>
          </a:prstGeom>
        </p:spPr>
        <p:txBody>
          <a:bodyPr/>
          <a:lstStyle/>
          <a:p>
            <a:pPr marL="177800" indent="-177800" algn="just">
              <a:buFont typeface="Arial" pitchFamily="34" charset="0"/>
              <a:buChar char="•"/>
              <a:defRPr/>
            </a:pPr>
            <a:r>
              <a:rPr lang="hu-HU" sz="2200" dirty="0" smtClean="0">
                <a:latin typeface="Cambria" pitchFamily="18" charset="0"/>
              </a:rPr>
              <a:t>A </a:t>
            </a:r>
            <a:r>
              <a:rPr lang="hu-HU" sz="2200" b="1" dirty="0">
                <a:latin typeface="Cambria" pitchFamily="18" charset="0"/>
              </a:rPr>
              <a:t>megye gazdaságfejlesztési integrált projektcsomag</a:t>
            </a:r>
            <a:r>
              <a:rPr lang="hu-HU" sz="2200" dirty="0">
                <a:latin typeface="Cambria" pitchFamily="18" charset="0"/>
              </a:rPr>
              <a:t>ját a TOP </a:t>
            </a:r>
            <a:r>
              <a:rPr lang="hu-HU" sz="2200" b="1" dirty="0">
                <a:latin typeface="Cambria" pitchFamily="18" charset="0"/>
              </a:rPr>
              <a:t>1</a:t>
            </a:r>
            <a:r>
              <a:rPr lang="hu-HU" sz="2200" dirty="0">
                <a:latin typeface="Cambria" pitchFamily="18" charset="0"/>
              </a:rPr>
              <a:t>. </a:t>
            </a:r>
            <a:r>
              <a:rPr lang="hu-HU" sz="2200" b="1" dirty="0">
                <a:latin typeface="Cambria" pitchFamily="18" charset="0"/>
              </a:rPr>
              <a:t>és 6. </a:t>
            </a:r>
            <a:r>
              <a:rPr lang="hu-HU" sz="2200" b="1" dirty="0" smtClean="0">
                <a:latin typeface="Cambria" pitchFamily="18" charset="0"/>
              </a:rPr>
              <a:t>prioritás</a:t>
            </a:r>
            <a:r>
              <a:rPr lang="hu-HU" sz="2200" dirty="0" smtClean="0">
                <a:latin typeface="Cambria" pitchFamily="18" charset="0"/>
              </a:rPr>
              <a:t>.</a:t>
            </a:r>
          </a:p>
          <a:p>
            <a:pPr marL="177800" indent="-177800" algn="just">
              <a:buFont typeface="Arial" pitchFamily="34" charset="0"/>
              <a:buChar char="•"/>
              <a:defRPr/>
            </a:pPr>
            <a:endParaRPr lang="hu-HU" sz="2200" dirty="0">
              <a:latin typeface="Cambria" pitchFamily="18" charset="0"/>
            </a:endParaRPr>
          </a:p>
          <a:p>
            <a:pPr marL="177800" indent="-177800" algn="just">
              <a:buFont typeface="Arial" pitchFamily="34" charset="0"/>
              <a:buChar char="•"/>
              <a:defRPr/>
            </a:pPr>
            <a:r>
              <a:rPr lang="hu-HU" sz="2200" b="1" dirty="0">
                <a:latin typeface="Cambria" pitchFamily="18" charset="0"/>
                <a:sym typeface="Wingdings" pitchFamily="2" charset="2"/>
              </a:rPr>
              <a:t>várostérségi és a megyei jogú város térsége </a:t>
            </a:r>
            <a:r>
              <a:rPr lang="hu-HU" sz="2200" dirty="0">
                <a:latin typeface="Cambria" pitchFamily="18" charset="0"/>
                <a:sym typeface="Wingdings" pitchFamily="2" charset="2"/>
              </a:rPr>
              <a:t>(területfejlesztési-statisztikai kistérség) </a:t>
            </a:r>
            <a:r>
              <a:rPr lang="hu-HU" sz="2200" b="1" dirty="0">
                <a:latin typeface="Cambria" pitchFamily="18" charset="0"/>
                <a:sym typeface="Wingdings" pitchFamily="2" charset="2"/>
              </a:rPr>
              <a:t>települési fejlesztési integrált projektcsomagját 2., 3., 4. és a 6. prioritás</a:t>
            </a:r>
            <a:r>
              <a:rPr lang="hu-HU" sz="2200" dirty="0">
                <a:latin typeface="Cambria" pitchFamily="18" charset="0"/>
                <a:sym typeface="Wingdings" pitchFamily="2" charset="2"/>
              </a:rPr>
              <a:t>ra tervezi.</a:t>
            </a:r>
          </a:p>
          <a:p>
            <a:pPr marL="177800" indent="-177800" algn="just">
              <a:buFont typeface="Arial" pitchFamily="34" charset="0"/>
              <a:buChar char="•"/>
              <a:defRPr/>
            </a:pPr>
            <a:endParaRPr lang="hu-HU" sz="2200" dirty="0">
              <a:latin typeface="Cambria" pitchFamily="18" charset="0"/>
              <a:sym typeface="Wingdings" pitchFamily="2" charset="2"/>
            </a:endParaRPr>
          </a:p>
          <a:p>
            <a:pPr marL="177800" indent="-177800" algn="just">
              <a:buFont typeface="Arial" pitchFamily="34" charset="0"/>
              <a:buChar char="•"/>
              <a:defRPr/>
            </a:pPr>
            <a:r>
              <a:rPr lang="hu-HU" sz="2200" dirty="0">
                <a:latin typeface="Cambria" pitchFamily="18" charset="0"/>
              </a:rPr>
              <a:t>A </a:t>
            </a:r>
            <a:r>
              <a:rPr lang="hu-HU" sz="2200" b="1" dirty="0">
                <a:latin typeface="Cambria" pitchFamily="18" charset="0"/>
              </a:rPr>
              <a:t>megyei jogú város  gazdaság- és település fejlesztési integrált </a:t>
            </a:r>
            <a:r>
              <a:rPr lang="hu-HU" sz="2200" b="1" dirty="0">
                <a:latin typeface="Cambria" pitchFamily="18" charset="0"/>
                <a:sym typeface="Wingdings" pitchFamily="2" charset="2"/>
              </a:rPr>
              <a:t>projektcsomagját a 2., 3., 4. és a 6. prioritás</a:t>
            </a:r>
            <a:r>
              <a:rPr lang="hu-HU" sz="2200" dirty="0">
                <a:latin typeface="Cambria" pitchFamily="18" charset="0"/>
                <a:sym typeface="Wingdings" pitchFamily="2" charset="2"/>
              </a:rPr>
              <a:t>ra tervezi.</a:t>
            </a:r>
          </a:p>
          <a:p>
            <a:pPr marL="177800" indent="-177800" algn="just">
              <a:buFont typeface="Arial" pitchFamily="34" charset="0"/>
              <a:buChar char="•"/>
              <a:defRPr/>
            </a:pPr>
            <a:endParaRPr lang="hu-HU" sz="2200" dirty="0">
              <a:latin typeface="Cambria" pitchFamily="18" charset="0"/>
              <a:sym typeface="Wingdings" pitchFamily="2" charset="2"/>
            </a:endParaRPr>
          </a:p>
          <a:p>
            <a:pPr marL="177800" indent="-177800" algn="just">
              <a:buFont typeface="Arial" pitchFamily="34" charset="0"/>
              <a:buChar char="•"/>
              <a:defRPr/>
            </a:pPr>
            <a:r>
              <a:rPr lang="hu-HU" sz="2200" dirty="0">
                <a:latin typeface="Cambria" pitchFamily="18" charset="0"/>
                <a:sym typeface="Wingdings" pitchFamily="2" charset="2"/>
              </a:rPr>
              <a:t>A </a:t>
            </a:r>
            <a:r>
              <a:rPr lang="hu-HU" sz="2200" b="1" dirty="0">
                <a:latin typeface="Cambria" pitchFamily="18" charset="0"/>
                <a:sym typeface="Wingdings" pitchFamily="2" charset="2"/>
              </a:rPr>
              <a:t>helyi akciócsoport </a:t>
            </a:r>
            <a:r>
              <a:rPr lang="hu-HU" sz="2200" dirty="0">
                <a:latin typeface="Cambria" pitchFamily="18" charset="0"/>
                <a:sym typeface="Wingdings" pitchFamily="2" charset="2"/>
              </a:rPr>
              <a:t>a </a:t>
            </a:r>
            <a:r>
              <a:rPr lang="hu-HU" sz="2200" b="1" dirty="0">
                <a:latin typeface="Cambria" pitchFamily="18" charset="0"/>
                <a:sym typeface="Wingdings" pitchFamily="2" charset="2"/>
              </a:rPr>
              <a:t>helyi fejlesztési stratégiáját az 5. prioritásra </a:t>
            </a:r>
            <a:r>
              <a:rPr lang="hu-HU" sz="2200" dirty="0">
                <a:latin typeface="Cambria" pitchFamily="18" charset="0"/>
                <a:sym typeface="Wingdings" pitchFamily="2" charset="2"/>
              </a:rPr>
              <a:t>tervezheti.</a:t>
            </a:r>
          </a:p>
          <a:p>
            <a:pPr>
              <a:defRPr/>
            </a:pPr>
            <a:endParaRPr lang="hu-HU" dirty="0">
              <a:sym typeface="Wingdings" pitchFamily="2" charset="2"/>
            </a:endParaRPr>
          </a:p>
          <a:p>
            <a:pPr>
              <a:defRPr/>
            </a:pPr>
            <a:endParaRPr lang="hu-HU" dirty="0">
              <a:sym typeface="Wingdings" pitchFamily="2" charset="2"/>
            </a:endParaRPr>
          </a:p>
          <a:p>
            <a:pPr>
              <a:defRPr/>
            </a:pPr>
            <a:endParaRPr lang="hu-HU" dirty="0">
              <a:sym typeface="Wingdings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32" y="1196974"/>
            <a:ext cx="9144000" cy="71985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területi szereplők tervezési szempontból releváns  prioritásai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70492752"/>
              </p:ext>
            </p:extLst>
          </p:nvPr>
        </p:nvGraphicFramePr>
        <p:xfrm>
          <a:off x="-4432" y="1764270"/>
          <a:ext cx="9144000" cy="5093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047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. </a:t>
                      </a:r>
                      <a:r>
                        <a:rPr lang="hu-HU" sz="2100" b="0" kern="1200" dirty="0" smtClean="0">
                          <a:solidFill>
                            <a:schemeClr val="dk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Térségi </a:t>
                      </a:r>
                      <a:r>
                        <a:rPr lang="hu-HU" sz="2100" b="1" kern="1200" dirty="0" smtClean="0">
                          <a:solidFill>
                            <a:schemeClr val="dk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gazdaságfejlesztés</a:t>
                      </a:r>
                      <a:r>
                        <a:rPr lang="hu-HU" sz="2100" b="0" kern="1200" dirty="0" smtClean="0">
                          <a:solidFill>
                            <a:schemeClr val="dk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hu-HU" sz="2100" b="1" kern="1200" dirty="0" smtClean="0">
                          <a:solidFill>
                            <a:schemeClr val="dk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foglalkoztatási </a:t>
                      </a:r>
                      <a:r>
                        <a:rPr lang="hu-HU" sz="2100" b="0" kern="1200" dirty="0" smtClean="0">
                          <a:solidFill>
                            <a:schemeClr val="dk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helyzet javítása érdekében </a:t>
                      </a:r>
                      <a:endParaRPr lang="hu-HU" sz="2100" b="0" noProof="0" dirty="0" smtClean="0">
                        <a:latin typeface="Cambria" pitchFamily="18" charset="0"/>
                      </a:endParaRPr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2139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Térségi szintű integrált,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foglalkoztatás-orientált gazdaságfejlesztés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Térségi szintű,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foglalkoztatás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-bővítési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célú turizmus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fejlesztés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Alternatív helyi, térségi és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hálózati gazdaságfejlesztés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Térségi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kísérleti fejlesztések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Megyei alternatív befektetés és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beruházás ösztönzés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, projekt előkészítés,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marketing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szociális alapszolgáltatásokhoz 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és gyermekjóléti alapellátásokhoz, valamint óvodai ellátáshoz való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hozzáférés javítása 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és a szolgáltatások minőségének fejlesztése</a:t>
                      </a:r>
                      <a:endParaRPr lang="hu-HU" sz="2000" kern="1200" baseline="0" noProof="0" dirty="0" smtClean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T="45726" marB="45726">
                    <a:solidFill>
                      <a:schemeClr val="bg1"/>
                    </a:solidFill>
                  </a:tcPr>
                </a:tc>
              </a:tr>
              <a:tr h="719582"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2000" b="1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lang="hu-HU" sz="2100" b="1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Befektetők és lakosság számára vonzó városi és várostérségi környezet fejlesztése, megújítása</a:t>
                      </a:r>
                      <a:endParaRPr lang="hu-HU" sz="2100" b="1" kern="1200" noProof="0" dirty="0" smtClean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1605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sz="2000" b="0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</a:t>
                      </a:r>
                      <a:r>
                        <a:rPr lang="hu-HU" sz="2000" b="1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települési környezet </a:t>
                      </a:r>
                      <a:r>
                        <a:rPr lang="hu-HU" sz="2000" b="0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integrált és környezettudatos megújítása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sz="2000" b="0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Belterületen fekvő </a:t>
                      </a:r>
                      <a:r>
                        <a:rPr lang="hu-HU" sz="2000" b="1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barnamező</a:t>
                      </a:r>
                      <a:r>
                        <a:rPr lang="hu-HU" sz="2000" b="0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 területek rehabilitációja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sz="2000" b="0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Kis léptékű települési </a:t>
                      </a:r>
                      <a:r>
                        <a:rPr lang="hu-HU" sz="2000" b="1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környezetvédelmi infrastruktúra-</a:t>
                      </a:r>
                      <a:r>
                        <a:rPr lang="hu-HU" sz="2000" b="0" kern="12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fejlesztések </a:t>
                      </a:r>
                    </a:p>
                  </a:txBody>
                  <a:tcPr marT="45726" marB="45726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TOP prioritási tengelyeinek tartalma</a:t>
            </a:r>
          </a:p>
        </p:txBody>
      </p:sp>
    </p:spTree>
    <p:extLst>
      <p:ext uri="{BB962C8B-B14F-4D97-AF65-F5344CB8AC3E}">
        <p14:creationId xmlns:p14="http://schemas.microsoft.com/office/powerpoint/2010/main" val="408877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715333747"/>
              </p:ext>
            </p:extLst>
          </p:nvPr>
        </p:nvGraphicFramePr>
        <p:xfrm>
          <a:off x="71438" y="270172"/>
          <a:ext cx="9001125" cy="6111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25"/>
              </a:tblGrid>
              <a:tr h="4225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b="0" kern="1200" noProof="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3. </a:t>
                      </a:r>
                      <a:r>
                        <a:rPr lang="hu-HU" sz="2100" b="1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Alacsony széndioxid kibocsátású gazdaság</a:t>
                      </a:r>
                      <a:r>
                        <a:rPr lang="hu-HU" sz="2100" b="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ra való áttérés kiemelten a városi területeken </a:t>
                      </a:r>
                      <a:endParaRPr lang="hu-HU" sz="2100" b="0" kern="1200" noProof="0" dirty="0" smtClean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T="45713" marB="4571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5154">
                <a:tc>
                  <a:txBody>
                    <a:bodyPr/>
                    <a:lstStyle/>
                    <a:p>
                      <a:pPr marL="268288" lvl="0" indent="-268288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Alacsony szén-dioxid-kibocsátást célzó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stratégiák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támogatása</a:t>
                      </a:r>
                    </a:p>
                    <a:p>
                      <a:pPr marL="268288" lvl="0" indent="-268288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Kisléptékű közlekedés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 fejlesztések</a:t>
                      </a:r>
                    </a:p>
                    <a:p>
                      <a:pPr marL="268288" lvl="0" indent="-268288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települési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önkormányzati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infrastrukturális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létesítményekben energiahatékonyság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növelése és a megújuló energia felhasználás támogatása</a:t>
                      </a:r>
                    </a:p>
                    <a:p>
                      <a:pPr marL="268288" lvl="0" indent="-268288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Térségi és helyi léptékű energetikai 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potenciál kiaknázására épülő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komplex 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fejlesztési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programok</a:t>
                      </a:r>
                    </a:p>
                  </a:txBody>
                  <a:tcPr marT="45713" marB="45713">
                    <a:solidFill>
                      <a:schemeClr val="bg1"/>
                    </a:solidFill>
                  </a:tcPr>
                </a:tc>
              </a:tr>
              <a:tr h="54260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100" b="0" kern="1200" noProof="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4. </a:t>
                      </a:r>
                      <a:r>
                        <a:rPr lang="hu-HU" sz="2100" b="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A </a:t>
                      </a:r>
                      <a:r>
                        <a:rPr lang="hu-HU" sz="2100" b="1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társadalmi befogadás </a:t>
                      </a:r>
                      <a:r>
                        <a:rPr lang="hu-HU" sz="2100" b="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erősítése és a közösségi szolgáltatások helyi szintű fejlesztése</a:t>
                      </a:r>
                      <a:endParaRPr lang="hu-HU" sz="2100" b="0" kern="1200" noProof="0" dirty="0" smtClean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T="45713" marB="4571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9686">
                <a:tc>
                  <a:txBody>
                    <a:bodyPr/>
                    <a:lstStyle/>
                    <a:p>
                      <a:pPr marL="268288" lvl="0" indent="-268288" algn="just" defTabSz="914400" rtl="0" eaLnBrk="1" latinLnBrk="0" hangingPunct="1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Egészségügyi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alapellátás és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önkormányzati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járóbeteg ellátás infrastrukturális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fejlesztés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pPr marL="268288" lvl="0" indent="-268288" algn="just" defTabSz="914400" rtl="0" eaLnBrk="1" latinLnBrk="0" hangingPunct="1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szociális alapszolgáltatások 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infrastruktúrájának bővítése, fejlesztése </a:t>
                      </a:r>
                    </a:p>
                    <a:p>
                      <a:pPr marL="268288" lvl="0" indent="-268288" algn="just" defTabSz="914400" rtl="0" eaLnBrk="1" latinLnBrk="0" hangingPunct="1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Térségi és helyi 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közszolgáltatási és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közigazgatás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infrastruktúra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-fejlesztés</a:t>
                      </a:r>
                    </a:p>
                    <a:p>
                      <a:pPr marL="268288" lvl="0" indent="-268288" algn="just" defTabSz="914400" rtl="0" eaLnBrk="1" latinLnBrk="0" hangingPunct="1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Szegénység és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szegregáció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által sújtott leromlott városrészek </a:t>
                      </a:r>
                      <a:r>
                        <a:rPr lang="hu-HU" sz="2000" b="1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rehabilitációja</a:t>
                      </a:r>
                      <a:endParaRPr lang="hu-HU" sz="2000" b="1" kern="1200" baseline="0" noProof="0" dirty="0" smtClean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T="45713" marB="45713">
                    <a:solidFill>
                      <a:schemeClr val="bg1"/>
                    </a:solidFill>
                  </a:tcPr>
                </a:tc>
              </a:tr>
              <a:tr h="32023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2100" b="0" kern="1200" noProof="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5. </a:t>
                      </a:r>
                      <a:r>
                        <a:rPr lang="hu-HU" sz="2100" b="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Közösségi szinten irányított várostérségi helyi fejlesztések (</a:t>
                      </a:r>
                      <a:r>
                        <a:rPr lang="hu-HU" sz="2100" b="1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CLLD</a:t>
                      </a:r>
                      <a:r>
                        <a:rPr lang="hu-HU" sz="2100" b="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)</a:t>
                      </a:r>
                      <a:endParaRPr lang="hu-HU" sz="2100" b="0" kern="1200" noProof="0" dirty="0" smtClean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T="45713" marB="4571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0441">
                <a:tc>
                  <a:txBody>
                    <a:bodyPr/>
                    <a:lstStyle/>
                    <a:p>
                      <a:pPr marL="268288" lvl="0" indent="-268288" algn="just" defTabSz="914400" rtl="0" eaLnBrk="1" latinLnBrk="0" hangingPunct="1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Közösségi szinten irányított helyi gazdaságfejlesztés </a:t>
                      </a:r>
                    </a:p>
                    <a:p>
                      <a:pPr marL="268288" lvl="0" indent="-268288" algn="just" defTabSz="914400" rtl="0" eaLnBrk="1" latinLnBrk="0" hangingPunct="1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Helyi kapcsolódó közösségi terek és szolgáltatások fejlesztése</a:t>
                      </a:r>
                      <a:endParaRPr lang="hu-HU" sz="2000" kern="1200" baseline="0" noProof="0" dirty="0" smtClean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T="45713" marB="4571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3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416679073"/>
              </p:ext>
            </p:extLst>
          </p:nvPr>
        </p:nvGraphicFramePr>
        <p:xfrm>
          <a:off x="107504" y="1220376"/>
          <a:ext cx="8929687" cy="559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687"/>
              </a:tblGrid>
              <a:tr h="492889">
                <a:tc>
                  <a:txBody>
                    <a:bodyPr/>
                    <a:lstStyle/>
                    <a:p>
                      <a:pPr marL="268288" marR="0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2100" b="0" kern="1200" noProof="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6. Megyei és helyi </a:t>
                      </a:r>
                      <a:r>
                        <a:rPr lang="hu-HU" sz="2100" b="1" kern="1200" noProof="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emberi erőforrás </a:t>
                      </a:r>
                      <a:r>
                        <a:rPr lang="hu-HU" sz="2100" b="0" kern="1200" noProof="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fejlesztések, társadalmi befogadás és foglalkoztatás-ösztönzés</a:t>
                      </a:r>
                    </a:p>
                  </a:txBody>
                  <a:tcPr marT="45710" marB="4571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2420">
                <a:tc>
                  <a:txBody>
                    <a:bodyPr/>
                    <a:lstStyle/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Megyei, térségi és helyi alternatív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foglalkoztatás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bővítést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célzó programok 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munkavállalók készségeinek 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és a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helyi gazdaság 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igényeinek közelítése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helyi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identitás növelés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e (egyének és lakóhely)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Közösségfejlesztés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 és társadalmi befogadást támogató programok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helyi szerveződések elősegítése 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(civil szervezetek) – a civil szervezetek, közintézmények, valamint a helyi lakosok közötti 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kapcsolat erősítése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Helyi foglalkoztatást, munkába állást és családokat segítő programok és programalapú fejlesztések (</a:t>
                      </a:r>
                      <a:r>
                        <a:rPr lang="hu-HU" sz="2000" b="1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CLLD</a:t>
                      </a: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183897"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2100" b="0" kern="1200" noProof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7. Technikai segítségnyújtás</a:t>
                      </a:r>
                    </a:p>
                  </a:txBody>
                  <a:tcPr marT="45710" marB="4571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3843">
                <a:tc>
                  <a:txBody>
                    <a:bodyPr/>
                    <a:lstStyle/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Program végrehajtási feladatok támogatása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Térségi projektgenerálási és –fejlesztési feladatok támogatása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Programkommunikációs és partnerségi feladatok támogatása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Programértékelési és egyéb előkészítési feladatok támogatása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hu-HU" sz="2000" kern="12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Projektfejlesztési, gazdasági információszolgáltatási és tervezési környezet fejlesztése</a:t>
                      </a: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7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319264"/>
            <a:ext cx="9144001" cy="685800"/>
          </a:xfrm>
          <a:prstGeom prst="rect">
            <a:avLst/>
          </a:prstGeom>
          <a:solidFill>
            <a:srgbClr val="A69765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u-HU" sz="2400" b="1" dirty="0" smtClean="0">
                <a:solidFill>
                  <a:schemeClr val="bg1"/>
                </a:solidFill>
                <a:latin typeface="Cambria" pitchFamily="18" charset="0"/>
                <a:ea typeface="+mj-ea"/>
              </a:rPr>
              <a:t>Decentralizált fejlesztési keretek, új területi eszközök</a:t>
            </a:r>
          </a:p>
        </p:txBody>
      </p:sp>
      <p:sp>
        <p:nvSpPr>
          <p:cNvPr id="6" name="Oval 5"/>
          <p:cNvSpPr/>
          <p:nvPr/>
        </p:nvSpPr>
        <p:spPr>
          <a:xfrm>
            <a:off x="3851920" y="2204864"/>
            <a:ext cx="1224136" cy="864096"/>
          </a:xfrm>
          <a:prstGeom prst="ellipse">
            <a:avLst/>
          </a:prstGeom>
          <a:solidFill>
            <a:srgbClr val="A69765"/>
          </a:solidFill>
          <a:ln>
            <a:solidFill>
              <a:srgbClr val="A69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4.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157192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hu-HU" sz="2400" b="1" dirty="0" smtClean="0">
                <a:latin typeface="Cambria" pitchFamily="18" charset="0"/>
                <a:sym typeface="Wingdings" pitchFamily="2" charset="2"/>
              </a:rPr>
              <a:t>Négy szinten</a:t>
            </a:r>
            <a:r>
              <a:rPr lang="hu-HU" sz="2400" dirty="0" smtClean="0">
                <a:latin typeface="Cambria" pitchFamily="18" charset="0"/>
                <a:sym typeface="Wingdings" pitchFamily="2" charset="2"/>
              </a:rPr>
              <a:t>:</a:t>
            </a:r>
          </a:p>
          <a:p>
            <a:pPr>
              <a:spcBef>
                <a:spcPts val="0"/>
              </a:spcBef>
              <a:buFontTx/>
              <a:buAutoNum type="arabicPeriod"/>
              <a:defRPr/>
            </a:pPr>
            <a:r>
              <a:rPr lang="hu-HU" sz="2400" u="sng" dirty="0" smtClean="0">
                <a:latin typeface="Cambria" pitchFamily="18" charset="0"/>
                <a:sym typeface="Wingdings" pitchFamily="2" charset="2"/>
              </a:rPr>
              <a:t>Megyei szint </a:t>
            </a:r>
            <a:r>
              <a:rPr lang="hu-HU" sz="2400" dirty="0" smtClean="0">
                <a:latin typeface="Cambria" pitchFamily="18" charset="0"/>
                <a:sym typeface="Wingdings" pitchFamily="2" charset="2"/>
              </a:rPr>
              <a:t> ~</a:t>
            </a:r>
            <a:r>
              <a:rPr lang="hu-HU" sz="2400" i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450 Mrd Ft</a:t>
            </a:r>
            <a:endParaRPr lang="hu-HU" sz="2400" dirty="0" smtClean="0">
              <a:latin typeface="Cambria" pitchFamily="18" charset="0"/>
              <a:sym typeface="Wingdings" pitchFamily="2" charset="2"/>
            </a:endParaRPr>
          </a:p>
          <a:p>
            <a:pPr>
              <a:spcBef>
                <a:spcPts val="0"/>
              </a:spcBef>
              <a:buFontTx/>
              <a:buAutoNum type="arabicPeriod"/>
              <a:defRPr/>
            </a:pPr>
            <a:r>
              <a:rPr lang="hu-HU" sz="2400" u="sng" dirty="0" smtClean="0">
                <a:latin typeface="Cambria" pitchFamily="18" charset="0"/>
                <a:sym typeface="Wingdings" pitchFamily="2" charset="2"/>
              </a:rPr>
              <a:t>Megyei jogú város szintje</a:t>
            </a:r>
            <a:r>
              <a:rPr lang="hu-HU" sz="2400" dirty="0" smtClean="0">
                <a:latin typeface="Cambria" pitchFamily="18" charset="0"/>
                <a:sym typeface="Wingdings" pitchFamily="2" charset="2"/>
              </a:rPr>
              <a:t>  ~</a:t>
            </a:r>
            <a:r>
              <a:rPr lang="hu-HU" sz="2400" i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220 Mrd Ft</a:t>
            </a:r>
            <a:endParaRPr lang="hu-HU" sz="2400" dirty="0" smtClean="0">
              <a:latin typeface="Cambria" pitchFamily="18" charset="0"/>
              <a:sym typeface="Wingdings" pitchFamily="2" charset="2"/>
            </a:endParaRPr>
          </a:p>
          <a:p>
            <a:pPr>
              <a:spcBef>
                <a:spcPts val="0"/>
              </a:spcBef>
              <a:buFontTx/>
              <a:buAutoNum type="arabicPeriod"/>
              <a:defRPr/>
            </a:pPr>
            <a:r>
              <a:rPr lang="hu-HU" sz="2400" u="sng" dirty="0" smtClean="0">
                <a:latin typeface="Cambria" pitchFamily="18" charset="0"/>
                <a:sym typeface="Wingdings" pitchFamily="2" charset="2"/>
              </a:rPr>
              <a:t>Várostérség és megyei jogú város térsége</a:t>
            </a:r>
            <a:r>
              <a:rPr lang="hu-HU" sz="2400" dirty="0" smtClean="0">
                <a:latin typeface="Cambria" pitchFamily="18" charset="0"/>
                <a:sym typeface="Wingdings" pitchFamily="2" charset="2"/>
              </a:rPr>
              <a:t> (területfejlesztési-statisztikai kistérség) – megyei önkormányzat  ~</a:t>
            </a:r>
            <a:r>
              <a:rPr lang="hu-HU" sz="2400" i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300 Mrd Ft</a:t>
            </a:r>
            <a:endParaRPr lang="hu-HU" sz="2400" dirty="0" smtClean="0">
              <a:latin typeface="Cambria" pitchFamily="18" charset="0"/>
              <a:sym typeface="Wingdings" pitchFamily="2" charset="2"/>
            </a:endParaRPr>
          </a:p>
          <a:p>
            <a:pPr>
              <a:spcBef>
                <a:spcPts val="0"/>
              </a:spcBef>
              <a:buFontTx/>
              <a:buAutoNum type="arabicPeriod"/>
              <a:defRPr/>
            </a:pPr>
            <a:r>
              <a:rPr lang="hu-HU" sz="2400" u="sng" dirty="0" smtClean="0">
                <a:latin typeface="Cambria" pitchFamily="18" charset="0"/>
                <a:sym typeface="Wingdings" pitchFamily="2" charset="2"/>
              </a:rPr>
              <a:t>Városok és városokat is magukba foglaló vidéki térségek </a:t>
            </a:r>
            <a:r>
              <a:rPr lang="hu-HU" sz="2400" dirty="0" smtClean="0">
                <a:latin typeface="Cambria" pitchFamily="18" charset="0"/>
                <a:sym typeface="Wingdings" pitchFamily="2" charset="2"/>
              </a:rPr>
              <a:t>– Helyi Akciócsoport  ~</a:t>
            </a:r>
            <a:r>
              <a:rPr lang="hu-HU" sz="2400" i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110 Mrd Ft</a:t>
            </a:r>
          </a:p>
          <a:p>
            <a:pPr>
              <a:spcBef>
                <a:spcPts val="0"/>
              </a:spcBef>
              <a:buNone/>
              <a:defRPr/>
            </a:pPr>
            <a:endParaRPr lang="hu-HU" sz="2400" i="1" dirty="0" smtClean="0">
              <a:solidFill>
                <a:srgbClr val="FF0000"/>
              </a:solidFill>
              <a:latin typeface="Cambria" pitchFamily="18" charset="0"/>
              <a:sym typeface="Wingdings" pitchFamily="2" charset="2"/>
            </a:endParaRPr>
          </a:p>
          <a:p>
            <a:pPr>
              <a:buNone/>
            </a:pPr>
            <a:r>
              <a:rPr lang="hu-HU" sz="2300" b="1" dirty="0" smtClean="0">
                <a:latin typeface="Cambria" pitchFamily="18" charset="0"/>
              </a:rPr>
              <a:t>Megyei önkormányzatoknak kulcsszerepe van:</a:t>
            </a:r>
          </a:p>
          <a:p>
            <a:r>
              <a:rPr lang="hu-HU" sz="2300" dirty="0" smtClean="0">
                <a:latin typeface="Cambria" pitchFamily="18" charset="0"/>
                <a:cs typeface="Arial" pitchFamily="34" charset="0"/>
              </a:rPr>
              <a:t>Összehangolják a megye területén a tervezést</a:t>
            </a:r>
          </a:p>
          <a:p>
            <a:r>
              <a:rPr lang="hu-HU" sz="2300" dirty="0" smtClean="0">
                <a:latin typeface="Cambria" pitchFamily="18" charset="0"/>
                <a:cs typeface="Arial" pitchFamily="34" charset="0"/>
              </a:rPr>
              <a:t>A MJV-kal együtt terveznek</a:t>
            </a:r>
          </a:p>
          <a:p>
            <a:r>
              <a:rPr lang="hu-HU" sz="2300" dirty="0" smtClean="0">
                <a:latin typeface="Cambria" pitchFamily="18" charset="0"/>
                <a:cs typeface="Arial" pitchFamily="34" charset="0"/>
              </a:rPr>
              <a:t>Szerepük kiterjed a nyomon követésre is</a:t>
            </a:r>
            <a:endParaRPr lang="hu-HU" sz="2400" i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 TOP decentralizált forrásainak tervezése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Szövegdoboz 2"/>
          <p:cNvSpPr txBox="1">
            <a:spLocks noChangeArrowheads="1"/>
          </p:cNvSpPr>
          <p:nvPr/>
        </p:nvSpPr>
        <p:spPr bwMode="auto">
          <a:xfrm>
            <a:off x="487285" y="3568634"/>
            <a:ext cx="3497259" cy="1415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25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Integrált Területi Beruházások </a:t>
            </a:r>
          </a:p>
          <a:p>
            <a:pPr algn="ctr">
              <a:defRPr/>
            </a:pPr>
            <a:r>
              <a:rPr lang="hu-HU" b="1" i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(</a:t>
            </a:r>
            <a:r>
              <a:rPr lang="hu-HU" b="1" i="1" dirty="0" err="1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Integrated</a:t>
            </a:r>
            <a:r>
              <a:rPr lang="hu-HU" b="1" i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hu-HU" b="1" i="1" dirty="0" err="1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Territorial</a:t>
            </a:r>
            <a:r>
              <a:rPr lang="hu-HU" b="1" i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hu-HU" b="1" i="1" dirty="0" err="1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Investment</a:t>
            </a:r>
            <a:r>
              <a:rPr lang="hu-HU" b="1" i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)</a:t>
            </a:r>
            <a:endParaRPr lang="en-GB" b="1" i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 bwMode="auto">
          <a:xfrm>
            <a:off x="5076056" y="3568634"/>
            <a:ext cx="3714776" cy="14157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25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Helyi Közösségvezérelt Fejlesztések</a:t>
            </a:r>
          </a:p>
          <a:p>
            <a:pPr algn="ctr">
              <a:defRPr/>
            </a:pPr>
            <a:r>
              <a:rPr lang="hu-HU" b="1" i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(</a:t>
            </a:r>
            <a:r>
              <a:rPr lang="hu-HU" b="1" i="1" dirty="0" err="1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Community</a:t>
            </a:r>
            <a:r>
              <a:rPr lang="hu-HU" b="1" i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Led Local </a:t>
            </a:r>
            <a:r>
              <a:rPr lang="hu-HU" b="1" i="1" dirty="0" err="1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Development</a:t>
            </a:r>
            <a:r>
              <a:rPr lang="hu-HU" b="1" i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)</a:t>
            </a:r>
            <a:endParaRPr lang="en-GB" b="1" i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  <p:cxnSp>
        <p:nvCxnSpPr>
          <p:cNvPr id="6" name="Egyenes összekötő nyíllal 5"/>
          <p:cNvCxnSpPr/>
          <p:nvPr/>
        </p:nvCxnSpPr>
        <p:spPr bwMode="auto">
          <a:xfrm>
            <a:off x="4572000" y="1988840"/>
            <a:ext cx="2000250" cy="1143000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 bwMode="auto">
          <a:xfrm flipH="1">
            <a:off x="2605088" y="1988840"/>
            <a:ext cx="2000250" cy="1143000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3381" y="1183056"/>
            <a:ext cx="9144000" cy="503238"/>
          </a:xfrm>
          <a:solidFill>
            <a:schemeClr val="bg2"/>
          </a:solidFill>
        </p:spPr>
        <p:txBody>
          <a:bodyPr/>
          <a:lstStyle/>
          <a:p>
            <a:r>
              <a:rPr lang="hu-HU" sz="2400" b="1" dirty="0" smtClean="0">
                <a:solidFill>
                  <a:srgbClr val="948A54"/>
                </a:solidFill>
                <a:latin typeface="Cambria" pitchFamily="18" charset="0"/>
              </a:rPr>
              <a:t>Új területi integrációs eszközök </a:t>
            </a:r>
          </a:p>
        </p:txBody>
      </p:sp>
    </p:spTree>
    <p:extLst>
      <p:ext uri="{BB962C8B-B14F-4D97-AF65-F5344CB8AC3E}">
        <p14:creationId xmlns:p14="http://schemas.microsoft.com/office/powerpoint/2010/main" val="18134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ím 1"/>
          <p:cNvSpPr>
            <a:spLocks noGrp="1"/>
          </p:cNvSpPr>
          <p:nvPr>
            <p:ph type="title"/>
          </p:nvPr>
        </p:nvSpPr>
        <p:spPr>
          <a:xfrm>
            <a:off x="0" y="1195913"/>
            <a:ext cx="9144000" cy="503238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hu-HU" sz="2300" b="1" dirty="0" smtClean="0">
                <a:solidFill>
                  <a:srgbClr val="948A54"/>
                </a:solidFill>
                <a:latin typeface="Cambria" pitchFamily="18" charset="0"/>
                <a:cs typeface="Arial" charset="0"/>
              </a:rPr>
              <a:t>Integrált fejlesztési programok a TOP-ban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4294967295"/>
          </p:nvPr>
        </p:nvSpPr>
        <p:spPr>
          <a:xfrm>
            <a:off x="251520" y="1916832"/>
            <a:ext cx="8712968" cy="4752528"/>
          </a:xfrm>
          <a:solidFill>
            <a:schemeClr val="bg1"/>
          </a:solidFill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000" b="1" u="sng" dirty="0" smtClean="0">
                <a:latin typeface="Cambria" pitchFamily="18" charset="0"/>
              </a:rPr>
              <a:t>Lehetséges fejlesztési területek a megyékben:</a:t>
            </a:r>
          </a:p>
          <a:p>
            <a:pPr indent="-165100">
              <a:spcBef>
                <a:spcPts val="0"/>
              </a:spcBef>
            </a:pPr>
            <a:r>
              <a:rPr lang="hu-HU" sz="2000" dirty="0" smtClean="0">
                <a:latin typeface="Cambria" pitchFamily="18" charset="0"/>
              </a:rPr>
              <a:t>Gazdasági fejlődést, foglalkoztatási növekedést megalapozó infrastruktúra fejlesztések</a:t>
            </a:r>
          </a:p>
          <a:p>
            <a:pPr indent="-165100">
              <a:spcBef>
                <a:spcPts val="0"/>
              </a:spcBef>
            </a:pPr>
            <a:r>
              <a:rPr lang="hu-HU" sz="2000" dirty="0" smtClean="0">
                <a:latin typeface="Cambria" pitchFamily="18" charset="0"/>
              </a:rPr>
              <a:t>Megyei szintű gazdaságfejlesztés a térség-specifikus kitörési pontok mentén</a:t>
            </a:r>
          </a:p>
          <a:p>
            <a:pPr indent="-165100">
              <a:spcBef>
                <a:spcPts val="0"/>
              </a:spcBef>
            </a:pPr>
            <a:r>
              <a:rPr lang="hu-HU" sz="2000" dirty="0" smtClean="0">
                <a:latin typeface="Cambria" pitchFamily="18" charset="0"/>
              </a:rPr>
              <a:t>A megyei fejlődés kulcsszereplőinek támogatása – helyi közösségek és versenyképes kkv szektor</a:t>
            </a:r>
          </a:p>
          <a:p>
            <a:pPr indent="-165100">
              <a:spcBef>
                <a:spcPts val="0"/>
              </a:spcBef>
            </a:pPr>
            <a:r>
              <a:rPr lang="hu-HU" sz="2000" dirty="0" smtClean="0">
                <a:latin typeface="Cambria" pitchFamily="18" charset="0"/>
              </a:rPr>
              <a:t>Innovációs készség, képesség és gazdaságfejlesztési kapacitásépítés</a:t>
            </a:r>
          </a:p>
          <a:p>
            <a:pPr indent="-165100">
              <a:spcBef>
                <a:spcPts val="0"/>
              </a:spcBef>
            </a:pPr>
            <a:r>
              <a:rPr lang="hu-HU" sz="2000" dirty="0" err="1" smtClean="0">
                <a:latin typeface="Cambria" pitchFamily="18" charset="0"/>
              </a:rPr>
              <a:t>Munkaerőpiaci</a:t>
            </a:r>
            <a:r>
              <a:rPr lang="hu-HU" sz="2000" dirty="0" smtClean="0">
                <a:latin typeface="Cambria" pitchFamily="18" charset="0"/>
              </a:rPr>
              <a:t> és társadalmi befogadás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Cambr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i="1" dirty="0" smtClean="0">
                <a:latin typeface="Cambria" pitchFamily="18" charset="0"/>
              </a:rPr>
              <a:t>Programonként </a:t>
            </a:r>
            <a:r>
              <a:rPr lang="hu-HU" sz="2000" i="1" dirty="0">
                <a:latin typeface="Cambria" pitchFamily="18" charset="0"/>
              </a:rPr>
              <a:t>átlagosan ~</a:t>
            </a:r>
            <a:r>
              <a:rPr lang="hu-HU" sz="2000" b="1" i="1" dirty="0">
                <a:latin typeface="Cambria" pitchFamily="18" charset="0"/>
              </a:rPr>
              <a:t>25</a:t>
            </a:r>
            <a:r>
              <a:rPr lang="hu-HU" sz="2000" i="1" dirty="0">
                <a:latin typeface="Cambria" pitchFamily="18" charset="0"/>
              </a:rPr>
              <a:t> </a:t>
            </a:r>
            <a:r>
              <a:rPr lang="hu-HU" sz="2000" b="1" i="1" dirty="0">
                <a:latin typeface="Cambria" pitchFamily="18" charset="0"/>
              </a:rPr>
              <a:t>milliárd Ft </a:t>
            </a:r>
            <a:r>
              <a:rPr lang="hu-HU" sz="2000" i="1" dirty="0">
                <a:latin typeface="Cambria" pitchFamily="18" charset="0"/>
              </a:rPr>
              <a:t>előre tervezhető forrás!</a:t>
            </a:r>
          </a:p>
          <a:p>
            <a:pPr>
              <a:spcBef>
                <a:spcPts val="0"/>
              </a:spcBef>
            </a:pPr>
            <a:endParaRPr lang="hu-HU" sz="2000" dirty="0">
              <a:latin typeface="Cambria" pitchFamily="18" charset="0"/>
            </a:endParaRPr>
          </a:p>
          <a:p>
            <a:pPr indent="-165100">
              <a:spcBef>
                <a:spcPts val="0"/>
              </a:spcBef>
            </a:pPr>
            <a:r>
              <a:rPr lang="hu-HU" sz="2000" dirty="0" smtClean="0">
                <a:latin typeface="Cambria" pitchFamily="18" charset="0"/>
              </a:rPr>
              <a:t>A TOP </a:t>
            </a:r>
            <a:r>
              <a:rPr lang="hu-HU" sz="2000" dirty="0">
                <a:latin typeface="Cambria" pitchFamily="18" charset="0"/>
              </a:rPr>
              <a:t>keretében 22 MJV ITI </a:t>
            </a:r>
            <a:r>
              <a:rPr lang="hu-HU" sz="2000" dirty="0" smtClean="0">
                <a:latin typeface="Cambria" pitchFamily="18" charset="0"/>
              </a:rPr>
              <a:t>kerül településfejlesztési fókusszal kialakításra.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Cambr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i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~</a:t>
            </a:r>
            <a:r>
              <a:rPr lang="hu-HU" sz="2000" b="1" i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10 Mrd Ft</a:t>
            </a:r>
            <a:r>
              <a:rPr lang="hu-HU" sz="2000" i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 fejlesztési forrás juthat átlagosan a </a:t>
            </a:r>
            <a:r>
              <a:rPr lang="hu-HU" sz="2000" i="1" dirty="0" err="1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MJV-nak</a:t>
            </a:r>
            <a:r>
              <a:rPr lang="hu-HU" sz="2000" i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u-HU" sz="2000" i="1" dirty="0" err="1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hu-HU" sz="2000" i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u-HU" sz="2000" b="1" i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TOP keretében</a:t>
            </a:r>
            <a:r>
              <a:rPr lang="hu-HU" sz="2000" i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hu-HU" sz="2300" dirty="0" smtClean="0">
              <a:latin typeface="Cambr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300" dirty="0">
              <a:latin typeface="Cambr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300" dirty="0" smtClean="0">
              <a:latin typeface="Cambria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hu-HU" sz="23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64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388" y="1916832"/>
            <a:ext cx="8785225" cy="4608512"/>
          </a:xfrm>
          <a:solidFill>
            <a:schemeClr val="bg1"/>
          </a:solidFill>
        </p:spPr>
        <p:txBody>
          <a:bodyPr/>
          <a:lstStyle/>
          <a:p>
            <a:pPr indent="-1651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500" dirty="0" smtClean="0">
                <a:latin typeface="Cambria" pitchFamily="18" charset="0"/>
              </a:rPr>
              <a:t>Új irányok a helyi szintű fejlesztésben: </a:t>
            </a:r>
          </a:p>
          <a:p>
            <a:pPr marL="817563" algn="just">
              <a:spcBef>
                <a:spcPts val="0"/>
              </a:spcBef>
              <a:buFont typeface="Courier New" pitchFamily="49" charset="0"/>
              <a:buChar char="o"/>
              <a:defRPr/>
            </a:pPr>
            <a:r>
              <a:rPr lang="hu-HU" sz="2500" dirty="0">
                <a:latin typeface="Cambria" pitchFamily="18" charset="0"/>
              </a:rPr>
              <a:t>Városi és vidéki színtér szinergiája</a:t>
            </a:r>
          </a:p>
          <a:p>
            <a:pPr marL="817563" algn="just">
              <a:spcBef>
                <a:spcPts val="0"/>
              </a:spcBef>
              <a:buFont typeface="Courier New" pitchFamily="49" charset="0"/>
              <a:buChar char="o"/>
              <a:defRPr/>
            </a:pPr>
            <a:r>
              <a:rPr lang="hu-HU" sz="2500" dirty="0">
                <a:latin typeface="Cambria" pitchFamily="18" charset="0"/>
              </a:rPr>
              <a:t>Több alap összevonásának </a:t>
            </a:r>
            <a:r>
              <a:rPr lang="hu-HU" sz="2500" dirty="0" smtClean="0">
                <a:latin typeface="Cambria" pitchFamily="18" charset="0"/>
              </a:rPr>
              <a:t>lehetősége: </a:t>
            </a:r>
            <a:r>
              <a:rPr lang="hu-HU" sz="1600" i="1" dirty="0" smtClean="0">
                <a:latin typeface="Cambria" pitchFamily="18" charset="0"/>
              </a:rPr>
              <a:t>EMVA+ETHA+ERFA+ESZA</a:t>
            </a:r>
            <a:endParaRPr lang="hu-HU" sz="1600" i="1" dirty="0">
              <a:latin typeface="Cambria" pitchFamily="18" charset="0"/>
            </a:endParaRPr>
          </a:p>
          <a:p>
            <a:pPr marL="817563" algn="just">
              <a:spcBef>
                <a:spcPts val="0"/>
              </a:spcBef>
              <a:buFont typeface="Courier New" pitchFamily="49" charset="0"/>
              <a:buChar char="o"/>
              <a:defRPr/>
            </a:pPr>
            <a:r>
              <a:rPr lang="hu-HU" sz="2500" dirty="0">
                <a:latin typeface="Cambria" pitchFamily="18" charset="0"/>
              </a:rPr>
              <a:t>Alapját a helyi akciócsoportok stratégiája (HFS) képzi</a:t>
            </a:r>
          </a:p>
          <a:p>
            <a:pPr indent="-1651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500" dirty="0" smtClean="0">
                <a:latin typeface="Cambria" pitchFamily="18" charset="0"/>
              </a:rPr>
              <a:t>A CLLD alkalmazási területei különösen:</a:t>
            </a:r>
          </a:p>
          <a:p>
            <a:pPr marL="817563" algn="just">
              <a:spcBef>
                <a:spcPts val="0"/>
              </a:spcBef>
              <a:buFont typeface="Courier New" pitchFamily="49" charset="0"/>
              <a:buChar char="o"/>
              <a:defRPr/>
            </a:pPr>
            <a:r>
              <a:rPr lang="hu-HU" sz="2500" dirty="0" smtClean="0">
                <a:latin typeface="Cambria" pitchFamily="18" charset="0"/>
              </a:rPr>
              <a:t>A helyi gazdaság felélesztése</a:t>
            </a:r>
          </a:p>
          <a:p>
            <a:pPr marL="817563" algn="just">
              <a:spcBef>
                <a:spcPts val="0"/>
              </a:spcBef>
              <a:buFont typeface="Courier New" pitchFamily="49" charset="0"/>
              <a:buChar char="o"/>
              <a:defRPr/>
            </a:pPr>
            <a:r>
              <a:rPr lang="hu-HU" sz="2500" dirty="0" smtClean="0">
                <a:latin typeface="Cambria" pitchFamily="18" charset="0"/>
              </a:rPr>
              <a:t>A helyi közösségépítés: felelős, öngondoskodásra és tudatos jövőformálásra képes helyi közösségek erősítése.</a:t>
            </a:r>
          </a:p>
          <a:p>
            <a:pPr marL="361950" indent="-18415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u-HU" sz="2500" dirty="0" smtClean="0">
                <a:latin typeface="Cambria" pitchFamily="18" charset="0"/>
              </a:rPr>
              <a:t>TOP, VEKOP – a tervezés jelen fázisában külön prioritástengely</a:t>
            </a:r>
          </a:p>
        </p:txBody>
      </p:sp>
      <p:sp>
        <p:nvSpPr>
          <p:cNvPr id="4" name="Téglalap 3"/>
          <p:cNvSpPr/>
          <p:nvPr/>
        </p:nvSpPr>
        <p:spPr>
          <a:xfrm>
            <a:off x="-7031" y="1208365"/>
            <a:ext cx="9144001" cy="49244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A </a:t>
            </a:r>
            <a:r>
              <a:rPr lang="hu-HU" sz="2600" b="1" dirty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CLLD eszköz </a:t>
            </a:r>
            <a:r>
              <a:rPr lang="hu-HU" sz="2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alkalmazásáról</a:t>
            </a:r>
            <a:endParaRPr lang="hu-HU" sz="1200" b="1" dirty="0">
              <a:solidFill>
                <a:schemeClr val="bg2">
                  <a:lumMod val="50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319264"/>
            <a:ext cx="9144001" cy="685800"/>
          </a:xfrm>
          <a:prstGeom prst="rect">
            <a:avLst/>
          </a:prstGeom>
          <a:solidFill>
            <a:srgbClr val="A69765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u-HU" sz="2400" b="1" dirty="0" smtClean="0">
                <a:solidFill>
                  <a:schemeClr val="bg1"/>
                </a:solidFill>
                <a:latin typeface="Cambria" pitchFamily="18" charset="0"/>
                <a:ea typeface="+mj-ea"/>
              </a:rPr>
              <a:t>Általános irányok a hazai EU-s fejlesztésben</a:t>
            </a:r>
            <a:endParaRPr lang="pt-BR" sz="2400" b="1" dirty="0" smtClean="0">
              <a:solidFill>
                <a:schemeClr val="bg1"/>
              </a:solidFill>
              <a:latin typeface="Cambria" pitchFamily="18" charset="0"/>
              <a:ea typeface="+mj-ea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51920" y="2204864"/>
            <a:ext cx="1224136" cy="864096"/>
          </a:xfrm>
          <a:prstGeom prst="ellipse">
            <a:avLst/>
          </a:prstGeom>
          <a:solidFill>
            <a:srgbClr val="A69765"/>
          </a:solidFill>
          <a:ln>
            <a:solidFill>
              <a:srgbClr val="A69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1.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-7031" y="1208365"/>
            <a:ext cx="9144001" cy="49244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Integrált területfejlesztési eszközök rendszere</a:t>
            </a:r>
            <a:endParaRPr lang="hu-HU" sz="1200" b="1" dirty="0">
              <a:solidFill>
                <a:schemeClr val="bg2">
                  <a:lumMod val="50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PolomikH\AppData\Local\Microsoft\Windows\Temporary Internet Files\Content.Outlook\4Z6TBTNN\System of integrated territorial developments 0917 _ vé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20" y="1844824"/>
            <a:ext cx="6442160" cy="4555224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62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"/>
          <p:cNvSpPr txBox="1">
            <a:spLocks/>
          </p:cNvSpPr>
          <p:nvPr/>
        </p:nvSpPr>
        <p:spPr>
          <a:xfrm>
            <a:off x="0" y="324961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>
                <a:latin typeface="Cambria" pitchFamily="18" charset="0"/>
              </a:rPr>
              <a:t>Köszönöm a figyelmet!</a:t>
            </a:r>
            <a:endParaRPr lang="hu-H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5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9"/>
          <p:cNvSpPr txBox="1">
            <a:spLocks noChangeArrowheads="1"/>
          </p:cNvSpPr>
          <p:nvPr/>
        </p:nvSpPr>
        <p:spPr bwMode="auto">
          <a:xfrm>
            <a:off x="304802" y="2895600"/>
            <a:ext cx="4419599" cy="204671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61950" indent="-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spcAft>
                <a:spcPts val="600"/>
              </a:spcAft>
              <a:buSzPct val="130000"/>
              <a:defRPr/>
            </a:pPr>
            <a:endParaRPr lang="hu-HU" sz="1400" b="1" dirty="0" smtClean="0">
              <a:latin typeface="Garamond" pitchFamily="18" charset="0"/>
            </a:endParaRPr>
          </a:p>
          <a:p>
            <a:pPr marL="0" indent="0" eaLnBrk="1" hangingPunct="1">
              <a:spcAft>
                <a:spcPts val="600"/>
              </a:spcAft>
              <a:buSzPct val="130000"/>
              <a:defRPr/>
            </a:pPr>
            <a:endParaRPr lang="hu-HU" sz="1400" b="1" dirty="0" smtClean="0">
              <a:latin typeface="Garamond" pitchFamily="18" charset="0"/>
            </a:endParaRPr>
          </a:p>
          <a:p>
            <a:pPr marL="0" indent="0" eaLnBrk="1" hangingPunct="1">
              <a:spcAft>
                <a:spcPts val="600"/>
              </a:spcAft>
              <a:buSzPct val="130000"/>
              <a:defRPr/>
            </a:pPr>
            <a:endParaRPr lang="hu-HU" sz="1200" dirty="0" smtClean="0">
              <a:latin typeface="Garamond" pitchFamily="18" charset="0"/>
              <a:cs typeface="Times New Roman" pitchFamily="18" charset="0"/>
            </a:endParaRPr>
          </a:p>
          <a:p>
            <a:pPr marL="0" indent="0" eaLnBrk="1" hangingPunct="1">
              <a:spcAft>
                <a:spcPts val="600"/>
              </a:spcAft>
              <a:buSzPct val="130000"/>
              <a:defRPr/>
            </a:pPr>
            <a:endParaRPr lang="hu-HU" sz="1400" b="1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SzPct val="130000"/>
              <a:buFont typeface="Arial" pitchFamily="34" charset="0"/>
              <a:buChar char="•"/>
              <a:defRPr/>
            </a:pPr>
            <a:endParaRPr lang="hu-HU" sz="2400" b="1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SzPct val="130000"/>
              <a:buFont typeface="Arial" pitchFamily="34" charset="0"/>
              <a:buChar char="•"/>
              <a:defRPr/>
            </a:pPr>
            <a:endParaRPr lang="hu-HU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953000" y="533400"/>
            <a:ext cx="41910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0850" indent="-450850" algn="ctr">
              <a:spcBef>
                <a:spcPct val="20000"/>
              </a:spcBef>
              <a:defRPr/>
            </a:pPr>
            <a:endParaRPr lang="hu-HU" sz="28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0" name="Szövegdoboz 9"/>
          <p:cNvSpPr txBox="1">
            <a:spLocks noChangeArrowheads="1"/>
          </p:cNvSpPr>
          <p:nvPr/>
        </p:nvSpPr>
        <p:spPr bwMode="auto">
          <a:xfrm>
            <a:off x="4724401" y="1447800"/>
            <a:ext cx="4419599" cy="90794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61950" indent="-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SzPct val="130000"/>
              <a:buFont typeface="Arial" pitchFamily="34" charset="0"/>
              <a:buChar char="•"/>
              <a:defRPr/>
            </a:pPr>
            <a:endParaRPr lang="hu-HU" sz="2400" b="1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SzPct val="130000"/>
              <a:buFont typeface="Arial" pitchFamily="34" charset="0"/>
              <a:buChar char="•"/>
              <a:defRPr/>
            </a:pPr>
            <a:endParaRPr lang="hu-HU" sz="2400" dirty="0"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12239"/>
              </p:ext>
            </p:extLst>
          </p:nvPr>
        </p:nvGraphicFramePr>
        <p:xfrm>
          <a:off x="-9216" y="1772817"/>
          <a:ext cx="9144000" cy="4693920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4247456"/>
                <a:gridCol w="4896544"/>
              </a:tblGrid>
              <a:tr h="286970">
                <a:tc>
                  <a:txBody>
                    <a:bodyPr/>
                    <a:lstStyle/>
                    <a:p>
                      <a:pPr marL="450850" indent="-45085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defRPr/>
                      </a:pPr>
                      <a:r>
                        <a:rPr lang="hu-HU" sz="2000" dirty="0" smtClean="0">
                          <a:latin typeface="Cambria" pitchFamily="18" charset="0"/>
                        </a:rPr>
                        <a:t>2004-2013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0850" indent="-45085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defRPr/>
                      </a:pPr>
                      <a:r>
                        <a:rPr lang="hu-HU" sz="2000" dirty="0" smtClean="0">
                          <a:latin typeface="Cambria" pitchFamily="18" charset="0"/>
                        </a:rPr>
                        <a:t>2014-2020</a:t>
                      </a:r>
                    </a:p>
                  </a:txBody>
                  <a:tcPr anchor="ctr"/>
                </a:tc>
              </a:tr>
              <a:tr h="2538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u="none" dirty="0" smtClean="0">
                          <a:latin typeface="Cambria" pitchFamily="18" charset="0"/>
                        </a:rPr>
                        <a:t>„Gazdaszerep” a fejlesztésekben alacsony</a:t>
                      </a:r>
                      <a:endParaRPr lang="hu-HU" sz="1800" b="1" u="none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30000"/>
                        <a:defRPr/>
                      </a:pPr>
                      <a:r>
                        <a:rPr lang="hu-HU" sz="1800" u="none" dirty="0" smtClean="0">
                          <a:latin typeface="Cambria" pitchFamily="18" charset="0"/>
                        </a:rPr>
                        <a:t>„Gazdaszerep” jellege várhatóan megerősödik</a:t>
                      </a:r>
                      <a:endParaRPr lang="hu-HU" sz="1800" b="1" u="none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2538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latin typeface="Cambria" pitchFamily="18" charset="0"/>
                        </a:rPr>
                        <a:t>Valós</a:t>
                      </a:r>
                      <a:r>
                        <a:rPr lang="hu-HU" sz="18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hu-HU" sz="1800" dirty="0" smtClean="0">
                          <a:latin typeface="Cambria" pitchFamily="18" charset="0"/>
                        </a:rPr>
                        <a:t>stratégia hiánya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30000"/>
                        <a:defRPr/>
                      </a:pPr>
                      <a:r>
                        <a:rPr lang="hu-HU" sz="1800" dirty="0" smtClean="0">
                          <a:latin typeface="Cambria" pitchFamily="18" charset="0"/>
                        </a:rPr>
                        <a:t>Ex-ante</a:t>
                      </a:r>
                      <a:r>
                        <a:rPr lang="hu-HU" sz="18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hu-HU" sz="1800" baseline="0" dirty="0" err="1" smtClean="0">
                          <a:latin typeface="Cambria" pitchFamily="18" charset="0"/>
                        </a:rPr>
                        <a:t>kondicionalitások</a:t>
                      </a:r>
                      <a:r>
                        <a:rPr lang="hu-HU" sz="1800" baseline="0" dirty="0" smtClean="0">
                          <a:latin typeface="Cambria" pitchFamily="18" charset="0"/>
                        </a:rPr>
                        <a:t> kötelező teljesítése,</a:t>
                      </a:r>
                      <a:endParaRPr lang="hu-HU" sz="1800" dirty="0" smtClean="0">
                        <a:latin typeface="Cambria" pitchFamily="18" charset="0"/>
                      </a:endParaRPr>
                    </a:p>
                    <a:p>
                      <a:pPr marL="0" indent="0" algn="l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30000"/>
                        <a:defRPr/>
                      </a:pPr>
                      <a:r>
                        <a:rPr lang="hu-HU" sz="1800" dirty="0" smtClean="0">
                          <a:latin typeface="Cambria" pitchFamily="18" charset="0"/>
                        </a:rPr>
                        <a:t>Országos Fejlesztési és Területfejlesztési Koncepció</a:t>
                      </a: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latin typeface="Cambria" pitchFamily="18" charset="0"/>
                        </a:rPr>
                        <a:t>Források szétaprózása, gazdaságfejlesztésre szánt források alacsony mértéke  (~16%)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6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Cambria" pitchFamily="18" charset="0"/>
                        </a:rPr>
                        <a:t>Forrás koncentráció, g</a:t>
                      </a:r>
                      <a:r>
                        <a:rPr lang="hu-HU" sz="1800" b="0" baseline="0" dirty="0" smtClean="0">
                          <a:latin typeface="Cambria" pitchFamily="18" charset="0"/>
                        </a:rPr>
                        <a:t>azdaságfejlesztésre szánt források magas mértéke (~60%)</a:t>
                      </a:r>
                    </a:p>
                  </a:txBody>
                  <a:tcPr/>
                </a:tc>
              </a:tr>
              <a:tr h="816760"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30000"/>
                        <a:defRPr/>
                      </a:pPr>
                      <a:r>
                        <a:rPr lang="hu-HU" sz="1800" dirty="0" smtClean="0">
                          <a:latin typeface="Cambria" pitchFamily="18" charset="0"/>
                        </a:rPr>
                        <a:t>A verseny alapú forrásallokáció kudarca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30000"/>
                        <a:defRPr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Valós igényekre épülő, kiszámítható, dedikált forráskeretek,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integrált programalapú fejlesztés, egyszerűsített eljárásrend</a:t>
                      </a:r>
                    </a:p>
                  </a:txBody>
                  <a:tcPr/>
                </a:tc>
              </a:tr>
              <a:tr h="816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Vissza nem térítendő &gt; Visszatérítendő támogatások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Cambria" pitchFamily="18" charset="0"/>
                        </a:rPr>
                        <a:t>Régi és új fejlesztéspolitikai eszközök</a:t>
                      </a:r>
                      <a:endParaRPr lang="hu-HU" sz="1800" baseline="0" dirty="0" smtClean="0">
                        <a:latin typeface="Cambria" pitchFamily="18" charset="0"/>
                      </a:endParaRPr>
                    </a:p>
                    <a:p>
                      <a:pPr marL="95250" marR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sz="1800" dirty="0" smtClean="0">
                          <a:latin typeface="Cambria" pitchFamily="18" charset="0"/>
                        </a:rPr>
                        <a:t>erőteljesebb hangsúly kerül a pénzügyi eszközök, és visszatérítendő</a:t>
                      </a:r>
                      <a:r>
                        <a:rPr lang="hu-HU" sz="18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hu-HU" sz="1800" dirty="0" smtClean="0">
                          <a:latin typeface="Cambria" pitchFamily="18" charset="0"/>
                        </a:rPr>
                        <a:t>támogatások alkalmazására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Tapasztalatok és a jövőbeni irányok</a:t>
            </a:r>
          </a:p>
        </p:txBody>
      </p:sp>
    </p:spTree>
    <p:extLst>
      <p:ext uri="{BB962C8B-B14F-4D97-AF65-F5344CB8AC3E}">
        <p14:creationId xmlns:p14="http://schemas.microsoft.com/office/powerpoint/2010/main" val="13315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1943943"/>
            <a:ext cx="8340725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églalap 159"/>
          <p:cNvSpPr>
            <a:spLocks noChangeArrowheads="1"/>
          </p:cNvSpPr>
          <p:nvPr/>
        </p:nvSpPr>
        <p:spPr bwMode="auto">
          <a:xfrm>
            <a:off x="0" y="1196752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Az OFTK helye és szerepe a tervezésben</a:t>
            </a:r>
          </a:p>
        </p:txBody>
      </p:sp>
    </p:spTree>
    <p:extLst>
      <p:ext uri="{BB962C8B-B14F-4D97-AF65-F5344CB8AC3E}">
        <p14:creationId xmlns:p14="http://schemas.microsoft.com/office/powerpoint/2010/main" val="5504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-1" y="457200"/>
            <a:ext cx="1524001" cy="838200"/>
          </a:xfrm>
          <a:prstGeom prst="rect">
            <a:avLst/>
          </a:prstGeom>
          <a:solidFill>
            <a:srgbClr val="A29061"/>
          </a:solidFill>
          <a:ln w="9525">
            <a:noFill/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 algn="ctr">
              <a:lnSpc>
                <a:spcPct val="150000"/>
              </a:lnSpc>
              <a:defRPr/>
            </a:pPr>
            <a:r>
              <a:rPr lang="hu-HU" sz="2400" b="1" dirty="0" smtClean="0">
                <a:solidFill>
                  <a:schemeClr val="bg1"/>
                </a:solidFill>
                <a:latin typeface="Cambria" pitchFamily="18" charset="0"/>
                <a:ea typeface="+mj-ea"/>
              </a:rPr>
              <a:t>Az OFTK célrendszere</a:t>
            </a:r>
            <a:endParaRPr lang="hu-HU" sz="2400" b="1" dirty="0">
              <a:solidFill>
                <a:schemeClr val="bg1"/>
              </a:solidFill>
              <a:latin typeface="Cambria" pitchFamily="18" charset="0"/>
              <a:ea typeface="+mj-ea"/>
            </a:endParaRPr>
          </a:p>
        </p:txBody>
      </p:sp>
      <p:pic>
        <p:nvPicPr>
          <p:cNvPr id="10" name="Kép 9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529" b="4416"/>
          <a:stretch/>
        </p:blipFill>
        <p:spPr bwMode="auto">
          <a:xfrm>
            <a:off x="1835696" y="188641"/>
            <a:ext cx="7214864" cy="66701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937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22729" y="1997529"/>
            <a:ext cx="8280400" cy="8334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hu-HU" sz="20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A gazdasági szereplők versenyképességének javítása és nemzetközi szerepvállalásuk fokozása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22729" y="2895600"/>
            <a:ext cx="8280400" cy="7154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>
                <a:solidFill>
                  <a:schemeClr val="bg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A foglalkoztatás növelése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22729" y="3690258"/>
            <a:ext cx="8280400" cy="8334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hu-HU" sz="20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Az energia- és erőforrás hatékonyság növelése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422729" y="4590269"/>
            <a:ext cx="8280400" cy="830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>
                <a:solidFill>
                  <a:schemeClr val="bg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Társadalmi felzárkózási és népesedési kihívások kezelése és Jó Állam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422729" y="5497284"/>
            <a:ext cx="8280400" cy="8334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hu-HU" sz="20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A gazdasági növekedést segítő helyi és térségi fejlesztések megvalósítása</a:t>
            </a:r>
          </a:p>
        </p:txBody>
      </p:sp>
      <p:sp>
        <p:nvSpPr>
          <p:cNvPr id="14" name="Téglalap 159"/>
          <p:cNvSpPr>
            <a:spLocks noChangeArrowheads="1"/>
          </p:cNvSpPr>
          <p:nvPr/>
        </p:nvSpPr>
        <p:spPr bwMode="auto">
          <a:xfrm>
            <a:off x="0" y="1196752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500" b="1" dirty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Nemzeti Fejlesztési Prioritások </a:t>
            </a:r>
          </a:p>
        </p:txBody>
      </p:sp>
    </p:spTree>
    <p:extLst>
      <p:ext uri="{BB962C8B-B14F-4D97-AF65-F5344CB8AC3E}">
        <p14:creationId xmlns:p14="http://schemas.microsoft.com/office/powerpoint/2010/main" val="4996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319264"/>
            <a:ext cx="9144001" cy="685800"/>
          </a:xfrm>
          <a:prstGeom prst="rect">
            <a:avLst/>
          </a:prstGeom>
          <a:solidFill>
            <a:srgbClr val="A69765"/>
          </a:solidFill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defRPr/>
            </a:pPr>
            <a:r>
              <a:rPr lang="hu-HU" sz="2400" b="1" dirty="0" smtClean="0">
                <a:solidFill>
                  <a:schemeClr val="bg1"/>
                </a:solidFill>
                <a:latin typeface="Cambria" pitchFamily="18" charset="0"/>
                <a:ea typeface="+mj-ea"/>
              </a:rPr>
              <a:t>Általánosságok a Terület- és Településfejlesztési Operatív Programról</a:t>
            </a:r>
          </a:p>
        </p:txBody>
      </p:sp>
      <p:sp>
        <p:nvSpPr>
          <p:cNvPr id="6" name="Oval 5"/>
          <p:cNvSpPr/>
          <p:nvPr/>
        </p:nvSpPr>
        <p:spPr>
          <a:xfrm>
            <a:off x="3851920" y="2204864"/>
            <a:ext cx="1224136" cy="864096"/>
          </a:xfrm>
          <a:prstGeom prst="ellipse">
            <a:avLst/>
          </a:prstGeom>
          <a:solidFill>
            <a:srgbClr val="A69765"/>
          </a:solidFill>
          <a:ln>
            <a:solidFill>
              <a:srgbClr val="A69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/>
              <a:t>2</a:t>
            </a:r>
            <a:r>
              <a:rPr lang="hu-HU" sz="3200" b="1" dirty="0" smtClean="0"/>
              <a:t>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8600" y="1996008"/>
            <a:ext cx="8686800" cy="4601344"/>
          </a:xfrm>
        </p:spPr>
        <p:txBody>
          <a:bodyPr>
            <a:normAutofit fontScale="70000" lnSpcReduction="20000"/>
          </a:bodyPr>
          <a:lstStyle/>
          <a:p>
            <a:pPr indent="-160338">
              <a:lnSpc>
                <a:spcPct val="120000"/>
              </a:lnSpc>
              <a:spcBef>
                <a:spcPts val="0"/>
              </a:spcBef>
            </a:pPr>
            <a:r>
              <a:rPr lang="hu-HU" b="1" u="sng" dirty="0" smtClean="0">
                <a:latin typeface="Cambria" pitchFamily="18" charset="0"/>
              </a:rPr>
              <a:t>Céljuk</a:t>
            </a:r>
            <a:r>
              <a:rPr lang="hu-HU" dirty="0" smtClean="0">
                <a:latin typeface="Cambria" pitchFamily="18" charset="0"/>
              </a:rPr>
              <a:t>: a területileg decentralizált fejlesztések folytatása a helyi szereplők bevonásával. </a:t>
            </a:r>
          </a:p>
          <a:p>
            <a:pPr marL="1039812" lvl="1" indent="-45720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hu-HU" dirty="0" smtClean="0">
                <a:latin typeface="Cambria" pitchFamily="18" charset="0"/>
              </a:rPr>
              <a:t>G</a:t>
            </a:r>
            <a:r>
              <a:rPr lang="hu-HU" dirty="0">
                <a:latin typeface="Cambria" pitchFamily="18" charset="0"/>
              </a:rPr>
              <a:t>azdaságfejlesztési fókusz: források 60%-</a:t>
            </a:r>
            <a:r>
              <a:rPr lang="hu-HU" dirty="0" smtClean="0">
                <a:latin typeface="Cambria" pitchFamily="18" charset="0"/>
              </a:rPr>
              <a:t>a!</a:t>
            </a:r>
            <a:endParaRPr lang="hu-HU" dirty="0">
              <a:latin typeface="Cambria" pitchFamily="18" charset="0"/>
            </a:endParaRPr>
          </a:p>
          <a:p>
            <a:pPr indent="-160338">
              <a:lnSpc>
                <a:spcPct val="120000"/>
              </a:lnSpc>
              <a:spcBef>
                <a:spcPts val="0"/>
              </a:spcBef>
            </a:pPr>
            <a:r>
              <a:rPr lang="hu-HU" b="1" u="sng" dirty="0" smtClean="0">
                <a:latin typeface="Cambria" pitchFamily="18" charset="0"/>
              </a:rPr>
              <a:t>Meghatározott területi egység</a:t>
            </a:r>
            <a:r>
              <a:rPr lang="hu-HU" dirty="0">
                <a:latin typeface="Cambria" pitchFamily="18" charset="0"/>
              </a:rPr>
              <a:t>: Régiók </a:t>
            </a:r>
            <a:r>
              <a:rPr lang="hu-HU" dirty="0" smtClean="0">
                <a:latin typeface="Cambria" pitchFamily="18" charset="0"/>
              </a:rPr>
              <a:t>helyett </a:t>
            </a:r>
            <a:r>
              <a:rPr lang="hu-HU" dirty="0">
                <a:latin typeface="Cambria" pitchFamily="18" charset="0"/>
              </a:rPr>
              <a:t>nagyobb hangsúlyt kapnak a megyék és a városok, </a:t>
            </a:r>
            <a:r>
              <a:rPr lang="hu-HU" dirty="0" smtClean="0">
                <a:latin typeface="Cambria" pitchFamily="18" charset="0"/>
              </a:rPr>
              <a:t>helyi közösségek.</a:t>
            </a:r>
          </a:p>
          <a:p>
            <a:pPr indent="-160338">
              <a:lnSpc>
                <a:spcPct val="120000"/>
              </a:lnSpc>
              <a:spcBef>
                <a:spcPts val="0"/>
              </a:spcBef>
            </a:pPr>
            <a:r>
              <a:rPr lang="hu-HU" b="1" u="sng" dirty="0" smtClean="0">
                <a:latin typeface="Cambria" pitchFamily="18" charset="0"/>
              </a:rPr>
              <a:t>Dedikált forráscsomagok, elmozdulás a pályázati rendszertől</a:t>
            </a:r>
            <a:r>
              <a:rPr lang="hu-HU" dirty="0" smtClean="0">
                <a:latin typeface="Cambria" pitchFamily="18" charset="0"/>
              </a:rPr>
              <a:t>: a vissza nem térítendő támogatások tervezése a helyi szereplőkkel együttműködésben zajlik.</a:t>
            </a:r>
          </a:p>
          <a:p>
            <a:pPr indent="-160338">
              <a:lnSpc>
                <a:spcPct val="120000"/>
              </a:lnSpc>
              <a:spcBef>
                <a:spcPts val="0"/>
              </a:spcBef>
            </a:pPr>
            <a:endParaRPr lang="hu-HU" dirty="0" smtClean="0">
              <a:latin typeface="Cambria" pitchFamily="18" charset="0"/>
            </a:endParaRPr>
          </a:p>
          <a:p>
            <a:pPr indent="-160338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>
                <a:latin typeface="Cambria" pitchFamily="18" charset="0"/>
              </a:rPr>
              <a:t>Jelenleg </a:t>
            </a:r>
            <a:r>
              <a:rPr lang="hu-HU" b="1" dirty="0" smtClean="0">
                <a:latin typeface="Cambria" pitchFamily="18" charset="0"/>
              </a:rPr>
              <a:t>két területi operatív program van kidolgozás alatt</a:t>
            </a:r>
            <a:r>
              <a:rPr lang="hu-HU" dirty="0" smtClean="0">
                <a:latin typeface="Cambria" pitchFamily="18" charset="0"/>
              </a:rPr>
              <a:t>: </a:t>
            </a:r>
          </a:p>
          <a:p>
            <a:pPr indent="-160338">
              <a:lnSpc>
                <a:spcPct val="120000"/>
              </a:lnSpc>
              <a:spcBef>
                <a:spcPts val="0"/>
              </a:spcBef>
            </a:pPr>
            <a:r>
              <a:rPr lang="hu-HU" dirty="0" smtClean="0">
                <a:latin typeface="Cambria" pitchFamily="18" charset="0"/>
              </a:rPr>
              <a:t>Terület- és Településfejlesztési Operatív Program (TOP)</a:t>
            </a:r>
          </a:p>
          <a:p>
            <a:pPr indent="-160338">
              <a:lnSpc>
                <a:spcPct val="120000"/>
              </a:lnSpc>
              <a:spcBef>
                <a:spcPts val="0"/>
              </a:spcBef>
            </a:pPr>
            <a:r>
              <a:rPr lang="hu-HU" dirty="0">
                <a:latin typeface="Cambria" pitchFamily="18" charset="0"/>
              </a:rPr>
              <a:t>V</a:t>
            </a:r>
            <a:r>
              <a:rPr lang="hu-HU" dirty="0" smtClean="0">
                <a:latin typeface="Cambria" pitchFamily="18" charset="0"/>
              </a:rPr>
              <a:t>ersenyképes Közép-Magyarország Operatív Program (VEKOP)</a:t>
            </a:r>
            <a:endParaRPr lang="hu-HU" dirty="0">
              <a:latin typeface="Cambria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432" y="1196975"/>
            <a:ext cx="9144000" cy="431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hu-HU" sz="25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Területi operatív programok</a:t>
            </a:r>
          </a:p>
        </p:txBody>
      </p:sp>
    </p:spTree>
    <p:extLst>
      <p:ext uri="{BB962C8B-B14F-4D97-AF65-F5344CB8AC3E}">
        <p14:creationId xmlns:p14="http://schemas.microsoft.com/office/powerpoint/2010/main" val="34274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52DD40B89C3E0F4FB989128CDE36202B" ma:contentTypeVersion="1" ma:contentTypeDescription="Új dokumentum létrehozása." ma:contentTypeScope="" ma:versionID="95a0be1bde5bcac7b8e838c3c174a5c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fcf23b54e4122e205c5b11a5a991157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Kezdés dátumának ütemezés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Befejezés dátumának ütemezés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 ma:readOnly="true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CD898CC-37ED-4B62-A237-238B77A936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147FCED-FAF0-4A21-A65C-3D83479A6C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C418D3-6CEB-4C24-B574-299943B1FE16}">
  <ds:schemaRefs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2325</TotalTime>
  <Words>1889</Words>
  <Application>Microsoft Office PowerPoint</Application>
  <PresentationFormat>Diavetítés a képernyőre (4:3 oldalarány)</PresentationFormat>
  <Paragraphs>300</Paragraphs>
  <Slides>31</Slides>
  <Notes>30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31</vt:i4>
      </vt:variant>
    </vt:vector>
  </HeadingPairs>
  <TitlesOfParts>
    <vt:vector size="33" baseType="lpstr">
      <vt:lpstr>Office Theme</vt:lpstr>
      <vt:lpstr>Beloldalak</vt:lpstr>
      <vt:lpstr>Terület- és Településfejlesztési Operatív Program, az ITI és CLLD eszközök alkalmazási lehetőségei</vt:lpstr>
      <vt:lpstr>Tartalomjegyzék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Új területi integrációs eszközök </vt:lpstr>
      <vt:lpstr>Integrált fejlesztési programok a TOP-ban</vt:lpstr>
      <vt:lpstr>PowerPoint bemutató</vt:lpstr>
      <vt:lpstr>PowerPoint bemutató</vt:lpstr>
      <vt:lpstr>PowerPoint bemutató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Polomik Heléna</cp:lastModifiedBy>
  <cp:revision>156</cp:revision>
  <cp:lastPrinted>2013-11-25T16:27:12Z</cp:lastPrinted>
  <dcterms:created xsi:type="dcterms:W3CDTF">2010-06-15T13:49:13Z</dcterms:created>
  <dcterms:modified xsi:type="dcterms:W3CDTF">2013-11-25T17:03:32Z</dcterms:modified>
</cp:coreProperties>
</file>