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2" r:id="rId1"/>
  </p:sldMasterIdLst>
  <p:notesMasterIdLst>
    <p:notesMasterId r:id="rId23"/>
  </p:notesMasterIdLst>
  <p:sldIdLst>
    <p:sldId id="259" r:id="rId2"/>
    <p:sldId id="260" r:id="rId3"/>
    <p:sldId id="266" r:id="rId4"/>
    <p:sldId id="278" r:id="rId5"/>
    <p:sldId id="279" r:id="rId6"/>
    <p:sldId id="261" r:id="rId7"/>
    <p:sldId id="285" r:id="rId8"/>
    <p:sldId id="286" r:id="rId9"/>
    <p:sldId id="288" r:id="rId10"/>
    <p:sldId id="289" r:id="rId11"/>
    <p:sldId id="284" r:id="rId12"/>
    <p:sldId id="290" r:id="rId13"/>
    <p:sldId id="291" r:id="rId14"/>
    <p:sldId id="262" r:id="rId15"/>
    <p:sldId id="280" r:id="rId16"/>
    <p:sldId id="292" r:id="rId17"/>
    <p:sldId id="293" r:id="rId18"/>
    <p:sldId id="294" r:id="rId19"/>
    <p:sldId id="295" r:id="rId20"/>
    <p:sldId id="281" r:id="rId21"/>
    <p:sldId id="263" r:id="rId22"/>
  </p:sldIdLst>
  <p:sldSz cx="9144000" cy="6840538"/>
  <p:notesSz cx="6805613" cy="99441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5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73AC"/>
    <a:srgbClr val="C4007B"/>
    <a:srgbClr val="AF1E75"/>
    <a:srgbClr val="35B3B8"/>
    <a:srgbClr val="96BD0D"/>
    <a:srgbClr val="878375"/>
    <a:srgbClr val="F08B27"/>
    <a:srgbClr val="FBCF39"/>
    <a:srgbClr val="FFFFFF"/>
    <a:srgbClr val="7273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/>
    <p:restoredTop sz="83432" autoAdjust="0"/>
  </p:normalViewPr>
  <p:slideViewPr>
    <p:cSldViewPr snapToGrid="0" snapToObjects="1" showGuides="1">
      <p:cViewPr>
        <p:scale>
          <a:sx n="60" d="100"/>
          <a:sy n="60" d="100"/>
        </p:scale>
        <p:origin x="-1338" y="-660"/>
      </p:cViewPr>
      <p:guideLst>
        <p:guide orient="horz" pos="215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6FD8D-4A12-4627-AD0D-85D2B21481AE}" type="datetimeFigureOut">
              <a:rPr lang="en-GB" smtClean="0"/>
              <a:pPr/>
              <a:t>25/09/2017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6125"/>
            <a:ext cx="49831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8B859-111D-47F7-BBEC-F653417A897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666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8B859-111D-47F7-BBEC-F653417A8972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922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8B859-111D-47F7-BBEC-F653417A8972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930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8B859-111D-47F7-BBEC-F653417A8972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930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8B859-111D-47F7-BBEC-F653417A8972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219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8B859-111D-47F7-BBEC-F653417A8972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324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8B859-111D-47F7-BBEC-F653417A8972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2199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8B859-111D-47F7-BBEC-F653417A8972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3244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8B859-111D-47F7-BBEC-F653417A8972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3244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8B859-111D-47F7-BBEC-F653417A8972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3244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8B859-111D-47F7-BBEC-F653417A8972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3244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8B859-111D-47F7-BBEC-F653417A8972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324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8B859-111D-47F7-BBEC-F653417A8972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6386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8B859-111D-47F7-BBEC-F653417A8972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1552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8B859-111D-47F7-BBEC-F653417A8972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193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8B859-111D-47F7-BBEC-F653417A8972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701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8B859-111D-47F7-BBEC-F653417A8972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829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smtClean="0"/>
              <a:t>3 különböző városhálózat: </a:t>
            </a:r>
            <a:r>
              <a:rPr lang="hu-HU" b="0" smtClean="0"/>
              <a:t>akciótervezési, megvalósítási, transzfer</a:t>
            </a:r>
            <a:endParaRPr lang="hu-HU" b="1" smtClean="0"/>
          </a:p>
          <a:p>
            <a:r>
              <a:rPr lang="fr-FR" b="1" smtClean="0"/>
              <a:t>Networks</a:t>
            </a:r>
            <a:r>
              <a:rPr lang="fr-FR" b="1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 types of networks- action planning</a:t>
            </a:r>
            <a:r>
              <a:rPr lang="fr-FR" baseline="0" dirty="0" smtClean="0"/>
              <a:t> (to </a:t>
            </a:r>
            <a:r>
              <a:rPr lang="fr-FR" baseline="0" dirty="0" err="1" smtClean="0"/>
              <a:t>create</a:t>
            </a:r>
            <a:r>
              <a:rPr lang="fr-FR" baseline="0" dirty="0" smtClean="0"/>
              <a:t> a Local Action Plan), </a:t>
            </a:r>
            <a:r>
              <a:rPr lang="fr-FR" baseline="0" dirty="0" err="1" smtClean="0"/>
              <a:t>Implementation</a:t>
            </a:r>
            <a:r>
              <a:rPr lang="fr-FR" baseline="0" dirty="0" smtClean="0"/>
              <a:t> (to </a:t>
            </a:r>
            <a:r>
              <a:rPr lang="fr-FR" baseline="0" dirty="0" err="1" smtClean="0"/>
              <a:t>overcome</a:t>
            </a:r>
            <a:r>
              <a:rPr lang="fr-FR" baseline="0" dirty="0" smtClean="0"/>
              <a:t> challenges </a:t>
            </a:r>
            <a:r>
              <a:rPr lang="fr-FR" baseline="0" dirty="0" err="1" smtClean="0"/>
              <a:t>related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implementation</a:t>
            </a:r>
            <a:r>
              <a:rPr lang="fr-FR" baseline="0" dirty="0" smtClean="0"/>
              <a:t> of local </a:t>
            </a:r>
            <a:r>
              <a:rPr lang="fr-FR" baseline="0" dirty="0" err="1" smtClean="0"/>
              <a:t>policies</a:t>
            </a:r>
            <a:r>
              <a:rPr lang="fr-FR" baseline="0" dirty="0" smtClean="0"/>
              <a:t>), Transfer (one </a:t>
            </a:r>
            <a:r>
              <a:rPr lang="fr-FR" baseline="0" dirty="0" err="1" smtClean="0"/>
              <a:t>identified</a:t>
            </a:r>
            <a:r>
              <a:rPr lang="fr-FR" baseline="0" dirty="0" smtClean="0"/>
              <a:t> good practice to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transferred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other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cities</a:t>
            </a:r>
            <a:r>
              <a:rPr lang="fr-FR" baseline="0" dirty="0" smtClean="0"/>
              <a:t>)</a:t>
            </a:r>
          </a:p>
          <a:p>
            <a:endParaRPr lang="fr-FR" baseline="0" dirty="0" smtClean="0"/>
          </a:p>
          <a:p>
            <a:r>
              <a:rPr lang="fr-FR" b="1" baseline="0" dirty="0" err="1" smtClean="0"/>
              <a:t>Capacity</a:t>
            </a:r>
            <a:r>
              <a:rPr lang="fr-FR" b="1" baseline="0" dirty="0" smtClean="0"/>
              <a:t>-building: </a:t>
            </a:r>
            <a:r>
              <a:rPr lang="fr-FR" b="0" baseline="0" dirty="0" smtClean="0"/>
              <a:t>National and EU </a:t>
            </a:r>
            <a:r>
              <a:rPr lang="fr-FR" b="1" baseline="0" dirty="0" smtClean="0"/>
              <a:t>trainings</a:t>
            </a:r>
            <a:r>
              <a:rPr lang="fr-FR" b="0" baseline="0" dirty="0" smtClean="0"/>
              <a:t> on how to put in place </a:t>
            </a:r>
            <a:r>
              <a:rPr lang="fr-FR" b="0" baseline="0" dirty="0" err="1" smtClean="0"/>
              <a:t>integrated</a:t>
            </a:r>
            <a:r>
              <a:rPr lang="fr-FR" b="0" baseline="0" dirty="0" smtClean="0"/>
              <a:t> and </a:t>
            </a:r>
            <a:r>
              <a:rPr lang="fr-FR" b="0" baseline="0" dirty="0" err="1" smtClean="0"/>
              <a:t>participatory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approaches</a:t>
            </a:r>
            <a:r>
              <a:rPr lang="fr-FR" b="0" baseline="0" dirty="0" smtClean="0"/>
              <a:t>/ local </a:t>
            </a:r>
            <a:r>
              <a:rPr lang="fr-FR" b="0" baseline="0" dirty="0" err="1" smtClean="0"/>
              <a:t>policies</a:t>
            </a:r>
            <a:endParaRPr lang="fr-FR" b="0" baseline="0" dirty="0" smtClean="0"/>
          </a:p>
          <a:p>
            <a:endParaRPr lang="fr-FR" b="1" baseline="0" dirty="0" smtClean="0"/>
          </a:p>
          <a:p>
            <a:r>
              <a:rPr lang="fr-FR" b="1" baseline="0" dirty="0" smtClean="0"/>
              <a:t>Capitalisation-communication: </a:t>
            </a:r>
            <a:r>
              <a:rPr lang="fr-FR" b="0" baseline="0" dirty="0" smtClean="0"/>
              <a:t>publications, </a:t>
            </a:r>
            <a:r>
              <a:rPr lang="fr-FR" b="0" baseline="0" dirty="0" err="1" smtClean="0"/>
              <a:t>events</a:t>
            </a:r>
            <a:r>
              <a:rPr lang="fr-FR" b="0" baseline="0" dirty="0" smtClean="0"/>
              <a:t>, </a:t>
            </a:r>
            <a:r>
              <a:rPr lang="fr-FR" b="0" baseline="0" dirty="0" err="1" smtClean="0"/>
              <a:t>website</a:t>
            </a:r>
            <a:r>
              <a:rPr lang="fr-FR" b="0" baseline="0" dirty="0" smtClean="0"/>
              <a:t>, National URBACT Points</a:t>
            </a:r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8B859-111D-47F7-BBEC-F653417A8972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511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8B859-111D-47F7-BBEC-F653417A8972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930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8B859-111D-47F7-BBEC-F653417A8972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930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8B859-111D-47F7-BBEC-F653417A8972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930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8B859-111D-47F7-BBEC-F653417A8972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930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-Cover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3999" cy="681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92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-Image+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6119997" y="3710045"/>
            <a:ext cx="1944000" cy="2139950"/>
          </a:xfrm>
        </p:spPr>
        <p:txBody>
          <a:bodyPr lIns="108000" anchor="b" anchorCtr="0">
            <a:normAutofit/>
          </a:bodyPr>
          <a:lstStyle>
            <a:lvl1pPr marL="7938" indent="0">
              <a:buFont typeface="Arial" charset="0"/>
              <a:buNone/>
              <a:defRPr sz="1200" b="1" i="0">
                <a:solidFill>
                  <a:srgbClr val="F08B27"/>
                </a:solidFill>
                <a:latin typeface="Arial" charset="0"/>
                <a:ea typeface="Arial" charset="0"/>
                <a:cs typeface="Arial" charset="0"/>
              </a:defRPr>
            </a:lvl1pPr>
            <a:lvl2pPr marL="7938" indent="0">
              <a:buFont typeface="Arial" charset="0"/>
              <a:buNone/>
              <a:defRPr sz="1200" b="0">
                <a:solidFill>
                  <a:srgbClr val="F08B27"/>
                </a:solidFill>
              </a:defRPr>
            </a:lvl2pPr>
            <a:lvl3pPr marL="222250" indent="-214313">
              <a:buFont typeface="Cambria" charset="0"/>
              <a:buChar char="⎼"/>
              <a:tabLst/>
              <a:defRPr sz="1200">
                <a:solidFill>
                  <a:srgbClr val="F08B27"/>
                </a:solidFill>
              </a:defRPr>
            </a:lvl3pPr>
            <a:lvl4pPr marL="222250" indent="0">
              <a:buFont typeface="Arial" charset="0"/>
              <a:buNone/>
              <a:tabLst/>
              <a:defRPr sz="1200">
                <a:solidFill>
                  <a:srgbClr val="F08B27"/>
                </a:solidFill>
              </a:defRPr>
            </a:lvl4pPr>
            <a:lvl5pPr marL="222250" indent="0">
              <a:buNone/>
              <a:tabLst/>
              <a:defRPr sz="1200">
                <a:solidFill>
                  <a:srgbClr val="F08B27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200274"/>
            <a:ext cx="9180576" cy="640264"/>
          </a:xfrm>
          <a:prstGeom prst="rect">
            <a:avLst/>
          </a:prstGeom>
          <a:solidFill>
            <a:srgbClr val="F08B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e la date 2"/>
          <p:cNvSpPr>
            <a:spLocks noGrp="1"/>
          </p:cNvSpPr>
          <p:nvPr>
            <p:ph type="dt" sz="half" idx="2"/>
          </p:nvPr>
        </p:nvSpPr>
        <p:spPr>
          <a:xfrm>
            <a:off x="6361927" y="6361910"/>
            <a:ext cx="2057400" cy="36419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5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fr-FR" dirty="0" smtClean="0"/>
              <a:t>28 octobre 2016</a:t>
            </a:r>
            <a:endParaRPr lang="fr-FR" dirty="0"/>
          </a:p>
        </p:txBody>
      </p:sp>
      <p:sp>
        <p:nvSpPr>
          <p:cNvPr id="1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666205" y="6361910"/>
            <a:ext cx="368128" cy="36419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9D7EC0D4-C4D4-784B-B144-181491B88AD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6" name="Pentagone 15"/>
          <p:cNvSpPr>
            <a:spLocks noChangeAspect="1"/>
          </p:cNvSpPr>
          <p:nvPr userDrawn="1"/>
        </p:nvSpPr>
        <p:spPr>
          <a:xfrm>
            <a:off x="8470766" y="6467414"/>
            <a:ext cx="144000" cy="137143"/>
          </a:xfrm>
          <a:prstGeom prst="pentagon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60000" y="6480000"/>
            <a:ext cx="3086100" cy="20173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 b="1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fr-FR" dirty="0"/>
          </a:p>
        </p:txBody>
      </p:sp>
      <p:sp>
        <p:nvSpPr>
          <p:cNvPr id="5" name="Espace réservé pour une image  4"/>
          <p:cNvSpPr>
            <a:spLocks noGrp="1" noChangeAspect="1"/>
          </p:cNvSpPr>
          <p:nvPr>
            <p:ph type="pic" sz="quarter" idx="14"/>
          </p:nvPr>
        </p:nvSpPr>
        <p:spPr>
          <a:xfrm>
            <a:off x="719997" y="1799995"/>
            <a:ext cx="5400000" cy="4050000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253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-Cover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2" b="40857"/>
          <a:stretch/>
        </p:blipFill>
        <p:spPr>
          <a:xfrm flipH="1">
            <a:off x="0" y="2743895"/>
            <a:ext cx="9144000" cy="3492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85" y="5075538"/>
            <a:ext cx="1814799" cy="163331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85" y="346457"/>
            <a:ext cx="2653103" cy="104920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788" y="125548"/>
            <a:ext cx="2999875" cy="981777"/>
          </a:xfrm>
          <a:prstGeom prst="rect">
            <a:avLst/>
          </a:prstGeom>
        </p:spPr>
      </p:pic>
      <p:grpSp>
        <p:nvGrpSpPr>
          <p:cNvPr id="5" name="Grouper 4"/>
          <p:cNvGrpSpPr/>
          <p:nvPr userDrawn="1"/>
        </p:nvGrpSpPr>
        <p:grpSpPr>
          <a:xfrm>
            <a:off x="4443320" y="1175173"/>
            <a:ext cx="4620787" cy="5091726"/>
            <a:chOff x="4443320" y="1175173"/>
            <a:chExt cx="4620787" cy="5091726"/>
          </a:xfrm>
        </p:grpSpPr>
        <p:sp>
          <p:nvSpPr>
            <p:cNvPr id="3" name="Pentagone 2"/>
            <p:cNvSpPr/>
            <p:nvPr userDrawn="1"/>
          </p:nvSpPr>
          <p:spPr>
            <a:xfrm rot="1595350">
              <a:off x="4443320" y="1873255"/>
              <a:ext cx="4620787" cy="4393644"/>
            </a:xfrm>
            <a:prstGeom prst="pentagon">
              <a:avLst/>
            </a:prstGeom>
            <a:solidFill>
              <a:srgbClr val="F08B2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Pentagone 3"/>
            <p:cNvSpPr/>
            <p:nvPr userDrawn="1"/>
          </p:nvSpPr>
          <p:spPr>
            <a:xfrm rot="20533236">
              <a:off x="6652583" y="1175173"/>
              <a:ext cx="1337487" cy="1271740"/>
            </a:xfrm>
            <a:prstGeom prst="pentagon">
              <a:avLst/>
            </a:prstGeom>
            <a:solidFill>
              <a:srgbClr val="216CA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Pentagone 6"/>
            <p:cNvSpPr/>
            <p:nvPr userDrawn="1"/>
          </p:nvSpPr>
          <p:spPr>
            <a:xfrm rot="1507256">
              <a:off x="7153188" y="1819406"/>
              <a:ext cx="1347179" cy="1180273"/>
            </a:xfrm>
            <a:custGeom>
              <a:avLst/>
              <a:gdLst>
                <a:gd name="connsiteX0" fmla="*/ 1 w 1205004"/>
                <a:gd name="connsiteY0" fmla="*/ 437644 h 1145769"/>
                <a:gd name="connsiteX1" fmla="*/ 602502 w 1205004"/>
                <a:gd name="connsiteY1" fmla="*/ 0 h 1145769"/>
                <a:gd name="connsiteX2" fmla="*/ 1205003 w 1205004"/>
                <a:gd name="connsiteY2" fmla="*/ 437644 h 1145769"/>
                <a:gd name="connsiteX3" fmla="*/ 974868 w 1205004"/>
                <a:gd name="connsiteY3" fmla="*/ 1145766 h 1145769"/>
                <a:gd name="connsiteX4" fmla="*/ 230136 w 1205004"/>
                <a:gd name="connsiteY4" fmla="*/ 1145766 h 1145769"/>
                <a:gd name="connsiteX5" fmla="*/ 1 w 1205004"/>
                <a:gd name="connsiteY5" fmla="*/ 437644 h 1145769"/>
                <a:gd name="connsiteX0" fmla="*/ 0 w 1264671"/>
                <a:gd name="connsiteY0" fmla="*/ 465620 h 1145766"/>
                <a:gd name="connsiteX1" fmla="*/ 662170 w 1264671"/>
                <a:gd name="connsiteY1" fmla="*/ 0 h 1145766"/>
                <a:gd name="connsiteX2" fmla="*/ 1264671 w 1264671"/>
                <a:gd name="connsiteY2" fmla="*/ 437644 h 1145766"/>
                <a:gd name="connsiteX3" fmla="*/ 1034536 w 1264671"/>
                <a:gd name="connsiteY3" fmla="*/ 1145766 h 1145766"/>
                <a:gd name="connsiteX4" fmla="*/ 289804 w 1264671"/>
                <a:gd name="connsiteY4" fmla="*/ 1145766 h 1145766"/>
                <a:gd name="connsiteX5" fmla="*/ 0 w 1264671"/>
                <a:gd name="connsiteY5" fmla="*/ 465620 h 1145766"/>
                <a:gd name="connsiteX0" fmla="*/ 0 w 1264671"/>
                <a:gd name="connsiteY0" fmla="*/ 465620 h 1151367"/>
                <a:gd name="connsiteX1" fmla="*/ 662170 w 1264671"/>
                <a:gd name="connsiteY1" fmla="*/ 0 h 1151367"/>
                <a:gd name="connsiteX2" fmla="*/ 1264671 w 1264671"/>
                <a:gd name="connsiteY2" fmla="*/ 437644 h 1151367"/>
                <a:gd name="connsiteX3" fmla="*/ 1034536 w 1264671"/>
                <a:gd name="connsiteY3" fmla="*/ 1145766 h 1151367"/>
                <a:gd name="connsiteX4" fmla="*/ 219644 w 1264671"/>
                <a:gd name="connsiteY4" fmla="*/ 1151367 h 1151367"/>
                <a:gd name="connsiteX5" fmla="*/ 0 w 1264671"/>
                <a:gd name="connsiteY5" fmla="*/ 465620 h 1151367"/>
                <a:gd name="connsiteX0" fmla="*/ 0 w 1264671"/>
                <a:gd name="connsiteY0" fmla="*/ 465620 h 1151367"/>
                <a:gd name="connsiteX1" fmla="*/ 662170 w 1264671"/>
                <a:gd name="connsiteY1" fmla="*/ 0 h 1151367"/>
                <a:gd name="connsiteX2" fmla="*/ 1264671 w 1264671"/>
                <a:gd name="connsiteY2" fmla="*/ 437644 h 1151367"/>
                <a:gd name="connsiteX3" fmla="*/ 1046885 w 1264671"/>
                <a:gd name="connsiteY3" fmla="*/ 1094484 h 1151367"/>
                <a:gd name="connsiteX4" fmla="*/ 219644 w 1264671"/>
                <a:gd name="connsiteY4" fmla="*/ 1151367 h 1151367"/>
                <a:gd name="connsiteX5" fmla="*/ 0 w 1264671"/>
                <a:gd name="connsiteY5" fmla="*/ 465620 h 1151367"/>
                <a:gd name="connsiteX0" fmla="*/ 0 w 1347179"/>
                <a:gd name="connsiteY0" fmla="*/ 465620 h 1151367"/>
                <a:gd name="connsiteX1" fmla="*/ 662170 w 1347179"/>
                <a:gd name="connsiteY1" fmla="*/ 0 h 1151367"/>
                <a:gd name="connsiteX2" fmla="*/ 1347179 w 1347179"/>
                <a:gd name="connsiteY2" fmla="*/ 380760 h 1151367"/>
                <a:gd name="connsiteX3" fmla="*/ 1046885 w 1347179"/>
                <a:gd name="connsiteY3" fmla="*/ 1094484 h 1151367"/>
                <a:gd name="connsiteX4" fmla="*/ 219644 w 1347179"/>
                <a:gd name="connsiteY4" fmla="*/ 1151367 h 1151367"/>
                <a:gd name="connsiteX5" fmla="*/ 0 w 1347179"/>
                <a:gd name="connsiteY5" fmla="*/ 465620 h 1151367"/>
                <a:gd name="connsiteX0" fmla="*/ 0 w 1347179"/>
                <a:gd name="connsiteY0" fmla="*/ 606406 h 1292153"/>
                <a:gd name="connsiteX1" fmla="*/ 632553 w 1347179"/>
                <a:gd name="connsiteY1" fmla="*/ 0 h 1292153"/>
                <a:gd name="connsiteX2" fmla="*/ 1347179 w 1347179"/>
                <a:gd name="connsiteY2" fmla="*/ 521546 h 1292153"/>
                <a:gd name="connsiteX3" fmla="*/ 1046885 w 1347179"/>
                <a:gd name="connsiteY3" fmla="*/ 1235270 h 1292153"/>
                <a:gd name="connsiteX4" fmla="*/ 219644 w 1347179"/>
                <a:gd name="connsiteY4" fmla="*/ 1292153 h 1292153"/>
                <a:gd name="connsiteX5" fmla="*/ 0 w 1347179"/>
                <a:gd name="connsiteY5" fmla="*/ 606406 h 1292153"/>
                <a:gd name="connsiteX0" fmla="*/ 0 w 1347179"/>
                <a:gd name="connsiteY0" fmla="*/ 483106 h 1168853"/>
                <a:gd name="connsiteX1" fmla="*/ 699464 w 1347179"/>
                <a:gd name="connsiteY1" fmla="*/ 0 h 1168853"/>
                <a:gd name="connsiteX2" fmla="*/ 1347179 w 1347179"/>
                <a:gd name="connsiteY2" fmla="*/ 398246 h 1168853"/>
                <a:gd name="connsiteX3" fmla="*/ 1046885 w 1347179"/>
                <a:gd name="connsiteY3" fmla="*/ 1111970 h 1168853"/>
                <a:gd name="connsiteX4" fmla="*/ 219644 w 1347179"/>
                <a:gd name="connsiteY4" fmla="*/ 1168853 h 1168853"/>
                <a:gd name="connsiteX5" fmla="*/ 0 w 1347179"/>
                <a:gd name="connsiteY5" fmla="*/ 483106 h 1168853"/>
                <a:gd name="connsiteX0" fmla="*/ 0 w 1347179"/>
                <a:gd name="connsiteY0" fmla="*/ 483106 h 1264206"/>
                <a:gd name="connsiteX1" fmla="*/ 699464 w 1347179"/>
                <a:gd name="connsiteY1" fmla="*/ 0 h 1264206"/>
                <a:gd name="connsiteX2" fmla="*/ 1347179 w 1347179"/>
                <a:gd name="connsiteY2" fmla="*/ 398246 h 1264206"/>
                <a:gd name="connsiteX3" fmla="*/ 1046885 w 1347179"/>
                <a:gd name="connsiteY3" fmla="*/ 1111970 h 1264206"/>
                <a:gd name="connsiteX4" fmla="*/ 55088 w 1347179"/>
                <a:gd name="connsiteY4" fmla="*/ 1264206 h 1264206"/>
                <a:gd name="connsiteX5" fmla="*/ 0 w 1347179"/>
                <a:gd name="connsiteY5" fmla="*/ 483106 h 1264206"/>
                <a:gd name="connsiteX0" fmla="*/ 0 w 1347179"/>
                <a:gd name="connsiteY0" fmla="*/ 483106 h 1180273"/>
                <a:gd name="connsiteX1" fmla="*/ 699464 w 1347179"/>
                <a:gd name="connsiteY1" fmla="*/ 0 h 1180273"/>
                <a:gd name="connsiteX2" fmla="*/ 1347179 w 1347179"/>
                <a:gd name="connsiteY2" fmla="*/ 398246 h 1180273"/>
                <a:gd name="connsiteX3" fmla="*/ 1046885 w 1347179"/>
                <a:gd name="connsiteY3" fmla="*/ 1111970 h 1180273"/>
                <a:gd name="connsiteX4" fmla="*/ 234096 w 1347179"/>
                <a:gd name="connsiteY4" fmla="*/ 1180273 h 1180273"/>
                <a:gd name="connsiteX5" fmla="*/ 0 w 1347179"/>
                <a:gd name="connsiteY5" fmla="*/ 483106 h 118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7179" h="1180273">
                  <a:moveTo>
                    <a:pt x="0" y="483106"/>
                  </a:moveTo>
                  <a:lnTo>
                    <a:pt x="699464" y="0"/>
                  </a:lnTo>
                  <a:lnTo>
                    <a:pt x="1347179" y="398246"/>
                  </a:lnTo>
                  <a:lnTo>
                    <a:pt x="1046885" y="1111970"/>
                  </a:lnTo>
                  <a:lnTo>
                    <a:pt x="234096" y="1180273"/>
                  </a:lnTo>
                  <a:lnTo>
                    <a:pt x="0" y="483106"/>
                  </a:lnTo>
                  <a:close/>
                </a:path>
              </a:pathLst>
            </a:custGeom>
            <a:solidFill>
              <a:srgbClr val="FBCF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Forme libre 5"/>
            <p:cNvSpPr/>
            <p:nvPr userDrawn="1"/>
          </p:nvSpPr>
          <p:spPr>
            <a:xfrm>
              <a:off x="7210119" y="1918018"/>
              <a:ext cx="700215" cy="601361"/>
            </a:xfrm>
            <a:custGeom>
              <a:avLst/>
              <a:gdLst>
                <a:gd name="connsiteX0" fmla="*/ 74141 w 568411"/>
                <a:gd name="connsiteY0" fmla="*/ 115329 h 601362"/>
                <a:gd name="connsiteX1" fmla="*/ 0 w 568411"/>
                <a:gd name="connsiteY1" fmla="*/ 601362 h 601362"/>
                <a:gd name="connsiteX2" fmla="*/ 560173 w 568411"/>
                <a:gd name="connsiteY2" fmla="*/ 428367 h 601362"/>
                <a:gd name="connsiteX3" fmla="*/ 568411 w 568411"/>
                <a:gd name="connsiteY3" fmla="*/ 0 h 601362"/>
                <a:gd name="connsiteX4" fmla="*/ 74141 w 568411"/>
                <a:gd name="connsiteY4" fmla="*/ 115329 h 601362"/>
                <a:gd name="connsiteX0" fmla="*/ 0 w 626076"/>
                <a:gd name="connsiteY0" fmla="*/ 82378 h 601362"/>
                <a:gd name="connsiteX1" fmla="*/ 57665 w 626076"/>
                <a:gd name="connsiteY1" fmla="*/ 601362 h 601362"/>
                <a:gd name="connsiteX2" fmla="*/ 617838 w 626076"/>
                <a:gd name="connsiteY2" fmla="*/ 428367 h 601362"/>
                <a:gd name="connsiteX3" fmla="*/ 626076 w 626076"/>
                <a:gd name="connsiteY3" fmla="*/ 0 h 601362"/>
                <a:gd name="connsiteX4" fmla="*/ 0 w 626076"/>
                <a:gd name="connsiteY4" fmla="*/ 82378 h 601362"/>
                <a:gd name="connsiteX0" fmla="*/ 0 w 617838"/>
                <a:gd name="connsiteY0" fmla="*/ 98854 h 617838"/>
                <a:gd name="connsiteX1" fmla="*/ 57665 w 617838"/>
                <a:gd name="connsiteY1" fmla="*/ 617838 h 617838"/>
                <a:gd name="connsiteX2" fmla="*/ 617838 w 617838"/>
                <a:gd name="connsiteY2" fmla="*/ 444843 h 617838"/>
                <a:gd name="connsiteX3" fmla="*/ 617838 w 617838"/>
                <a:gd name="connsiteY3" fmla="*/ 0 h 617838"/>
                <a:gd name="connsiteX4" fmla="*/ 0 w 617838"/>
                <a:gd name="connsiteY4" fmla="*/ 98854 h 617838"/>
                <a:gd name="connsiteX0" fmla="*/ 65902 w 683740"/>
                <a:gd name="connsiteY0" fmla="*/ 98854 h 650789"/>
                <a:gd name="connsiteX1" fmla="*/ 0 w 683740"/>
                <a:gd name="connsiteY1" fmla="*/ 650789 h 650789"/>
                <a:gd name="connsiteX2" fmla="*/ 683740 w 683740"/>
                <a:gd name="connsiteY2" fmla="*/ 444843 h 650789"/>
                <a:gd name="connsiteX3" fmla="*/ 683740 w 683740"/>
                <a:gd name="connsiteY3" fmla="*/ 0 h 650789"/>
                <a:gd name="connsiteX4" fmla="*/ 65902 w 683740"/>
                <a:gd name="connsiteY4" fmla="*/ 98854 h 650789"/>
                <a:gd name="connsiteX0" fmla="*/ 41189 w 659027"/>
                <a:gd name="connsiteY0" fmla="*/ 98854 h 518983"/>
                <a:gd name="connsiteX1" fmla="*/ 0 w 659027"/>
                <a:gd name="connsiteY1" fmla="*/ 518983 h 518983"/>
                <a:gd name="connsiteX2" fmla="*/ 659027 w 659027"/>
                <a:gd name="connsiteY2" fmla="*/ 444843 h 518983"/>
                <a:gd name="connsiteX3" fmla="*/ 659027 w 659027"/>
                <a:gd name="connsiteY3" fmla="*/ 0 h 518983"/>
                <a:gd name="connsiteX4" fmla="*/ 41189 w 659027"/>
                <a:gd name="connsiteY4" fmla="*/ 98854 h 518983"/>
                <a:gd name="connsiteX0" fmla="*/ 41189 w 659027"/>
                <a:gd name="connsiteY0" fmla="*/ 98854 h 518983"/>
                <a:gd name="connsiteX1" fmla="*/ 0 w 659027"/>
                <a:gd name="connsiteY1" fmla="*/ 518983 h 518983"/>
                <a:gd name="connsiteX2" fmla="*/ 642551 w 659027"/>
                <a:gd name="connsiteY2" fmla="*/ 247135 h 518983"/>
                <a:gd name="connsiteX3" fmla="*/ 659027 w 659027"/>
                <a:gd name="connsiteY3" fmla="*/ 0 h 518983"/>
                <a:gd name="connsiteX4" fmla="*/ 41189 w 659027"/>
                <a:gd name="connsiteY4" fmla="*/ 98854 h 518983"/>
                <a:gd name="connsiteX0" fmla="*/ 41189 w 659027"/>
                <a:gd name="connsiteY0" fmla="*/ 98854 h 518983"/>
                <a:gd name="connsiteX1" fmla="*/ 0 w 659027"/>
                <a:gd name="connsiteY1" fmla="*/ 518983 h 518983"/>
                <a:gd name="connsiteX2" fmla="*/ 659027 w 659027"/>
                <a:gd name="connsiteY2" fmla="*/ 288324 h 518983"/>
                <a:gd name="connsiteX3" fmla="*/ 659027 w 659027"/>
                <a:gd name="connsiteY3" fmla="*/ 0 h 518983"/>
                <a:gd name="connsiteX4" fmla="*/ 41189 w 659027"/>
                <a:gd name="connsiteY4" fmla="*/ 98854 h 518983"/>
                <a:gd name="connsiteX0" fmla="*/ 41189 w 667265"/>
                <a:gd name="connsiteY0" fmla="*/ 148281 h 568410"/>
                <a:gd name="connsiteX1" fmla="*/ 0 w 667265"/>
                <a:gd name="connsiteY1" fmla="*/ 568410 h 568410"/>
                <a:gd name="connsiteX2" fmla="*/ 659027 w 667265"/>
                <a:gd name="connsiteY2" fmla="*/ 337751 h 568410"/>
                <a:gd name="connsiteX3" fmla="*/ 667265 w 667265"/>
                <a:gd name="connsiteY3" fmla="*/ 0 h 568410"/>
                <a:gd name="connsiteX4" fmla="*/ 41189 w 667265"/>
                <a:gd name="connsiteY4" fmla="*/ 148281 h 568410"/>
                <a:gd name="connsiteX0" fmla="*/ 32951 w 667265"/>
                <a:gd name="connsiteY0" fmla="*/ 90616 h 568410"/>
                <a:gd name="connsiteX1" fmla="*/ 0 w 667265"/>
                <a:gd name="connsiteY1" fmla="*/ 568410 h 568410"/>
                <a:gd name="connsiteX2" fmla="*/ 659027 w 667265"/>
                <a:gd name="connsiteY2" fmla="*/ 337751 h 568410"/>
                <a:gd name="connsiteX3" fmla="*/ 667265 w 667265"/>
                <a:gd name="connsiteY3" fmla="*/ 0 h 568410"/>
                <a:gd name="connsiteX4" fmla="*/ 32951 w 667265"/>
                <a:gd name="connsiteY4" fmla="*/ 90616 h 568410"/>
                <a:gd name="connsiteX0" fmla="*/ 0 w 634314"/>
                <a:gd name="connsiteY0" fmla="*/ 90616 h 510745"/>
                <a:gd name="connsiteX1" fmla="*/ 131806 w 634314"/>
                <a:gd name="connsiteY1" fmla="*/ 510745 h 510745"/>
                <a:gd name="connsiteX2" fmla="*/ 626076 w 634314"/>
                <a:gd name="connsiteY2" fmla="*/ 337751 h 510745"/>
                <a:gd name="connsiteX3" fmla="*/ 634314 w 634314"/>
                <a:gd name="connsiteY3" fmla="*/ 0 h 510745"/>
                <a:gd name="connsiteX4" fmla="*/ 0 w 634314"/>
                <a:gd name="connsiteY4" fmla="*/ 90616 h 510745"/>
                <a:gd name="connsiteX0" fmla="*/ 49426 w 683740"/>
                <a:gd name="connsiteY0" fmla="*/ 90616 h 584885"/>
                <a:gd name="connsiteX1" fmla="*/ 0 w 683740"/>
                <a:gd name="connsiteY1" fmla="*/ 584885 h 584885"/>
                <a:gd name="connsiteX2" fmla="*/ 675502 w 683740"/>
                <a:gd name="connsiteY2" fmla="*/ 337751 h 584885"/>
                <a:gd name="connsiteX3" fmla="*/ 683740 w 683740"/>
                <a:gd name="connsiteY3" fmla="*/ 0 h 584885"/>
                <a:gd name="connsiteX4" fmla="*/ 49426 w 683740"/>
                <a:gd name="connsiteY4" fmla="*/ 90616 h 584885"/>
                <a:gd name="connsiteX0" fmla="*/ 49426 w 683740"/>
                <a:gd name="connsiteY0" fmla="*/ 90616 h 584885"/>
                <a:gd name="connsiteX1" fmla="*/ 0 w 683740"/>
                <a:gd name="connsiteY1" fmla="*/ 584885 h 584885"/>
                <a:gd name="connsiteX2" fmla="*/ 469556 w 683740"/>
                <a:gd name="connsiteY2" fmla="*/ 296562 h 584885"/>
                <a:gd name="connsiteX3" fmla="*/ 683740 w 683740"/>
                <a:gd name="connsiteY3" fmla="*/ 0 h 584885"/>
                <a:gd name="connsiteX4" fmla="*/ 49426 w 683740"/>
                <a:gd name="connsiteY4" fmla="*/ 90616 h 584885"/>
                <a:gd name="connsiteX0" fmla="*/ 49426 w 683740"/>
                <a:gd name="connsiteY0" fmla="*/ 90616 h 584885"/>
                <a:gd name="connsiteX1" fmla="*/ 0 w 683740"/>
                <a:gd name="connsiteY1" fmla="*/ 584885 h 584885"/>
                <a:gd name="connsiteX2" fmla="*/ 675502 w 683740"/>
                <a:gd name="connsiteY2" fmla="*/ 345989 h 584885"/>
                <a:gd name="connsiteX3" fmla="*/ 683740 w 683740"/>
                <a:gd name="connsiteY3" fmla="*/ 0 h 584885"/>
                <a:gd name="connsiteX4" fmla="*/ 49426 w 683740"/>
                <a:gd name="connsiteY4" fmla="*/ 90616 h 584885"/>
                <a:gd name="connsiteX0" fmla="*/ 49426 w 675502"/>
                <a:gd name="connsiteY0" fmla="*/ 230660 h 724929"/>
                <a:gd name="connsiteX1" fmla="*/ 0 w 675502"/>
                <a:gd name="connsiteY1" fmla="*/ 724929 h 724929"/>
                <a:gd name="connsiteX2" fmla="*/ 675502 w 675502"/>
                <a:gd name="connsiteY2" fmla="*/ 486033 h 724929"/>
                <a:gd name="connsiteX3" fmla="*/ 354226 w 675502"/>
                <a:gd name="connsiteY3" fmla="*/ 0 h 724929"/>
                <a:gd name="connsiteX4" fmla="*/ 49426 w 675502"/>
                <a:gd name="connsiteY4" fmla="*/ 230660 h 724929"/>
                <a:gd name="connsiteX0" fmla="*/ 49426 w 700215"/>
                <a:gd name="connsiteY0" fmla="*/ 107092 h 601361"/>
                <a:gd name="connsiteX1" fmla="*/ 0 w 700215"/>
                <a:gd name="connsiteY1" fmla="*/ 601361 h 601361"/>
                <a:gd name="connsiteX2" fmla="*/ 675502 w 700215"/>
                <a:gd name="connsiteY2" fmla="*/ 362465 h 601361"/>
                <a:gd name="connsiteX3" fmla="*/ 700215 w 700215"/>
                <a:gd name="connsiteY3" fmla="*/ 0 h 601361"/>
                <a:gd name="connsiteX4" fmla="*/ 49426 w 700215"/>
                <a:gd name="connsiteY4" fmla="*/ 107092 h 60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215" h="601361">
                  <a:moveTo>
                    <a:pt x="49426" y="107092"/>
                  </a:moveTo>
                  <a:lnTo>
                    <a:pt x="0" y="601361"/>
                  </a:lnTo>
                  <a:lnTo>
                    <a:pt x="675502" y="362465"/>
                  </a:lnTo>
                  <a:lnTo>
                    <a:pt x="700215" y="0"/>
                  </a:lnTo>
                  <a:lnTo>
                    <a:pt x="49426" y="107092"/>
                  </a:lnTo>
                  <a:close/>
                </a:path>
              </a:pathLst>
            </a:custGeom>
            <a:solidFill>
              <a:srgbClr val="35B3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129" y="2804755"/>
            <a:ext cx="390506" cy="380230"/>
          </a:xfrm>
          <a:prstGeom prst="rect">
            <a:avLst/>
          </a:prstGeom>
        </p:spPr>
      </p:pic>
      <p:sp>
        <p:nvSpPr>
          <p:cNvPr id="12" name="Titre 11"/>
          <p:cNvSpPr>
            <a:spLocks noGrp="1"/>
          </p:cNvSpPr>
          <p:nvPr userDrawn="1">
            <p:ph type="title"/>
          </p:nvPr>
        </p:nvSpPr>
        <p:spPr>
          <a:xfrm>
            <a:off x="5342021" y="3368841"/>
            <a:ext cx="2810275" cy="738664"/>
          </a:xfrm>
        </p:spPr>
        <p:txBody>
          <a:bodyPr anchor="t" anchorCtr="0"/>
          <a:lstStyle>
            <a:lvl1pPr>
              <a:defRPr sz="2400" cap="all" baseline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7968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-Chapter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835275"/>
            <a:ext cx="9144000" cy="3402965"/>
          </a:xfrm>
          <a:prstGeom prst="rect">
            <a:avLst/>
          </a:prstGeom>
          <a:solidFill>
            <a:srgbClr val="F08B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3492000" y="3146886"/>
            <a:ext cx="5679440" cy="492443"/>
          </a:xfr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1" name="Espace réservé de la date 2"/>
          <p:cNvSpPr txBox="1">
            <a:spLocks/>
          </p:cNvSpPr>
          <p:nvPr userDrawn="1"/>
        </p:nvSpPr>
        <p:spPr>
          <a:xfrm>
            <a:off x="6361927" y="6361910"/>
            <a:ext cx="2057400" cy="36419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>
                <a:solidFill>
                  <a:srgbClr val="878375"/>
                </a:solidFill>
              </a:rPr>
              <a:t>28 octobre 2016</a:t>
            </a:r>
            <a:endParaRPr lang="fr-FR" dirty="0">
              <a:solidFill>
                <a:srgbClr val="878375"/>
              </a:solidFill>
            </a:endParaRPr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666205" y="6361910"/>
            <a:ext cx="368128" cy="36419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050">
                <a:solidFill>
                  <a:srgbClr val="878375"/>
                </a:solidFill>
              </a:defRPr>
            </a:lvl1pPr>
          </a:lstStyle>
          <a:p>
            <a:fld id="{9D7EC0D4-C4D4-784B-B144-181491B88AD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3492000" y="3638550"/>
            <a:ext cx="5679440" cy="1847850"/>
          </a:xfrm>
        </p:spPr>
        <p:txBody>
          <a:bodyPr>
            <a:noAutofit/>
          </a:bodyPr>
          <a:lstStyle>
            <a:lvl1pPr marL="9525" indent="0">
              <a:buNone/>
              <a:tabLst/>
              <a:defRPr sz="2400"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9525" indent="0">
              <a:buNone/>
              <a:tabLst/>
              <a:defRPr sz="2400"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525" indent="0">
              <a:buNone/>
              <a:tabLst/>
              <a:defRPr sz="2400"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9525" indent="0">
              <a:buNone/>
              <a:tabLst/>
              <a:defRPr sz="2400"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9525" indent="0">
              <a:buNone/>
              <a:tabLst/>
              <a:defRPr sz="2400"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1"/>
          </p:nvPr>
        </p:nvSpPr>
        <p:spPr>
          <a:xfrm>
            <a:off x="3492000" y="2368746"/>
            <a:ext cx="3901439" cy="517964"/>
          </a:xfrm>
        </p:spPr>
        <p:txBody>
          <a:bodyPr>
            <a:noAutofit/>
          </a:bodyPr>
          <a:lstStyle>
            <a:lvl1pPr marL="9525" indent="0">
              <a:buNone/>
              <a:tabLst/>
              <a:defRPr sz="2000" b="0" i="0">
                <a:solidFill>
                  <a:srgbClr val="878375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9525" indent="0">
              <a:buNone/>
              <a:tabLst/>
              <a:defRPr sz="2000" b="0" i="0">
                <a:solidFill>
                  <a:srgbClr val="878375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525" indent="0">
              <a:buNone/>
              <a:tabLst/>
              <a:defRPr sz="2000" b="0" i="0">
                <a:solidFill>
                  <a:srgbClr val="878375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9525" indent="0">
              <a:buNone/>
              <a:tabLst/>
              <a:defRPr sz="2000" b="0" i="0">
                <a:solidFill>
                  <a:srgbClr val="878375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9525" indent="0">
              <a:buNone/>
              <a:tabLst/>
              <a:defRPr sz="2000" b="0" i="0">
                <a:solidFill>
                  <a:srgbClr val="878375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grpSp>
        <p:nvGrpSpPr>
          <p:cNvPr id="17" name="Grouper 16"/>
          <p:cNvGrpSpPr/>
          <p:nvPr userDrawn="1"/>
        </p:nvGrpSpPr>
        <p:grpSpPr>
          <a:xfrm>
            <a:off x="392382" y="1482936"/>
            <a:ext cx="2843367" cy="2807547"/>
            <a:chOff x="6652583" y="1175173"/>
            <a:chExt cx="1847784" cy="1824506"/>
          </a:xfrm>
        </p:grpSpPr>
        <p:sp>
          <p:nvSpPr>
            <p:cNvPr id="18" name="Pentagone 17"/>
            <p:cNvSpPr/>
            <p:nvPr userDrawn="1"/>
          </p:nvSpPr>
          <p:spPr>
            <a:xfrm rot="20533236">
              <a:off x="6652583" y="1175173"/>
              <a:ext cx="1337487" cy="1271740"/>
            </a:xfrm>
            <a:prstGeom prst="pentagon">
              <a:avLst/>
            </a:prstGeom>
            <a:solidFill>
              <a:srgbClr val="216CA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Pentagone 6"/>
            <p:cNvSpPr/>
            <p:nvPr userDrawn="1"/>
          </p:nvSpPr>
          <p:spPr>
            <a:xfrm rot="1507256">
              <a:off x="7153188" y="1819406"/>
              <a:ext cx="1347179" cy="1180273"/>
            </a:xfrm>
            <a:custGeom>
              <a:avLst/>
              <a:gdLst>
                <a:gd name="connsiteX0" fmla="*/ 1 w 1205004"/>
                <a:gd name="connsiteY0" fmla="*/ 437644 h 1145769"/>
                <a:gd name="connsiteX1" fmla="*/ 602502 w 1205004"/>
                <a:gd name="connsiteY1" fmla="*/ 0 h 1145769"/>
                <a:gd name="connsiteX2" fmla="*/ 1205003 w 1205004"/>
                <a:gd name="connsiteY2" fmla="*/ 437644 h 1145769"/>
                <a:gd name="connsiteX3" fmla="*/ 974868 w 1205004"/>
                <a:gd name="connsiteY3" fmla="*/ 1145766 h 1145769"/>
                <a:gd name="connsiteX4" fmla="*/ 230136 w 1205004"/>
                <a:gd name="connsiteY4" fmla="*/ 1145766 h 1145769"/>
                <a:gd name="connsiteX5" fmla="*/ 1 w 1205004"/>
                <a:gd name="connsiteY5" fmla="*/ 437644 h 1145769"/>
                <a:gd name="connsiteX0" fmla="*/ 0 w 1264671"/>
                <a:gd name="connsiteY0" fmla="*/ 465620 h 1145766"/>
                <a:gd name="connsiteX1" fmla="*/ 662170 w 1264671"/>
                <a:gd name="connsiteY1" fmla="*/ 0 h 1145766"/>
                <a:gd name="connsiteX2" fmla="*/ 1264671 w 1264671"/>
                <a:gd name="connsiteY2" fmla="*/ 437644 h 1145766"/>
                <a:gd name="connsiteX3" fmla="*/ 1034536 w 1264671"/>
                <a:gd name="connsiteY3" fmla="*/ 1145766 h 1145766"/>
                <a:gd name="connsiteX4" fmla="*/ 289804 w 1264671"/>
                <a:gd name="connsiteY4" fmla="*/ 1145766 h 1145766"/>
                <a:gd name="connsiteX5" fmla="*/ 0 w 1264671"/>
                <a:gd name="connsiteY5" fmla="*/ 465620 h 1145766"/>
                <a:gd name="connsiteX0" fmla="*/ 0 w 1264671"/>
                <a:gd name="connsiteY0" fmla="*/ 465620 h 1151367"/>
                <a:gd name="connsiteX1" fmla="*/ 662170 w 1264671"/>
                <a:gd name="connsiteY1" fmla="*/ 0 h 1151367"/>
                <a:gd name="connsiteX2" fmla="*/ 1264671 w 1264671"/>
                <a:gd name="connsiteY2" fmla="*/ 437644 h 1151367"/>
                <a:gd name="connsiteX3" fmla="*/ 1034536 w 1264671"/>
                <a:gd name="connsiteY3" fmla="*/ 1145766 h 1151367"/>
                <a:gd name="connsiteX4" fmla="*/ 219644 w 1264671"/>
                <a:gd name="connsiteY4" fmla="*/ 1151367 h 1151367"/>
                <a:gd name="connsiteX5" fmla="*/ 0 w 1264671"/>
                <a:gd name="connsiteY5" fmla="*/ 465620 h 1151367"/>
                <a:gd name="connsiteX0" fmla="*/ 0 w 1264671"/>
                <a:gd name="connsiteY0" fmla="*/ 465620 h 1151367"/>
                <a:gd name="connsiteX1" fmla="*/ 662170 w 1264671"/>
                <a:gd name="connsiteY1" fmla="*/ 0 h 1151367"/>
                <a:gd name="connsiteX2" fmla="*/ 1264671 w 1264671"/>
                <a:gd name="connsiteY2" fmla="*/ 437644 h 1151367"/>
                <a:gd name="connsiteX3" fmla="*/ 1046885 w 1264671"/>
                <a:gd name="connsiteY3" fmla="*/ 1094484 h 1151367"/>
                <a:gd name="connsiteX4" fmla="*/ 219644 w 1264671"/>
                <a:gd name="connsiteY4" fmla="*/ 1151367 h 1151367"/>
                <a:gd name="connsiteX5" fmla="*/ 0 w 1264671"/>
                <a:gd name="connsiteY5" fmla="*/ 465620 h 1151367"/>
                <a:gd name="connsiteX0" fmla="*/ 0 w 1347179"/>
                <a:gd name="connsiteY0" fmla="*/ 465620 h 1151367"/>
                <a:gd name="connsiteX1" fmla="*/ 662170 w 1347179"/>
                <a:gd name="connsiteY1" fmla="*/ 0 h 1151367"/>
                <a:gd name="connsiteX2" fmla="*/ 1347179 w 1347179"/>
                <a:gd name="connsiteY2" fmla="*/ 380760 h 1151367"/>
                <a:gd name="connsiteX3" fmla="*/ 1046885 w 1347179"/>
                <a:gd name="connsiteY3" fmla="*/ 1094484 h 1151367"/>
                <a:gd name="connsiteX4" fmla="*/ 219644 w 1347179"/>
                <a:gd name="connsiteY4" fmla="*/ 1151367 h 1151367"/>
                <a:gd name="connsiteX5" fmla="*/ 0 w 1347179"/>
                <a:gd name="connsiteY5" fmla="*/ 465620 h 1151367"/>
                <a:gd name="connsiteX0" fmla="*/ 0 w 1347179"/>
                <a:gd name="connsiteY0" fmla="*/ 606406 h 1292153"/>
                <a:gd name="connsiteX1" fmla="*/ 632553 w 1347179"/>
                <a:gd name="connsiteY1" fmla="*/ 0 h 1292153"/>
                <a:gd name="connsiteX2" fmla="*/ 1347179 w 1347179"/>
                <a:gd name="connsiteY2" fmla="*/ 521546 h 1292153"/>
                <a:gd name="connsiteX3" fmla="*/ 1046885 w 1347179"/>
                <a:gd name="connsiteY3" fmla="*/ 1235270 h 1292153"/>
                <a:gd name="connsiteX4" fmla="*/ 219644 w 1347179"/>
                <a:gd name="connsiteY4" fmla="*/ 1292153 h 1292153"/>
                <a:gd name="connsiteX5" fmla="*/ 0 w 1347179"/>
                <a:gd name="connsiteY5" fmla="*/ 606406 h 1292153"/>
                <a:gd name="connsiteX0" fmla="*/ 0 w 1347179"/>
                <a:gd name="connsiteY0" fmla="*/ 483106 h 1168853"/>
                <a:gd name="connsiteX1" fmla="*/ 699464 w 1347179"/>
                <a:gd name="connsiteY1" fmla="*/ 0 h 1168853"/>
                <a:gd name="connsiteX2" fmla="*/ 1347179 w 1347179"/>
                <a:gd name="connsiteY2" fmla="*/ 398246 h 1168853"/>
                <a:gd name="connsiteX3" fmla="*/ 1046885 w 1347179"/>
                <a:gd name="connsiteY3" fmla="*/ 1111970 h 1168853"/>
                <a:gd name="connsiteX4" fmla="*/ 219644 w 1347179"/>
                <a:gd name="connsiteY4" fmla="*/ 1168853 h 1168853"/>
                <a:gd name="connsiteX5" fmla="*/ 0 w 1347179"/>
                <a:gd name="connsiteY5" fmla="*/ 483106 h 1168853"/>
                <a:gd name="connsiteX0" fmla="*/ 0 w 1347179"/>
                <a:gd name="connsiteY0" fmla="*/ 483106 h 1264206"/>
                <a:gd name="connsiteX1" fmla="*/ 699464 w 1347179"/>
                <a:gd name="connsiteY1" fmla="*/ 0 h 1264206"/>
                <a:gd name="connsiteX2" fmla="*/ 1347179 w 1347179"/>
                <a:gd name="connsiteY2" fmla="*/ 398246 h 1264206"/>
                <a:gd name="connsiteX3" fmla="*/ 1046885 w 1347179"/>
                <a:gd name="connsiteY3" fmla="*/ 1111970 h 1264206"/>
                <a:gd name="connsiteX4" fmla="*/ 55088 w 1347179"/>
                <a:gd name="connsiteY4" fmla="*/ 1264206 h 1264206"/>
                <a:gd name="connsiteX5" fmla="*/ 0 w 1347179"/>
                <a:gd name="connsiteY5" fmla="*/ 483106 h 1264206"/>
                <a:gd name="connsiteX0" fmla="*/ 0 w 1347179"/>
                <a:gd name="connsiteY0" fmla="*/ 483106 h 1180273"/>
                <a:gd name="connsiteX1" fmla="*/ 699464 w 1347179"/>
                <a:gd name="connsiteY1" fmla="*/ 0 h 1180273"/>
                <a:gd name="connsiteX2" fmla="*/ 1347179 w 1347179"/>
                <a:gd name="connsiteY2" fmla="*/ 398246 h 1180273"/>
                <a:gd name="connsiteX3" fmla="*/ 1046885 w 1347179"/>
                <a:gd name="connsiteY3" fmla="*/ 1111970 h 1180273"/>
                <a:gd name="connsiteX4" fmla="*/ 234096 w 1347179"/>
                <a:gd name="connsiteY4" fmla="*/ 1180273 h 1180273"/>
                <a:gd name="connsiteX5" fmla="*/ 0 w 1347179"/>
                <a:gd name="connsiteY5" fmla="*/ 483106 h 118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7179" h="1180273">
                  <a:moveTo>
                    <a:pt x="0" y="483106"/>
                  </a:moveTo>
                  <a:lnTo>
                    <a:pt x="699464" y="0"/>
                  </a:lnTo>
                  <a:lnTo>
                    <a:pt x="1347179" y="398246"/>
                  </a:lnTo>
                  <a:lnTo>
                    <a:pt x="1046885" y="1111970"/>
                  </a:lnTo>
                  <a:lnTo>
                    <a:pt x="234096" y="1180273"/>
                  </a:lnTo>
                  <a:lnTo>
                    <a:pt x="0" y="483106"/>
                  </a:lnTo>
                  <a:close/>
                </a:path>
              </a:pathLst>
            </a:custGeom>
            <a:solidFill>
              <a:srgbClr val="FBCF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Forme libre 19"/>
            <p:cNvSpPr/>
            <p:nvPr userDrawn="1"/>
          </p:nvSpPr>
          <p:spPr>
            <a:xfrm>
              <a:off x="7210119" y="1918018"/>
              <a:ext cx="700215" cy="601361"/>
            </a:xfrm>
            <a:custGeom>
              <a:avLst/>
              <a:gdLst>
                <a:gd name="connsiteX0" fmla="*/ 74141 w 568411"/>
                <a:gd name="connsiteY0" fmla="*/ 115329 h 601362"/>
                <a:gd name="connsiteX1" fmla="*/ 0 w 568411"/>
                <a:gd name="connsiteY1" fmla="*/ 601362 h 601362"/>
                <a:gd name="connsiteX2" fmla="*/ 560173 w 568411"/>
                <a:gd name="connsiteY2" fmla="*/ 428367 h 601362"/>
                <a:gd name="connsiteX3" fmla="*/ 568411 w 568411"/>
                <a:gd name="connsiteY3" fmla="*/ 0 h 601362"/>
                <a:gd name="connsiteX4" fmla="*/ 74141 w 568411"/>
                <a:gd name="connsiteY4" fmla="*/ 115329 h 601362"/>
                <a:gd name="connsiteX0" fmla="*/ 0 w 626076"/>
                <a:gd name="connsiteY0" fmla="*/ 82378 h 601362"/>
                <a:gd name="connsiteX1" fmla="*/ 57665 w 626076"/>
                <a:gd name="connsiteY1" fmla="*/ 601362 h 601362"/>
                <a:gd name="connsiteX2" fmla="*/ 617838 w 626076"/>
                <a:gd name="connsiteY2" fmla="*/ 428367 h 601362"/>
                <a:gd name="connsiteX3" fmla="*/ 626076 w 626076"/>
                <a:gd name="connsiteY3" fmla="*/ 0 h 601362"/>
                <a:gd name="connsiteX4" fmla="*/ 0 w 626076"/>
                <a:gd name="connsiteY4" fmla="*/ 82378 h 601362"/>
                <a:gd name="connsiteX0" fmla="*/ 0 w 617838"/>
                <a:gd name="connsiteY0" fmla="*/ 98854 h 617838"/>
                <a:gd name="connsiteX1" fmla="*/ 57665 w 617838"/>
                <a:gd name="connsiteY1" fmla="*/ 617838 h 617838"/>
                <a:gd name="connsiteX2" fmla="*/ 617838 w 617838"/>
                <a:gd name="connsiteY2" fmla="*/ 444843 h 617838"/>
                <a:gd name="connsiteX3" fmla="*/ 617838 w 617838"/>
                <a:gd name="connsiteY3" fmla="*/ 0 h 617838"/>
                <a:gd name="connsiteX4" fmla="*/ 0 w 617838"/>
                <a:gd name="connsiteY4" fmla="*/ 98854 h 617838"/>
                <a:gd name="connsiteX0" fmla="*/ 65902 w 683740"/>
                <a:gd name="connsiteY0" fmla="*/ 98854 h 650789"/>
                <a:gd name="connsiteX1" fmla="*/ 0 w 683740"/>
                <a:gd name="connsiteY1" fmla="*/ 650789 h 650789"/>
                <a:gd name="connsiteX2" fmla="*/ 683740 w 683740"/>
                <a:gd name="connsiteY2" fmla="*/ 444843 h 650789"/>
                <a:gd name="connsiteX3" fmla="*/ 683740 w 683740"/>
                <a:gd name="connsiteY3" fmla="*/ 0 h 650789"/>
                <a:gd name="connsiteX4" fmla="*/ 65902 w 683740"/>
                <a:gd name="connsiteY4" fmla="*/ 98854 h 650789"/>
                <a:gd name="connsiteX0" fmla="*/ 41189 w 659027"/>
                <a:gd name="connsiteY0" fmla="*/ 98854 h 518983"/>
                <a:gd name="connsiteX1" fmla="*/ 0 w 659027"/>
                <a:gd name="connsiteY1" fmla="*/ 518983 h 518983"/>
                <a:gd name="connsiteX2" fmla="*/ 659027 w 659027"/>
                <a:gd name="connsiteY2" fmla="*/ 444843 h 518983"/>
                <a:gd name="connsiteX3" fmla="*/ 659027 w 659027"/>
                <a:gd name="connsiteY3" fmla="*/ 0 h 518983"/>
                <a:gd name="connsiteX4" fmla="*/ 41189 w 659027"/>
                <a:gd name="connsiteY4" fmla="*/ 98854 h 518983"/>
                <a:gd name="connsiteX0" fmla="*/ 41189 w 659027"/>
                <a:gd name="connsiteY0" fmla="*/ 98854 h 518983"/>
                <a:gd name="connsiteX1" fmla="*/ 0 w 659027"/>
                <a:gd name="connsiteY1" fmla="*/ 518983 h 518983"/>
                <a:gd name="connsiteX2" fmla="*/ 642551 w 659027"/>
                <a:gd name="connsiteY2" fmla="*/ 247135 h 518983"/>
                <a:gd name="connsiteX3" fmla="*/ 659027 w 659027"/>
                <a:gd name="connsiteY3" fmla="*/ 0 h 518983"/>
                <a:gd name="connsiteX4" fmla="*/ 41189 w 659027"/>
                <a:gd name="connsiteY4" fmla="*/ 98854 h 518983"/>
                <a:gd name="connsiteX0" fmla="*/ 41189 w 659027"/>
                <a:gd name="connsiteY0" fmla="*/ 98854 h 518983"/>
                <a:gd name="connsiteX1" fmla="*/ 0 w 659027"/>
                <a:gd name="connsiteY1" fmla="*/ 518983 h 518983"/>
                <a:gd name="connsiteX2" fmla="*/ 659027 w 659027"/>
                <a:gd name="connsiteY2" fmla="*/ 288324 h 518983"/>
                <a:gd name="connsiteX3" fmla="*/ 659027 w 659027"/>
                <a:gd name="connsiteY3" fmla="*/ 0 h 518983"/>
                <a:gd name="connsiteX4" fmla="*/ 41189 w 659027"/>
                <a:gd name="connsiteY4" fmla="*/ 98854 h 518983"/>
                <a:gd name="connsiteX0" fmla="*/ 41189 w 667265"/>
                <a:gd name="connsiteY0" fmla="*/ 148281 h 568410"/>
                <a:gd name="connsiteX1" fmla="*/ 0 w 667265"/>
                <a:gd name="connsiteY1" fmla="*/ 568410 h 568410"/>
                <a:gd name="connsiteX2" fmla="*/ 659027 w 667265"/>
                <a:gd name="connsiteY2" fmla="*/ 337751 h 568410"/>
                <a:gd name="connsiteX3" fmla="*/ 667265 w 667265"/>
                <a:gd name="connsiteY3" fmla="*/ 0 h 568410"/>
                <a:gd name="connsiteX4" fmla="*/ 41189 w 667265"/>
                <a:gd name="connsiteY4" fmla="*/ 148281 h 568410"/>
                <a:gd name="connsiteX0" fmla="*/ 32951 w 667265"/>
                <a:gd name="connsiteY0" fmla="*/ 90616 h 568410"/>
                <a:gd name="connsiteX1" fmla="*/ 0 w 667265"/>
                <a:gd name="connsiteY1" fmla="*/ 568410 h 568410"/>
                <a:gd name="connsiteX2" fmla="*/ 659027 w 667265"/>
                <a:gd name="connsiteY2" fmla="*/ 337751 h 568410"/>
                <a:gd name="connsiteX3" fmla="*/ 667265 w 667265"/>
                <a:gd name="connsiteY3" fmla="*/ 0 h 568410"/>
                <a:gd name="connsiteX4" fmla="*/ 32951 w 667265"/>
                <a:gd name="connsiteY4" fmla="*/ 90616 h 568410"/>
                <a:gd name="connsiteX0" fmla="*/ 0 w 634314"/>
                <a:gd name="connsiteY0" fmla="*/ 90616 h 510745"/>
                <a:gd name="connsiteX1" fmla="*/ 131806 w 634314"/>
                <a:gd name="connsiteY1" fmla="*/ 510745 h 510745"/>
                <a:gd name="connsiteX2" fmla="*/ 626076 w 634314"/>
                <a:gd name="connsiteY2" fmla="*/ 337751 h 510745"/>
                <a:gd name="connsiteX3" fmla="*/ 634314 w 634314"/>
                <a:gd name="connsiteY3" fmla="*/ 0 h 510745"/>
                <a:gd name="connsiteX4" fmla="*/ 0 w 634314"/>
                <a:gd name="connsiteY4" fmla="*/ 90616 h 510745"/>
                <a:gd name="connsiteX0" fmla="*/ 49426 w 683740"/>
                <a:gd name="connsiteY0" fmla="*/ 90616 h 584885"/>
                <a:gd name="connsiteX1" fmla="*/ 0 w 683740"/>
                <a:gd name="connsiteY1" fmla="*/ 584885 h 584885"/>
                <a:gd name="connsiteX2" fmla="*/ 675502 w 683740"/>
                <a:gd name="connsiteY2" fmla="*/ 337751 h 584885"/>
                <a:gd name="connsiteX3" fmla="*/ 683740 w 683740"/>
                <a:gd name="connsiteY3" fmla="*/ 0 h 584885"/>
                <a:gd name="connsiteX4" fmla="*/ 49426 w 683740"/>
                <a:gd name="connsiteY4" fmla="*/ 90616 h 584885"/>
                <a:gd name="connsiteX0" fmla="*/ 49426 w 683740"/>
                <a:gd name="connsiteY0" fmla="*/ 90616 h 584885"/>
                <a:gd name="connsiteX1" fmla="*/ 0 w 683740"/>
                <a:gd name="connsiteY1" fmla="*/ 584885 h 584885"/>
                <a:gd name="connsiteX2" fmla="*/ 469556 w 683740"/>
                <a:gd name="connsiteY2" fmla="*/ 296562 h 584885"/>
                <a:gd name="connsiteX3" fmla="*/ 683740 w 683740"/>
                <a:gd name="connsiteY3" fmla="*/ 0 h 584885"/>
                <a:gd name="connsiteX4" fmla="*/ 49426 w 683740"/>
                <a:gd name="connsiteY4" fmla="*/ 90616 h 584885"/>
                <a:gd name="connsiteX0" fmla="*/ 49426 w 683740"/>
                <a:gd name="connsiteY0" fmla="*/ 90616 h 584885"/>
                <a:gd name="connsiteX1" fmla="*/ 0 w 683740"/>
                <a:gd name="connsiteY1" fmla="*/ 584885 h 584885"/>
                <a:gd name="connsiteX2" fmla="*/ 675502 w 683740"/>
                <a:gd name="connsiteY2" fmla="*/ 345989 h 584885"/>
                <a:gd name="connsiteX3" fmla="*/ 683740 w 683740"/>
                <a:gd name="connsiteY3" fmla="*/ 0 h 584885"/>
                <a:gd name="connsiteX4" fmla="*/ 49426 w 683740"/>
                <a:gd name="connsiteY4" fmla="*/ 90616 h 584885"/>
                <a:gd name="connsiteX0" fmla="*/ 49426 w 675502"/>
                <a:gd name="connsiteY0" fmla="*/ 230660 h 724929"/>
                <a:gd name="connsiteX1" fmla="*/ 0 w 675502"/>
                <a:gd name="connsiteY1" fmla="*/ 724929 h 724929"/>
                <a:gd name="connsiteX2" fmla="*/ 675502 w 675502"/>
                <a:gd name="connsiteY2" fmla="*/ 486033 h 724929"/>
                <a:gd name="connsiteX3" fmla="*/ 354226 w 675502"/>
                <a:gd name="connsiteY3" fmla="*/ 0 h 724929"/>
                <a:gd name="connsiteX4" fmla="*/ 49426 w 675502"/>
                <a:gd name="connsiteY4" fmla="*/ 230660 h 724929"/>
                <a:gd name="connsiteX0" fmla="*/ 49426 w 700215"/>
                <a:gd name="connsiteY0" fmla="*/ 107092 h 601361"/>
                <a:gd name="connsiteX1" fmla="*/ 0 w 700215"/>
                <a:gd name="connsiteY1" fmla="*/ 601361 h 601361"/>
                <a:gd name="connsiteX2" fmla="*/ 675502 w 700215"/>
                <a:gd name="connsiteY2" fmla="*/ 362465 h 601361"/>
                <a:gd name="connsiteX3" fmla="*/ 700215 w 700215"/>
                <a:gd name="connsiteY3" fmla="*/ 0 h 601361"/>
                <a:gd name="connsiteX4" fmla="*/ 49426 w 700215"/>
                <a:gd name="connsiteY4" fmla="*/ 107092 h 60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215" h="601361">
                  <a:moveTo>
                    <a:pt x="49426" y="107092"/>
                  </a:moveTo>
                  <a:lnTo>
                    <a:pt x="0" y="601361"/>
                  </a:lnTo>
                  <a:lnTo>
                    <a:pt x="675502" y="362465"/>
                  </a:lnTo>
                  <a:lnTo>
                    <a:pt x="700215" y="0"/>
                  </a:lnTo>
                  <a:lnTo>
                    <a:pt x="49426" y="107092"/>
                  </a:lnTo>
                  <a:close/>
                </a:path>
              </a:pathLst>
            </a:custGeom>
            <a:solidFill>
              <a:srgbClr val="35B3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Pentagone 20"/>
          <p:cNvSpPr>
            <a:spLocks noChangeAspect="1"/>
          </p:cNvSpPr>
          <p:nvPr userDrawn="1"/>
        </p:nvSpPr>
        <p:spPr>
          <a:xfrm>
            <a:off x="8470766" y="6467414"/>
            <a:ext cx="144000" cy="137143"/>
          </a:xfrm>
          <a:prstGeom prst="pentagon">
            <a:avLst/>
          </a:prstGeom>
          <a:solidFill>
            <a:srgbClr val="F08B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60000" y="6480000"/>
            <a:ext cx="3086100" cy="20173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 b="1" i="0">
                <a:solidFill>
                  <a:srgbClr val="878375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18595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55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-Chapter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893228"/>
            <a:ext cx="9144000" cy="1345012"/>
          </a:xfrm>
          <a:prstGeom prst="rect">
            <a:avLst/>
          </a:prstGeom>
          <a:solidFill>
            <a:srgbClr val="F08B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e la date 2"/>
          <p:cNvSpPr txBox="1">
            <a:spLocks/>
          </p:cNvSpPr>
          <p:nvPr userDrawn="1"/>
        </p:nvSpPr>
        <p:spPr>
          <a:xfrm>
            <a:off x="6361927" y="6361910"/>
            <a:ext cx="2057400" cy="36419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>
                <a:solidFill>
                  <a:srgbClr val="878375"/>
                </a:solidFill>
              </a:rPr>
              <a:t>28 octobre 2016</a:t>
            </a:r>
            <a:endParaRPr lang="fr-FR" dirty="0">
              <a:solidFill>
                <a:srgbClr val="878375"/>
              </a:solidFill>
            </a:endParaRPr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666205" y="6361910"/>
            <a:ext cx="368128" cy="36419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050">
                <a:solidFill>
                  <a:srgbClr val="878375"/>
                </a:solidFill>
              </a:defRPr>
            </a:lvl1pPr>
          </a:lstStyle>
          <a:p>
            <a:fld id="{9D7EC0D4-C4D4-784B-B144-181491B88AD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3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60000" y="6480000"/>
            <a:ext cx="3086100" cy="20173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 b="1" i="0">
                <a:solidFill>
                  <a:srgbClr val="878375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fr-FR" dirty="0"/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3492000" y="4992688"/>
            <a:ext cx="4948559" cy="1245552"/>
          </a:xfrm>
        </p:spPr>
        <p:txBody>
          <a:bodyPr>
            <a:noAutofit/>
          </a:bodyPr>
          <a:lstStyle>
            <a:lvl1pPr marL="9525" indent="0">
              <a:buNone/>
              <a:tabLst/>
              <a:defRPr sz="2400"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9525" indent="0">
              <a:buNone/>
              <a:tabLst/>
              <a:defRPr sz="2400"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525" indent="0">
              <a:buNone/>
              <a:tabLst/>
              <a:defRPr sz="2400"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9525" indent="0">
              <a:buNone/>
              <a:tabLst/>
              <a:defRPr sz="2400"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9525" indent="0">
              <a:buNone/>
              <a:tabLst/>
              <a:defRPr sz="2400"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1"/>
          </p:nvPr>
        </p:nvSpPr>
        <p:spPr>
          <a:xfrm>
            <a:off x="3492000" y="4517868"/>
            <a:ext cx="3901439" cy="375360"/>
          </a:xfrm>
        </p:spPr>
        <p:txBody>
          <a:bodyPr>
            <a:noAutofit/>
          </a:bodyPr>
          <a:lstStyle>
            <a:lvl1pPr marL="9525" indent="0">
              <a:buNone/>
              <a:tabLst/>
              <a:defRPr sz="2000" b="0" i="0">
                <a:solidFill>
                  <a:srgbClr val="878375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9525" indent="0">
              <a:buNone/>
              <a:tabLst/>
              <a:defRPr sz="2000" b="0" i="0">
                <a:solidFill>
                  <a:srgbClr val="878375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525" indent="0">
              <a:buNone/>
              <a:tabLst/>
              <a:defRPr sz="2000" b="0" i="0">
                <a:solidFill>
                  <a:srgbClr val="878375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9525" indent="0">
              <a:buNone/>
              <a:tabLst/>
              <a:defRPr sz="2000" b="0" i="0">
                <a:solidFill>
                  <a:srgbClr val="878375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9525" indent="0">
              <a:buNone/>
              <a:tabLst/>
              <a:defRPr sz="2000" b="0" i="0">
                <a:solidFill>
                  <a:srgbClr val="878375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17" name="Grouper 16"/>
          <p:cNvGrpSpPr/>
          <p:nvPr userDrawn="1"/>
        </p:nvGrpSpPr>
        <p:grpSpPr>
          <a:xfrm>
            <a:off x="959058" y="4038771"/>
            <a:ext cx="1546445" cy="1526963"/>
            <a:chOff x="6652583" y="1175173"/>
            <a:chExt cx="1847784" cy="1824506"/>
          </a:xfrm>
        </p:grpSpPr>
        <p:sp>
          <p:nvSpPr>
            <p:cNvPr id="18" name="Pentagone 17"/>
            <p:cNvSpPr/>
            <p:nvPr userDrawn="1"/>
          </p:nvSpPr>
          <p:spPr>
            <a:xfrm rot="20533236">
              <a:off x="6652583" y="1175173"/>
              <a:ext cx="1337487" cy="1271740"/>
            </a:xfrm>
            <a:prstGeom prst="pentagon">
              <a:avLst/>
            </a:prstGeom>
            <a:solidFill>
              <a:srgbClr val="216CA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Pentagone 6"/>
            <p:cNvSpPr/>
            <p:nvPr userDrawn="1"/>
          </p:nvSpPr>
          <p:spPr>
            <a:xfrm rot="1507256">
              <a:off x="7153188" y="1819406"/>
              <a:ext cx="1347179" cy="1180273"/>
            </a:xfrm>
            <a:custGeom>
              <a:avLst/>
              <a:gdLst>
                <a:gd name="connsiteX0" fmla="*/ 1 w 1205004"/>
                <a:gd name="connsiteY0" fmla="*/ 437644 h 1145769"/>
                <a:gd name="connsiteX1" fmla="*/ 602502 w 1205004"/>
                <a:gd name="connsiteY1" fmla="*/ 0 h 1145769"/>
                <a:gd name="connsiteX2" fmla="*/ 1205003 w 1205004"/>
                <a:gd name="connsiteY2" fmla="*/ 437644 h 1145769"/>
                <a:gd name="connsiteX3" fmla="*/ 974868 w 1205004"/>
                <a:gd name="connsiteY3" fmla="*/ 1145766 h 1145769"/>
                <a:gd name="connsiteX4" fmla="*/ 230136 w 1205004"/>
                <a:gd name="connsiteY4" fmla="*/ 1145766 h 1145769"/>
                <a:gd name="connsiteX5" fmla="*/ 1 w 1205004"/>
                <a:gd name="connsiteY5" fmla="*/ 437644 h 1145769"/>
                <a:gd name="connsiteX0" fmla="*/ 0 w 1264671"/>
                <a:gd name="connsiteY0" fmla="*/ 465620 h 1145766"/>
                <a:gd name="connsiteX1" fmla="*/ 662170 w 1264671"/>
                <a:gd name="connsiteY1" fmla="*/ 0 h 1145766"/>
                <a:gd name="connsiteX2" fmla="*/ 1264671 w 1264671"/>
                <a:gd name="connsiteY2" fmla="*/ 437644 h 1145766"/>
                <a:gd name="connsiteX3" fmla="*/ 1034536 w 1264671"/>
                <a:gd name="connsiteY3" fmla="*/ 1145766 h 1145766"/>
                <a:gd name="connsiteX4" fmla="*/ 289804 w 1264671"/>
                <a:gd name="connsiteY4" fmla="*/ 1145766 h 1145766"/>
                <a:gd name="connsiteX5" fmla="*/ 0 w 1264671"/>
                <a:gd name="connsiteY5" fmla="*/ 465620 h 1145766"/>
                <a:gd name="connsiteX0" fmla="*/ 0 w 1264671"/>
                <a:gd name="connsiteY0" fmla="*/ 465620 h 1151367"/>
                <a:gd name="connsiteX1" fmla="*/ 662170 w 1264671"/>
                <a:gd name="connsiteY1" fmla="*/ 0 h 1151367"/>
                <a:gd name="connsiteX2" fmla="*/ 1264671 w 1264671"/>
                <a:gd name="connsiteY2" fmla="*/ 437644 h 1151367"/>
                <a:gd name="connsiteX3" fmla="*/ 1034536 w 1264671"/>
                <a:gd name="connsiteY3" fmla="*/ 1145766 h 1151367"/>
                <a:gd name="connsiteX4" fmla="*/ 219644 w 1264671"/>
                <a:gd name="connsiteY4" fmla="*/ 1151367 h 1151367"/>
                <a:gd name="connsiteX5" fmla="*/ 0 w 1264671"/>
                <a:gd name="connsiteY5" fmla="*/ 465620 h 1151367"/>
                <a:gd name="connsiteX0" fmla="*/ 0 w 1264671"/>
                <a:gd name="connsiteY0" fmla="*/ 465620 h 1151367"/>
                <a:gd name="connsiteX1" fmla="*/ 662170 w 1264671"/>
                <a:gd name="connsiteY1" fmla="*/ 0 h 1151367"/>
                <a:gd name="connsiteX2" fmla="*/ 1264671 w 1264671"/>
                <a:gd name="connsiteY2" fmla="*/ 437644 h 1151367"/>
                <a:gd name="connsiteX3" fmla="*/ 1046885 w 1264671"/>
                <a:gd name="connsiteY3" fmla="*/ 1094484 h 1151367"/>
                <a:gd name="connsiteX4" fmla="*/ 219644 w 1264671"/>
                <a:gd name="connsiteY4" fmla="*/ 1151367 h 1151367"/>
                <a:gd name="connsiteX5" fmla="*/ 0 w 1264671"/>
                <a:gd name="connsiteY5" fmla="*/ 465620 h 1151367"/>
                <a:gd name="connsiteX0" fmla="*/ 0 w 1347179"/>
                <a:gd name="connsiteY0" fmla="*/ 465620 h 1151367"/>
                <a:gd name="connsiteX1" fmla="*/ 662170 w 1347179"/>
                <a:gd name="connsiteY1" fmla="*/ 0 h 1151367"/>
                <a:gd name="connsiteX2" fmla="*/ 1347179 w 1347179"/>
                <a:gd name="connsiteY2" fmla="*/ 380760 h 1151367"/>
                <a:gd name="connsiteX3" fmla="*/ 1046885 w 1347179"/>
                <a:gd name="connsiteY3" fmla="*/ 1094484 h 1151367"/>
                <a:gd name="connsiteX4" fmla="*/ 219644 w 1347179"/>
                <a:gd name="connsiteY4" fmla="*/ 1151367 h 1151367"/>
                <a:gd name="connsiteX5" fmla="*/ 0 w 1347179"/>
                <a:gd name="connsiteY5" fmla="*/ 465620 h 1151367"/>
                <a:gd name="connsiteX0" fmla="*/ 0 w 1347179"/>
                <a:gd name="connsiteY0" fmla="*/ 606406 h 1292153"/>
                <a:gd name="connsiteX1" fmla="*/ 632553 w 1347179"/>
                <a:gd name="connsiteY1" fmla="*/ 0 h 1292153"/>
                <a:gd name="connsiteX2" fmla="*/ 1347179 w 1347179"/>
                <a:gd name="connsiteY2" fmla="*/ 521546 h 1292153"/>
                <a:gd name="connsiteX3" fmla="*/ 1046885 w 1347179"/>
                <a:gd name="connsiteY3" fmla="*/ 1235270 h 1292153"/>
                <a:gd name="connsiteX4" fmla="*/ 219644 w 1347179"/>
                <a:gd name="connsiteY4" fmla="*/ 1292153 h 1292153"/>
                <a:gd name="connsiteX5" fmla="*/ 0 w 1347179"/>
                <a:gd name="connsiteY5" fmla="*/ 606406 h 1292153"/>
                <a:gd name="connsiteX0" fmla="*/ 0 w 1347179"/>
                <a:gd name="connsiteY0" fmla="*/ 483106 h 1168853"/>
                <a:gd name="connsiteX1" fmla="*/ 699464 w 1347179"/>
                <a:gd name="connsiteY1" fmla="*/ 0 h 1168853"/>
                <a:gd name="connsiteX2" fmla="*/ 1347179 w 1347179"/>
                <a:gd name="connsiteY2" fmla="*/ 398246 h 1168853"/>
                <a:gd name="connsiteX3" fmla="*/ 1046885 w 1347179"/>
                <a:gd name="connsiteY3" fmla="*/ 1111970 h 1168853"/>
                <a:gd name="connsiteX4" fmla="*/ 219644 w 1347179"/>
                <a:gd name="connsiteY4" fmla="*/ 1168853 h 1168853"/>
                <a:gd name="connsiteX5" fmla="*/ 0 w 1347179"/>
                <a:gd name="connsiteY5" fmla="*/ 483106 h 1168853"/>
                <a:gd name="connsiteX0" fmla="*/ 0 w 1347179"/>
                <a:gd name="connsiteY0" fmla="*/ 483106 h 1264206"/>
                <a:gd name="connsiteX1" fmla="*/ 699464 w 1347179"/>
                <a:gd name="connsiteY1" fmla="*/ 0 h 1264206"/>
                <a:gd name="connsiteX2" fmla="*/ 1347179 w 1347179"/>
                <a:gd name="connsiteY2" fmla="*/ 398246 h 1264206"/>
                <a:gd name="connsiteX3" fmla="*/ 1046885 w 1347179"/>
                <a:gd name="connsiteY3" fmla="*/ 1111970 h 1264206"/>
                <a:gd name="connsiteX4" fmla="*/ 55088 w 1347179"/>
                <a:gd name="connsiteY4" fmla="*/ 1264206 h 1264206"/>
                <a:gd name="connsiteX5" fmla="*/ 0 w 1347179"/>
                <a:gd name="connsiteY5" fmla="*/ 483106 h 1264206"/>
                <a:gd name="connsiteX0" fmla="*/ 0 w 1347179"/>
                <a:gd name="connsiteY0" fmla="*/ 483106 h 1180273"/>
                <a:gd name="connsiteX1" fmla="*/ 699464 w 1347179"/>
                <a:gd name="connsiteY1" fmla="*/ 0 h 1180273"/>
                <a:gd name="connsiteX2" fmla="*/ 1347179 w 1347179"/>
                <a:gd name="connsiteY2" fmla="*/ 398246 h 1180273"/>
                <a:gd name="connsiteX3" fmla="*/ 1046885 w 1347179"/>
                <a:gd name="connsiteY3" fmla="*/ 1111970 h 1180273"/>
                <a:gd name="connsiteX4" fmla="*/ 234096 w 1347179"/>
                <a:gd name="connsiteY4" fmla="*/ 1180273 h 1180273"/>
                <a:gd name="connsiteX5" fmla="*/ 0 w 1347179"/>
                <a:gd name="connsiteY5" fmla="*/ 483106 h 118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7179" h="1180273">
                  <a:moveTo>
                    <a:pt x="0" y="483106"/>
                  </a:moveTo>
                  <a:lnTo>
                    <a:pt x="699464" y="0"/>
                  </a:lnTo>
                  <a:lnTo>
                    <a:pt x="1347179" y="398246"/>
                  </a:lnTo>
                  <a:lnTo>
                    <a:pt x="1046885" y="1111970"/>
                  </a:lnTo>
                  <a:lnTo>
                    <a:pt x="234096" y="1180273"/>
                  </a:lnTo>
                  <a:lnTo>
                    <a:pt x="0" y="483106"/>
                  </a:lnTo>
                  <a:close/>
                </a:path>
              </a:pathLst>
            </a:custGeom>
            <a:solidFill>
              <a:srgbClr val="FBCF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Forme libre 19"/>
            <p:cNvSpPr/>
            <p:nvPr userDrawn="1"/>
          </p:nvSpPr>
          <p:spPr>
            <a:xfrm>
              <a:off x="7210119" y="1918018"/>
              <a:ext cx="700215" cy="601361"/>
            </a:xfrm>
            <a:custGeom>
              <a:avLst/>
              <a:gdLst>
                <a:gd name="connsiteX0" fmla="*/ 74141 w 568411"/>
                <a:gd name="connsiteY0" fmla="*/ 115329 h 601362"/>
                <a:gd name="connsiteX1" fmla="*/ 0 w 568411"/>
                <a:gd name="connsiteY1" fmla="*/ 601362 h 601362"/>
                <a:gd name="connsiteX2" fmla="*/ 560173 w 568411"/>
                <a:gd name="connsiteY2" fmla="*/ 428367 h 601362"/>
                <a:gd name="connsiteX3" fmla="*/ 568411 w 568411"/>
                <a:gd name="connsiteY3" fmla="*/ 0 h 601362"/>
                <a:gd name="connsiteX4" fmla="*/ 74141 w 568411"/>
                <a:gd name="connsiteY4" fmla="*/ 115329 h 601362"/>
                <a:gd name="connsiteX0" fmla="*/ 0 w 626076"/>
                <a:gd name="connsiteY0" fmla="*/ 82378 h 601362"/>
                <a:gd name="connsiteX1" fmla="*/ 57665 w 626076"/>
                <a:gd name="connsiteY1" fmla="*/ 601362 h 601362"/>
                <a:gd name="connsiteX2" fmla="*/ 617838 w 626076"/>
                <a:gd name="connsiteY2" fmla="*/ 428367 h 601362"/>
                <a:gd name="connsiteX3" fmla="*/ 626076 w 626076"/>
                <a:gd name="connsiteY3" fmla="*/ 0 h 601362"/>
                <a:gd name="connsiteX4" fmla="*/ 0 w 626076"/>
                <a:gd name="connsiteY4" fmla="*/ 82378 h 601362"/>
                <a:gd name="connsiteX0" fmla="*/ 0 w 617838"/>
                <a:gd name="connsiteY0" fmla="*/ 98854 h 617838"/>
                <a:gd name="connsiteX1" fmla="*/ 57665 w 617838"/>
                <a:gd name="connsiteY1" fmla="*/ 617838 h 617838"/>
                <a:gd name="connsiteX2" fmla="*/ 617838 w 617838"/>
                <a:gd name="connsiteY2" fmla="*/ 444843 h 617838"/>
                <a:gd name="connsiteX3" fmla="*/ 617838 w 617838"/>
                <a:gd name="connsiteY3" fmla="*/ 0 h 617838"/>
                <a:gd name="connsiteX4" fmla="*/ 0 w 617838"/>
                <a:gd name="connsiteY4" fmla="*/ 98854 h 617838"/>
                <a:gd name="connsiteX0" fmla="*/ 65902 w 683740"/>
                <a:gd name="connsiteY0" fmla="*/ 98854 h 650789"/>
                <a:gd name="connsiteX1" fmla="*/ 0 w 683740"/>
                <a:gd name="connsiteY1" fmla="*/ 650789 h 650789"/>
                <a:gd name="connsiteX2" fmla="*/ 683740 w 683740"/>
                <a:gd name="connsiteY2" fmla="*/ 444843 h 650789"/>
                <a:gd name="connsiteX3" fmla="*/ 683740 w 683740"/>
                <a:gd name="connsiteY3" fmla="*/ 0 h 650789"/>
                <a:gd name="connsiteX4" fmla="*/ 65902 w 683740"/>
                <a:gd name="connsiteY4" fmla="*/ 98854 h 650789"/>
                <a:gd name="connsiteX0" fmla="*/ 41189 w 659027"/>
                <a:gd name="connsiteY0" fmla="*/ 98854 h 518983"/>
                <a:gd name="connsiteX1" fmla="*/ 0 w 659027"/>
                <a:gd name="connsiteY1" fmla="*/ 518983 h 518983"/>
                <a:gd name="connsiteX2" fmla="*/ 659027 w 659027"/>
                <a:gd name="connsiteY2" fmla="*/ 444843 h 518983"/>
                <a:gd name="connsiteX3" fmla="*/ 659027 w 659027"/>
                <a:gd name="connsiteY3" fmla="*/ 0 h 518983"/>
                <a:gd name="connsiteX4" fmla="*/ 41189 w 659027"/>
                <a:gd name="connsiteY4" fmla="*/ 98854 h 518983"/>
                <a:gd name="connsiteX0" fmla="*/ 41189 w 659027"/>
                <a:gd name="connsiteY0" fmla="*/ 98854 h 518983"/>
                <a:gd name="connsiteX1" fmla="*/ 0 w 659027"/>
                <a:gd name="connsiteY1" fmla="*/ 518983 h 518983"/>
                <a:gd name="connsiteX2" fmla="*/ 642551 w 659027"/>
                <a:gd name="connsiteY2" fmla="*/ 247135 h 518983"/>
                <a:gd name="connsiteX3" fmla="*/ 659027 w 659027"/>
                <a:gd name="connsiteY3" fmla="*/ 0 h 518983"/>
                <a:gd name="connsiteX4" fmla="*/ 41189 w 659027"/>
                <a:gd name="connsiteY4" fmla="*/ 98854 h 518983"/>
                <a:gd name="connsiteX0" fmla="*/ 41189 w 659027"/>
                <a:gd name="connsiteY0" fmla="*/ 98854 h 518983"/>
                <a:gd name="connsiteX1" fmla="*/ 0 w 659027"/>
                <a:gd name="connsiteY1" fmla="*/ 518983 h 518983"/>
                <a:gd name="connsiteX2" fmla="*/ 659027 w 659027"/>
                <a:gd name="connsiteY2" fmla="*/ 288324 h 518983"/>
                <a:gd name="connsiteX3" fmla="*/ 659027 w 659027"/>
                <a:gd name="connsiteY3" fmla="*/ 0 h 518983"/>
                <a:gd name="connsiteX4" fmla="*/ 41189 w 659027"/>
                <a:gd name="connsiteY4" fmla="*/ 98854 h 518983"/>
                <a:gd name="connsiteX0" fmla="*/ 41189 w 667265"/>
                <a:gd name="connsiteY0" fmla="*/ 148281 h 568410"/>
                <a:gd name="connsiteX1" fmla="*/ 0 w 667265"/>
                <a:gd name="connsiteY1" fmla="*/ 568410 h 568410"/>
                <a:gd name="connsiteX2" fmla="*/ 659027 w 667265"/>
                <a:gd name="connsiteY2" fmla="*/ 337751 h 568410"/>
                <a:gd name="connsiteX3" fmla="*/ 667265 w 667265"/>
                <a:gd name="connsiteY3" fmla="*/ 0 h 568410"/>
                <a:gd name="connsiteX4" fmla="*/ 41189 w 667265"/>
                <a:gd name="connsiteY4" fmla="*/ 148281 h 568410"/>
                <a:gd name="connsiteX0" fmla="*/ 32951 w 667265"/>
                <a:gd name="connsiteY0" fmla="*/ 90616 h 568410"/>
                <a:gd name="connsiteX1" fmla="*/ 0 w 667265"/>
                <a:gd name="connsiteY1" fmla="*/ 568410 h 568410"/>
                <a:gd name="connsiteX2" fmla="*/ 659027 w 667265"/>
                <a:gd name="connsiteY2" fmla="*/ 337751 h 568410"/>
                <a:gd name="connsiteX3" fmla="*/ 667265 w 667265"/>
                <a:gd name="connsiteY3" fmla="*/ 0 h 568410"/>
                <a:gd name="connsiteX4" fmla="*/ 32951 w 667265"/>
                <a:gd name="connsiteY4" fmla="*/ 90616 h 568410"/>
                <a:gd name="connsiteX0" fmla="*/ 0 w 634314"/>
                <a:gd name="connsiteY0" fmla="*/ 90616 h 510745"/>
                <a:gd name="connsiteX1" fmla="*/ 131806 w 634314"/>
                <a:gd name="connsiteY1" fmla="*/ 510745 h 510745"/>
                <a:gd name="connsiteX2" fmla="*/ 626076 w 634314"/>
                <a:gd name="connsiteY2" fmla="*/ 337751 h 510745"/>
                <a:gd name="connsiteX3" fmla="*/ 634314 w 634314"/>
                <a:gd name="connsiteY3" fmla="*/ 0 h 510745"/>
                <a:gd name="connsiteX4" fmla="*/ 0 w 634314"/>
                <a:gd name="connsiteY4" fmla="*/ 90616 h 510745"/>
                <a:gd name="connsiteX0" fmla="*/ 49426 w 683740"/>
                <a:gd name="connsiteY0" fmla="*/ 90616 h 584885"/>
                <a:gd name="connsiteX1" fmla="*/ 0 w 683740"/>
                <a:gd name="connsiteY1" fmla="*/ 584885 h 584885"/>
                <a:gd name="connsiteX2" fmla="*/ 675502 w 683740"/>
                <a:gd name="connsiteY2" fmla="*/ 337751 h 584885"/>
                <a:gd name="connsiteX3" fmla="*/ 683740 w 683740"/>
                <a:gd name="connsiteY3" fmla="*/ 0 h 584885"/>
                <a:gd name="connsiteX4" fmla="*/ 49426 w 683740"/>
                <a:gd name="connsiteY4" fmla="*/ 90616 h 584885"/>
                <a:gd name="connsiteX0" fmla="*/ 49426 w 683740"/>
                <a:gd name="connsiteY0" fmla="*/ 90616 h 584885"/>
                <a:gd name="connsiteX1" fmla="*/ 0 w 683740"/>
                <a:gd name="connsiteY1" fmla="*/ 584885 h 584885"/>
                <a:gd name="connsiteX2" fmla="*/ 469556 w 683740"/>
                <a:gd name="connsiteY2" fmla="*/ 296562 h 584885"/>
                <a:gd name="connsiteX3" fmla="*/ 683740 w 683740"/>
                <a:gd name="connsiteY3" fmla="*/ 0 h 584885"/>
                <a:gd name="connsiteX4" fmla="*/ 49426 w 683740"/>
                <a:gd name="connsiteY4" fmla="*/ 90616 h 584885"/>
                <a:gd name="connsiteX0" fmla="*/ 49426 w 683740"/>
                <a:gd name="connsiteY0" fmla="*/ 90616 h 584885"/>
                <a:gd name="connsiteX1" fmla="*/ 0 w 683740"/>
                <a:gd name="connsiteY1" fmla="*/ 584885 h 584885"/>
                <a:gd name="connsiteX2" fmla="*/ 675502 w 683740"/>
                <a:gd name="connsiteY2" fmla="*/ 345989 h 584885"/>
                <a:gd name="connsiteX3" fmla="*/ 683740 w 683740"/>
                <a:gd name="connsiteY3" fmla="*/ 0 h 584885"/>
                <a:gd name="connsiteX4" fmla="*/ 49426 w 683740"/>
                <a:gd name="connsiteY4" fmla="*/ 90616 h 584885"/>
                <a:gd name="connsiteX0" fmla="*/ 49426 w 675502"/>
                <a:gd name="connsiteY0" fmla="*/ 230660 h 724929"/>
                <a:gd name="connsiteX1" fmla="*/ 0 w 675502"/>
                <a:gd name="connsiteY1" fmla="*/ 724929 h 724929"/>
                <a:gd name="connsiteX2" fmla="*/ 675502 w 675502"/>
                <a:gd name="connsiteY2" fmla="*/ 486033 h 724929"/>
                <a:gd name="connsiteX3" fmla="*/ 354226 w 675502"/>
                <a:gd name="connsiteY3" fmla="*/ 0 h 724929"/>
                <a:gd name="connsiteX4" fmla="*/ 49426 w 675502"/>
                <a:gd name="connsiteY4" fmla="*/ 230660 h 724929"/>
                <a:gd name="connsiteX0" fmla="*/ 49426 w 700215"/>
                <a:gd name="connsiteY0" fmla="*/ 107092 h 601361"/>
                <a:gd name="connsiteX1" fmla="*/ 0 w 700215"/>
                <a:gd name="connsiteY1" fmla="*/ 601361 h 601361"/>
                <a:gd name="connsiteX2" fmla="*/ 675502 w 700215"/>
                <a:gd name="connsiteY2" fmla="*/ 362465 h 601361"/>
                <a:gd name="connsiteX3" fmla="*/ 700215 w 700215"/>
                <a:gd name="connsiteY3" fmla="*/ 0 h 601361"/>
                <a:gd name="connsiteX4" fmla="*/ 49426 w 700215"/>
                <a:gd name="connsiteY4" fmla="*/ 107092 h 60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215" h="601361">
                  <a:moveTo>
                    <a:pt x="49426" y="107092"/>
                  </a:moveTo>
                  <a:lnTo>
                    <a:pt x="0" y="601361"/>
                  </a:lnTo>
                  <a:lnTo>
                    <a:pt x="675502" y="362465"/>
                  </a:lnTo>
                  <a:lnTo>
                    <a:pt x="700215" y="0"/>
                  </a:lnTo>
                  <a:lnTo>
                    <a:pt x="49426" y="107092"/>
                  </a:lnTo>
                  <a:close/>
                </a:path>
              </a:pathLst>
            </a:custGeom>
            <a:solidFill>
              <a:srgbClr val="35B3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Pentagone 20"/>
          <p:cNvSpPr>
            <a:spLocks noChangeAspect="1"/>
          </p:cNvSpPr>
          <p:nvPr userDrawn="1"/>
        </p:nvSpPr>
        <p:spPr>
          <a:xfrm>
            <a:off x="8470766" y="6467414"/>
            <a:ext cx="144000" cy="137143"/>
          </a:xfrm>
          <a:prstGeom prst="pentagon">
            <a:avLst/>
          </a:prstGeom>
          <a:solidFill>
            <a:srgbClr val="F08B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77076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55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-ContentText-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004" y="1800000"/>
            <a:ext cx="7704000" cy="49244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720000" y="2292443"/>
            <a:ext cx="7699327" cy="3186677"/>
          </a:xfrm>
        </p:spPr>
        <p:txBody>
          <a:bodyPr numCol="1" spcCol="180000"/>
          <a:lstStyle>
            <a:lvl1pPr>
              <a:defRPr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200274"/>
            <a:ext cx="9180576" cy="640264"/>
          </a:xfrm>
          <a:prstGeom prst="rect">
            <a:avLst/>
          </a:prstGeom>
          <a:solidFill>
            <a:srgbClr val="F08B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e la date 2"/>
          <p:cNvSpPr>
            <a:spLocks noGrp="1"/>
          </p:cNvSpPr>
          <p:nvPr>
            <p:ph type="dt" sz="half" idx="2"/>
          </p:nvPr>
        </p:nvSpPr>
        <p:spPr>
          <a:xfrm>
            <a:off x="6361927" y="6361910"/>
            <a:ext cx="2057400" cy="36419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5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fr-FR" dirty="0" smtClean="0"/>
              <a:t>28 octobre 2016</a:t>
            </a:r>
            <a:endParaRPr lang="fr-FR" dirty="0"/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60000" y="6480000"/>
            <a:ext cx="3086100" cy="20173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 b="1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666205" y="6361910"/>
            <a:ext cx="368128" cy="36419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9D7EC0D4-C4D4-784B-B144-181491B88AD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Pentagone 14"/>
          <p:cNvSpPr>
            <a:spLocks noChangeAspect="1"/>
          </p:cNvSpPr>
          <p:nvPr userDrawn="1"/>
        </p:nvSpPr>
        <p:spPr>
          <a:xfrm>
            <a:off x="8470766" y="6467414"/>
            <a:ext cx="144000" cy="137143"/>
          </a:xfrm>
          <a:prstGeom prst="pentagon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8370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-ContentText-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720000" y="1800000"/>
            <a:ext cx="3600000" cy="1697182"/>
          </a:xfrm>
          <a:ln w="31750">
            <a:noFill/>
          </a:ln>
        </p:spPr>
        <p:txBody>
          <a:bodyPr wrap="square" lIns="0" tIns="0" rIns="0" bIns="108000">
            <a:spAutoFit/>
          </a:bodyPr>
          <a:lstStyle>
            <a:lvl1pPr marL="7938" indent="0">
              <a:buFont typeface="Arial" charset="0"/>
              <a:buNone/>
              <a:defRPr sz="1800">
                <a:solidFill>
                  <a:srgbClr val="F08B27"/>
                </a:solidFill>
              </a:defRPr>
            </a:lvl1pPr>
            <a:lvl2pPr marL="293688" indent="-285750">
              <a:buFontTx/>
              <a:buBlip>
                <a:blip r:embed="rId2"/>
              </a:buBlip>
              <a:defRPr sz="1600"/>
            </a:lvl2pPr>
            <a:lvl5pPr>
              <a:buClr>
                <a:srgbClr val="F08B27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4572666" y="1800000"/>
            <a:ext cx="0" cy="3321751"/>
          </a:xfrm>
          <a:prstGeom prst="line">
            <a:avLst/>
          </a:prstGeom>
          <a:ln>
            <a:solidFill>
              <a:srgbClr val="87837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6200274"/>
            <a:ext cx="9180576" cy="640264"/>
          </a:xfrm>
          <a:prstGeom prst="rect">
            <a:avLst/>
          </a:prstGeom>
          <a:solidFill>
            <a:srgbClr val="F08B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de la date 2"/>
          <p:cNvSpPr>
            <a:spLocks noGrp="1"/>
          </p:cNvSpPr>
          <p:nvPr>
            <p:ph type="dt" sz="half" idx="2"/>
          </p:nvPr>
        </p:nvSpPr>
        <p:spPr>
          <a:xfrm>
            <a:off x="6361927" y="6361910"/>
            <a:ext cx="2057400" cy="36419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5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fr-FR" dirty="0" smtClean="0"/>
              <a:t>28 octobre 2016</a:t>
            </a:r>
            <a:endParaRPr lang="fr-FR" dirty="0"/>
          </a:p>
        </p:txBody>
      </p:sp>
      <p:sp>
        <p:nvSpPr>
          <p:cNvPr id="20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666205" y="6361910"/>
            <a:ext cx="368128" cy="36419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9D7EC0D4-C4D4-784B-B144-181491B88AD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1" name="Pentagone 20"/>
          <p:cNvSpPr>
            <a:spLocks noChangeAspect="1"/>
          </p:cNvSpPr>
          <p:nvPr userDrawn="1"/>
        </p:nvSpPr>
        <p:spPr>
          <a:xfrm>
            <a:off x="8470766" y="6467414"/>
            <a:ext cx="144000" cy="137143"/>
          </a:xfrm>
          <a:prstGeom prst="pentagon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60000" y="6480000"/>
            <a:ext cx="3086100" cy="20173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 b="1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fr-FR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8"/>
          </p:nvPr>
        </p:nvSpPr>
        <p:spPr>
          <a:xfrm>
            <a:off x="4824000" y="1800000"/>
            <a:ext cx="3600000" cy="1697182"/>
          </a:xfrm>
          <a:ln w="31750">
            <a:noFill/>
          </a:ln>
        </p:spPr>
        <p:txBody>
          <a:bodyPr wrap="square" lIns="0" tIns="0" rIns="0" bIns="108000">
            <a:spAutoFit/>
          </a:bodyPr>
          <a:lstStyle>
            <a:lvl1pPr marL="7938" indent="0">
              <a:buFont typeface="Arial" charset="0"/>
              <a:buNone/>
              <a:defRPr sz="1800">
                <a:solidFill>
                  <a:srgbClr val="F08B27"/>
                </a:solidFill>
              </a:defRPr>
            </a:lvl1pPr>
            <a:lvl2pPr marL="293688" indent="-285750">
              <a:buFontTx/>
              <a:buBlip>
                <a:blip r:embed="rId2"/>
              </a:buBlip>
              <a:defRPr sz="1600"/>
            </a:lvl2pPr>
            <a:lvl5pPr>
              <a:buClr>
                <a:srgbClr val="F08B27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3433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-ContentText-3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720000" y="1799999"/>
            <a:ext cx="2340000" cy="1974181"/>
          </a:xfrm>
          <a:ln w="31750">
            <a:noFill/>
          </a:ln>
        </p:spPr>
        <p:txBody>
          <a:bodyPr lIns="0" tIns="0" rIns="0" bIns="108000">
            <a:spAutoFit/>
          </a:bodyPr>
          <a:lstStyle>
            <a:lvl1pPr marL="7938" indent="0">
              <a:buFont typeface="Arial" charset="0"/>
              <a:buNone/>
              <a:defRPr sz="1800">
                <a:solidFill>
                  <a:srgbClr val="F08B27"/>
                </a:solidFill>
              </a:defRPr>
            </a:lvl1pPr>
            <a:lvl2pPr marL="293688" indent="-285750">
              <a:buFontTx/>
              <a:buBlip>
                <a:blip r:embed="rId2"/>
              </a:buBlip>
              <a:defRPr sz="1600"/>
            </a:lvl2pPr>
            <a:lvl5pPr>
              <a:buClr>
                <a:srgbClr val="F08B27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18"/>
          </p:nvPr>
        </p:nvSpPr>
        <p:spPr>
          <a:xfrm>
            <a:off x="3402000" y="1799999"/>
            <a:ext cx="2340000" cy="1974181"/>
          </a:xfrm>
          <a:ln w="31750">
            <a:noFill/>
          </a:ln>
        </p:spPr>
        <p:txBody>
          <a:bodyPr lIns="0" tIns="0" rIns="0" bIns="108000">
            <a:spAutoFit/>
          </a:bodyPr>
          <a:lstStyle>
            <a:lvl1pPr marL="7938" indent="0">
              <a:buFont typeface="Arial" charset="0"/>
              <a:buNone/>
              <a:defRPr sz="1800">
                <a:solidFill>
                  <a:srgbClr val="F08B27"/>
                </a:solidFill>
              </a:defRPr>
            </a:lvl1pPr>
            <a:lvl2pPr marL="293688" indent="-285750">
              <a:buFontTx/>
              <a:buBlip>
                <a:blip r:embed="rId2"/>
              </a:buBlip>
              <a:defRPr sz="1600"/>
            </a:lvl2pPr>
            <a:lvl5pPr>
              <a:buClr>
                <a:srgbClr val="F08B27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6" name="Espace réservé du texte 3"/>
          <p:cNvSpPr>
            <a:spLocks noGrp="1"/>
          </p:cNvSpPr>
          <p:nvPr>
            <p:ph type="body" sz="quarter" idx="19"/>
          </p:nvPr>
        </p:nvSpPr>
        <p:spPr>
          <a:xfrm>
            <a:off x="6084000" y="1800000"/>
            <a:ext cx="2340000" cy="1974181"/>
          </a:xfrm>
          <a:ln w="31750">
            <a:noFill/>
          </a:ln>
        </p:spPr>
        <p:txBody>
          <a:bodyPr lIns="0" tIns="0" rIns="0" bIns="108000">
            <a:spAutoFit/>
          </a:bodyPr>
          <a:lstStyle>
            <a:lvl1pPr marL="7938" indent="0">
              <a:buFont typeface="Arial" charset="0"/>
              <a:buNone/>
              <a:defRPr sz="1800">
                <a:solidFill>
                  <a:srgbClr val="F08B27"/>
                </a:solidFill>
              </a:defRPr>
            </a:lvl1pPr>
            <a:lvl2pPr marL="293688" indent="-285750">
              <a:buFontTx/>
              <a:buBlip>
                <a:blip r:embed="rId2"/>
              </a:buBlip>
              <a:defRPr sz="1600"/>
            </a:lvl2pPr>
            <a:lvl5pPr>
              <a:buClr>
                <a:srgbClr val="F08B27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3231000" y="1799999"/>
            <a:ext cx="0" cy="3321751"/>
          </a:xfrm>
          <a:prstGeom prst="line">
            <a:avLst/>
          </a:prstGeom>
          <a:ln>
            <a:solidFill>
              <a:srgbClr val="87837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>
            <a:off x="5913000" y="1800000"/>
            <a:ext cx="0" cy="3321751"/>
          </a:xfrm>
          <a:prstGeom prst="line">
            <a:avLst/>
          </a:prstGeom>
          <a:ln>
            <a:solidFill>
              <a:srgbClr val="87837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6200274"/>
            <a:ext cx="9180576" cy="640264"/>
          </a:xfrm>
          <a:prstGeom prst="rect">
            <a:avLst/>
          </a:prstGeom>
          <a:solidFill>
            <a:srgbClr val="F08B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de la date 2"/>
          <p:cNvSpPr>
            <a:spLocks noGrp="1"/>
          </p:cNvSpPr>
          <p:nvPr>
            <p:ph type="dt" sz="half" idx="2"/>
          </p:nvPr>
        </p:nvSpPr>
        <p:spPr>
          <a:xfrm>
            <a:off x="6361927" y="6361910"/>
            <a:ext cx="2057400" cy="36419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5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fr-FR" dirty="0" smtClean="0"/>
              <a:t>28 octobre 2016</a:t>
            </a:r>
            <a:endParaRPr lang="fr-FR" dirty="0"/>
          </a:p>
        </p:txBody>
      </p:sp>
      <p:sp>
        <p:nvSpPr>
          <p:cNvPr id="20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666205" y="6361910"/>
            <a:ext cx="368128" cy="36419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9D7EC0D4-C4D4-784B-B144-181491B88AD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1" name="Pentagone 20"/>
          <p:cNvSpPr>
            <a:spLocks noChangeAspect="1"/>
          </p:cNvSpPr>
          <p:nvPr userDrawn="1"/>
        </p:nvSpPr>
        <p:spPr>
          <a:xfrm>
            <a:off x="8470766" y="6467414"/>
            <a:ext cx="144000" cy="137143"/>
          </a:xfrm>
          <a:prstGeom prst="pentagon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60000" y="6480000"/>
            <a:ext cx="3086100" cy="20173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 b="1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9826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-ContentText+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000" y="1800000"/>
            <a:ext cx="4573360" cy="369332"/>
          </a:xfrm>
        </p:spPr>
        <p:txBody>
          <a:bodyPr lIns="0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720000" y="2169332"/>
            <a:ext cx="4573360" cy="2139950"/>
          </a:xfrm>
        </p:spPr>
        <p:txBody>
          <a:bodyPr/>
          <a:lstStyle>
            <a:lvl1pPr marL="7938" indent="0">
              <a:buFont typeface="Arial" charset="0"/>
              <a:buNone/>
              <a:defRPr sz="1600" b="1" i="0">
                <a:latin typeface="Arial" charset="0"/>
                <a:ea typeface="Arial" charset="0"/>
                <a:cs typeface="Arial" charset="0"/>
              </a:defRPr>
            </a:lvl1pPr>
            <a:lvl2pPr marL="7938" indent="0">
              <a:buFont typeface="Arial" charset="0"/>
              <a:buNone/>
              <a:defRPr sz="1600" b="0">
                <a:solidFill>
                  <a:schemeClr val="tx1"/>
                </a:solidFill>
              </a:defRPr>
            </a:lvl2pPr>
            <a:lvl3pPr marL="222250" indent="-214313">
              <a:buFont typeface="Cambria" charset="0"/>
              <a:buChar char="⎼"/>
              <a:tabLst/>
              <a:defRPr sz="1400"/>
            </a:lvl3pPr>
            <a:lvl4pPr marL="222250" indent="0">
              <a:buFont typeface="Arial" charset="0"/>
              <a:buNone/>
              <a:tabLst/>
              <a:defRPr/>
            </a:lvl4pPr>
            <a:lvl5pPr marL="222250" indent="0">
              <a:buNone/>
              <a:tabLst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5544000" y="1800000"/>
            <a:ext cx="2880000" cy="2157102"/>
          </a:xfrm>
          <a:ln w="31750">
            <a:solidFill>
              <a:srgbClr val="878375"/>
            </a:solidFill>
          </a:ln>
        </p:spPr>
        <p:txBody>
          <a:bodyPr lIns="108000" tIns="108000" rIns="108000" bIns="108000">
            <a:spAutoFit/>
          </a:bodyPr>
          <a:lstStyle>
            <a:lvl1pPr marL="7938" indent="0">
              <a:buFont typeface="Arial" charset="0"/>
              <a:buNone/>
              <a:defRPr sz="1800">
                <a:solidFill>
                  <a:srgbClr val="F08B27"/>
                </a:solidFill>
              </a:defRPr>
            </a:lvl1pPr>
            <a:lvl2pPr marL="293688" indent="-285750">
              <a:buFontTx/>
              <a:buBlip>
                <a:blip r:embed="rId2"/>
              </a:buBlip>
              <a:defRPr sz="1600"/>
            </a:lvl2pPr>
            <a:lvl5pPr>
              <a:buClr>
                <a:srgbClr val="F08B27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200274"/>
            <a:ext cx="9180576" cy="640264"/>
          </a:xfrm>
          <a:prstGeom prst="rect">
            <a:avLst/>
          </a:prstGeom>
          <a:solidFill>
            <a:srgbClr val="F08B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e la date 2"/>
          <p:cNvSpPr>
            <a:spLocks noGrp="1"/>
          </p:cNvSpPr>
          <p:nvPr>
            <p:ph type="dt" sz="half" idx="2"/>
          </p:nvPr>
        </p:nvSpPr>
        <p:spPr>
          <a:xfrm>
            <a:off x="6361927" y="6361910"/>
            <a:ext cx="2057400" cy="36419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5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fr-FR" dirty="0" smtClean="0"/>
              <a:t>28 octobre 2016</a:t>
            </a:r>
            <a:endParaRPr lang="fr-FR" dirty="0"/>
          </a:p>
        </p:txBody>
      </p:sp>
      <p:sp>
        <p:nvSpPr>
          <p:cNvPr id="1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666205" y="6361910"/>
            <a:ext cx="368128" cy="36419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9D7EC0D4-C4D4-784B-B144-181491B88AD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6" name="Pentagone 15"/>
          <p:cNvSpPr>
            <a:spLocks noChangeAspect="1"/>
          </p:cNvSpPr>
          <p:nvPr userDrawn="1"/>
        </p:nvSpPr>
        <p:spPr>
          <a:xfrm>
            <a:off x="8470766" y="6467414"/>
            <a:ext cx="144000" cy="137143"/>
          </a:xfrm>
          <a:prstGeom prst="pentagon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60000" y="6480000"/>
            <a:ext cx="3086100" cy="20173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 b="1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9398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-ContentText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000" y="1800000"/>
            <a:ext cx="4573360" cy="369332"/>
          </a:xfrm>
        </p:spPr>
        <p:txBody>
          <a:bodyPr lIns="0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720000" y="2169332"/>
            <a:ext cx="4573360" cy="2139950"/>
          </a:xfrm>
        </p:spPr>
        <p:txBody>
          <a:bodyPr/>
          <a:lstStyle>
            <a:lvl1pPr marL="7938" indent="0">
              <a:buFont typeface="Arial" charset="0"/>
              <a:buNone/>
              <a:defRPr sz="1600" b="1" i="0">
                <a:latin typeface="Arial" charset="0"/>
                <a:ea typeface="Arial" charset="0"/>
                <a:cs typeface="Arial" charset="0"/>
              </a:defRPr>
            </a:lvl1pPr>
            <a:lvl2pPr marL="7938" indent="0">
              <a:buFont typeface="Arial" charset="0"/>
              <a:buNone/>
              <a:defRPr sz="1600" b="0">
                <a:solidFill>
                  <a:schemeClr val="tx1"/>
                </a:solidFill>
              </a:defRPr>
            </a:lvl2pPr>
            <a:lvl3pPr marL="222250" indent="-214313">
              <a:buFont typeface="Cambria" charset="0"/>
              <a:buChar char="⎼"/>
              <a:tabLst/>
              <a:defRPr sz="1400"/>
            </a:lvl3pPr>
            <a:lvl4pPr marL="222250" indent="0">
              <a:buFont typeface="Arial" charset="0"/>
              <a:buNone/>
              <a:tabLst/>
              <a:defRPr/>
            </a:lvl4pPr>
            <a:lvl5pPr marL="222250" indent="0">
              <a:buNone/>
              <a:tabLst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200274"/>
            <a:ext cx="9180576" cy="640264"/>
          </a:xfrm>
          <a:prstGeom prst="rect">
            <a:avLst/>
          </a:prstGeom>
          <a:solidFill>
            <a:srgbClr val="F08B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e la date 2"/>
          <p:cNvSpPr>
            <a:spLocks noGrp="1"/>
          </p:cNvSpPr>
          <p:nvPr>
            <p:ph type="dt" sz="half" idx="2"/>
          </p:nvPr>
        </p:nvSpPr>
        <p:spPr>
          <a:xfrm>
            <a:off x="6361927" y="6361910"/>
            <a:ext cx="2057400" cy="36419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5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fr-FR" dirty="0" smtClean="0"/>
              <a:t>28 octobre 2016</a:t>
            </a:r>
            <a:endParaRPr lang="fr-FR" dirty="0"/>
          </a:p>
        </p:txBody>
      </p:sp>
      <p:sp>
        <p:nvSpPr>
          <p:cNvPr id="1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666205" y="6361910"/>
            <a:ext cx="368128" cy="36419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9D7EC0D4-C4D4-784B-B144-181491B88AD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6" name="Pentagone 15"/>
          <p:cNvSpPr>
            <a:spLocks noChangeAspect="1"/>
          </p:cNvSpPr>
          <p:nvPr userDrawn="1"/>
        </p:nvSpPr>
        <p:spPr>
          <a:xfrm>
            <a:off x="8470766" y="6467414"/>
            <a:ext cx="144000" cy="137143"/>
          </a:xfrm>
          <a:prstGeom prst="pentagon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60000" y="6480000"/>
            <a:ext cx="3086100" cy="20173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 b="1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fr-FR" dirty="0"/>
          </a:p>
        </p:txBody>
      </p:sp>
      <p:sp>
        <p:nvSpPr>
          <p:cNvPr id="5" name="Espace réservé pour une image  4"/>
          <p:cNvSpPr>
            <a:spLocks noGrp="1"/>
          </p:cNvSpPr>
          <p:nvPr>
            <p:ph type="pic" sz="quarter" idx="14"/>
          </p:nvPr>
        </p:nvSpPr>
        <p:spPr>
          <a:xfrm>
            <a:off x="5597525" y="1800000"/>
            <a:ext cx="3546475" cy="4164293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05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614616" y="2548469"/>
            <a:ext cx="6900734" cy="492443"/>
          </a:xfrm>
          <a:prstGeom prst="rect">
            <a:avLst/>
          </a:prstGeom>
        </p:spPr>
        <p:txBody>
          <a:bodyPr vert="horz" wrap="square" lIns="288000" tIns="0" rIns="0" bIns="0" rtlCol="0" anchor="b" anchorCtr="0">
            <a:sp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1614616" y="3072712"/>
            <a:ext cx="6900734" cy="303085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89" y="359263"/>
            <a:ext cx="1733885" cy="68568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955" y="-2676"/>
            <a:ext cx="3905071" cy="127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8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3" r:id="rId2"/>
    <p:sldLayoutId id="2147483799" r:id="rId3"/>
    <p:sldLayoutId id="2147483800" r:id="rId4"/>
    <p:sldLayoutId id="2147483785" r:id="rId5"/>
    <p:sldLayoutId id="2147483801" r:id="rId6"/>
    <p:sldLayoutId id="2147483787" r:id="rId7"/>
    <p:sldLayoutId id="2147483786" r:id="rId8"/>
    <p:sldLayoutId id="2147483802" r:id="rId9"/>
    <p:sldLayoutId id="2147483803" r:id="rId10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F08B27"/>
          </a:solidFill>
          <a:latin typeface="Century Gothic" charset="0"/>
          <a:ea typeface="Century Gothic" charset="0"/>
          <a:cs typeface="Century Gothic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DIN-LightAlternate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DIN-LightAlternate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DIN-LightAlternate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DIN-LightAlternate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DIN-LightAlternate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DIN-LightAlternate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DIN-LightAlternate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DIN-LightAlternate" charset="0"/>
          <a:ea typeface="ＭＳ Ｐゴシック" charset="0"/>
        </a:defRPr>
      </a:lvl9pPr>
    </p:titleStyle>
    <p:bodyStyle>
      <a:lvl1pPr marL="271463" indent="-263525" algn="l" defTabSz="457200" rtl="0" eaLnBrk="1" fontAlgn="base" hangingPunct="1">
        <a:spcBef>
          <a:spcPct val="20000"/>
        </a:spcBef>
        <a:spcAft>
          <a:spcPct val="0"/>
        </a:spcAft>
        <a:buSzPct val="80000"/>
        <a:buFontTx/>
        <a:buBlip>
          <a:blip r:embed="rId14"/>
        </a:buBlip>
        <a:tabLst/>
        <a:defRPr sz="2000" b="1" i="0" kern="1200" baseline="0">
          <a:solidFill>
            <a:srgbClr val="878375"/>
          </a:solidFill>
          <a:latin typeface="Arial" charset="0"/>
          <a:ea typeface="Arial" charset="0"/>
          <a:cs typeface="Arial" charset="0"/>
        </a:defRPr>
      </a:lvl1pPr>
      <a:lvl2pPr marL="7938" indent="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None/>
        <a:tabLst/>
        <a:defRPr sz="2000" b="1" i="0" kern="1200">
          <a:solidFill>
            <a:srgbClr val="878375"/>
          </a:solidFill>
          <a:latin typeface="Arial" charset="0"/>
          <a:ea typeface="Arial" charset="0"/>
          <a:cs typeface="Arial" charset="0"/>
        </a:defRPr>
      </a:lvl2pPr>
      <a:lvl3pPr marL="534988" indent="-223838" algn="l" defTabSz="457200" rtl="0" eaLnBrk="1" fontAlgn="base" hangingPunct="1">
        <a:spcBef>
          <a:spcPct val="20000"/>
        </a:spcBef>
        <a:spcAft>
          <a:spcPct val="0"/>
        </a:spcAft>
        <a:buFont typeface="AppleSymbols" charset="0"/>
        <a:buChar char="⎼"/>
        <a:tabLst/>
        <a:defRPr sz="16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582612" indent="0" algn="l" defTabSz="457200" rtl="0" eaLnBrk="1" fontAlgn="base" hangingPunct="1">
        <a:spcBef>
          <a:spcPct val="20000"/>
        </a:spcBef>
        <a:spcAft>
          <a:spcPct val="0"/>
        </a:spcAft>
        <a:buClr>
          <a:srgbClr val="F08B27"/>
        </a:buClr>
        <a:buFont typeface="Helvetica" charset="0"/>
        <a:buNone/>
        <a:tabLst/>
        <a:defRPr sz="12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717550" indent="-134938" algn="l" defTabSz="457200" rtl="0" eaLnBrk="1" fontAlgn="base" hangingPunct="1">
        <a:spcBef>
          <a:spcPct val="20000"/>
        </a:spcBef>
        <a:spcAft>
          <a:spcPct val="0"/>
        </a:spcAft>
        <a:buClr>
          <a:srgbClr val="96BD0D"/>
        </a:buClr>
        <a:buFont typeface="Helvetica" charset="0"/>
        <a:buChar char="●"/>
        <a:tabLst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rbact.eu/good-practices/hom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TN@urbact.e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urbact.eu/good-practices/home" TargetMode="External"/><Relationship Id="rId5" Type="http://schemas.openxmlformats.org/officeDocument/2006/relationships/hyperlink" Target="http://urbact.eu/sites/default/files/tor_-_call_for_proposals_for_transfer_networks.pdf" TargetMode="External"/><Relationship Id="rId4" Type="http://schemas.openxmlformats.org/officeDocument/2006/relationships/hyperlink" Target="http://urbact.eu/sites/default/files/guide_to_transfer_networks_final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urbact.eu/experts-list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rbact.hu/node/316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urbact.eu/open-calls-networks" TargetMode="External"/><Relationship Id="rId4" Type="http://schemas.openxmlformats.org/officeDocument/2006/relationships/hyperlink" Target="http://urbact.eu/urbact-iii-call-transfer-networks-now-open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hyperlink" Target="http://www.urbact.hu/" TargetMode="External"/><Relationship Id="rId4" Type="http://schemas.openxmlformats.org/officeDocument/2006/relationships/hyperlink" Target="http://www.urbact.e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952" y="5686736"/>
            <a:ext cx="1648047" cy="1100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65" y="5781950"/>
            <a:ext cx="1016056" cy="101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2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57350" y="568642"/>
            <a:ext cx="5372100" cy="492443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rgbClr val="C4007B"/>
                </a:solidFill>
              </a:rPr>
              <a:t>Partnerség</a:t>
            </a:r>
            <a:endParaRPr lang="hu-HU" dirty="0">
              <a:solidFill>
                <a:srgbClr val="C4007B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EC0D4-C4D4-784B-B144-181491B88AD4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8" name="Téglalap 7"/>
          <p:cNvSpPr/>
          <p:nvPr/>
        </p:nvSpPr>
        <p:spPr>
          <a:xfrm>
            <a:off x="266700" y="1143000"/>
            <a:ext cx="876763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>
                <a:latin typeface="Century Gothic" pitchFamily="34" charset="0"/>
              </a:rPr>
              <a:t>Partnervárosok száma: </a:t>
            </a:r>
          </a:p>
          <a:p>
            <a:r>
              <a:rPr lang="hu-HU" sz="2400" dirty="0" smtClean="0">
                <a:latin typeface="Century Gothic" pitchFamily="34" charset="0"/>
              </a:rPr>
              <a:t>min. 5 - </a:t>
            </a:r>
            <a:r>
              <a:rPr lang="hu-HU" sz="2400" dirty="0" err="1" smtClean="0">
                <a:latin typeface="Century Gothic" pitchFamily="34" charset="0"/>
              </a:rPr>
              <a:t>max</a:t>
            </a:r>
            <a:r>
              <a:rPr lang="hu-HU" sz="2400" dirty="0" smtClean="0">
                <a:latin typeface="Century Gothic" pitchFamily="34" charset="0"/>
              </a:rPr>
              <a:t>. 8 város összesen 2. fázisban</a:t>
            </a:r>
          </a:p>
          <a:p>
            <a:endParaRPr lang="hu-HU" sz="2400" dirty="0" smtClean="0">
              <a:latin typeface="Century Gothic" pitchFamily="34" charset="0"/>
            </a:endParaRPr>
          </a:p>
          <a:p>
            <a:pPr marL="457200" indent="-457200">
              <a:buAutoNum type="arabicPeriod"/>
            </a:pPr>
            <a:r>
              <a:rPr lang="hu-HU" sz="2400" b="1" dirty="0" smtClean="0">
                <a:latin typeface="Century Gothic" pitchFamily="34" charset="0"/>
              </a:rPr>
              <a:t>fázis: </a:t>
            </a:r>
          </a:p>
          <a:p>
            <a:pPr marL="457200" indent="-457200"/>
            <a:r>
              <a:rPr lang="hu-HU" sz="2400" dirty="0" smtClean="0">
                <a:latin typeface="Century Gothic" pitchFamily="34" charset="0"/>
              </a:rPr>
              <a:t>1 jó gyakorlat város (lead) és 2 transzfer város (partner)</a:t>
            </a:r>
          </a:p>
          <a:p>
            <a:pPr marL="457200" indent="-457200">
              <a:buAutoNum type="arabicPeriod"/>
            </a:pPr>
            <a:endParaRPr lang="hu-HU" sz="2400" dirty="0" smtClean="0">
              <a:latin typeface="Century Gothic" pitchFamily="34" charset="0"/>
            </a:endParaRPr>
          </a:p>
          <a:p>
            <a:pPr marL="457200" indent="-457200"/>
            <a:r>
              <a:rPr lang="hu-HU" sz="2400" b="1" dirty="0" smtClean="0">
                <a:latin typeface="Century Gothic" pitchFamily="34" charset="0"/>
              </a:rPr>
              <a:t>2. fázis:</a:t>
            </a:r>
            <a:r>
              <a:rPr lang="hu-HU" sz="2400" dirty="0" smtClean="0">
                <a:latin typeface="Century Gothic" pitchFamily="34" charset="0"/>
              </a:rPr>
              <a:t> partneri kör bővítése </a:t>
            </a:r>
            <a:r>
              <a:rPr lang="hu-HU" sz="2400" dirty="0" err="1" smtClean="0">
                <a:latin typeface="Century Gothic" pitchFamily="34" charset="0"/>
              </a:rPr>
              <a:t>max</a:t>
            </a:r>
            <a:r>
              <a:rPr lang="hu-HU" sz="2400" dirty="0" smtClean="0">
                <a:latin typeface="Century Gothic" pitchFamily="34" charset="0"/>
              </a:rPr>
              <a:t>. 7 transzfer városig</a:t>
            </a:r>
          </a:p>
          <a:p>
            <a:pPr marL="457200" indent="-457200">
              <a:buAutoNum type="arabicPeriod" startAt="2"/>
            </a:pPr>
            <a:endParaRPr lang="hu-HU" sz="2400" dirty="0" smtClean="0">
              <a:latin typeface="Century Gothic" pitchFamily="34" charset="0"/>
            </a:endParaRPr>
          </a:p>
          <a:p>
            <a:r>
              <a:rPr lang="hu-HU" sz="2400" dirty="0" smtClean="0">
                <a:latin typeface="Century Gothic" pitchFamily="34" charset="0"/>
              </a:rPr>
              <a:t>1 város </a:t>
            </a:r>
            <a:r>
              <a:rPr lang="hu-HU" sz="2400" dirty="0" err="1" smtClean="0">
                <a:latin typeface="Century Gothic" pitchFamily="34" charset="0"/>
              </a:rPr>
              <a:t>max</a:t>
            </a:r>
            <a:r>
              <a:rPr lang="hu-HU" sz="2400" dirty="0" smtClean="0">
                <a:latin typeface="Century Gothic" pitchFamily="34" charset="0"/>
              </a:rPr>
              <a:t>. 1 projektben vehet részt. </a:t>
            </a:r>
          </a:p>
          <a:p>
            <a:r>
              <a:rPr lang="hu-HU" sz="2400" dirty="0" smtClean="0">
                <a:latin typeface="Century Gothic" pitchFamily="34" charset="0"/>
              </a:rPr>
              <a:t>Kivétel: jó gyakorlat város, vezetőpartner 1 projektben, részt vehet mint transzfer város egy másik projektben is.</a:t>
            </a:r>
          </a:p>
          <a:p>
            <a:endParaRPr lang="hu-HU" sz="2400" dirty="0" smtClean="0">
              <a:latin typeface="Century Gothic" pitchFamily="34" charset="0"/>
            </a:endParaRPr>
          </a:p>
          <a:p>
            <a:r>
              <a:rPr lang="hu-HU" sz="2400" dirty="0" smtClean="0">
                <a:latin typeface="Century Gothic" pitchFamily="34" charset="0"/>
              </a:rPr>
              <a:t>1 projektben </a:t>
            </a:r>
            <a:r>
              <a:rPr lang="hu-HU" sz="2400" dirty="0" err="1" smtClean="0">
                <a:latin typeface="Century Gothic" pitchFamily="34" charset="0"/>
              </a:rPr>
              <a:t>max</a:t>
            </a:r>
            <a:r>
              <a:rPr lang="hu-HU" sz="2400" dirty="0" smtClean="0">
                <a:latin typeface="Century Gothic" pitchFamily="34" charset="0"/>
              </a:rPr>
              <a:t>. 1 magyar város vehet részt</a:t>
            </a:r>
            <a:r>
              <a:rPr lang="hu-HU" sz="2400" b="1" dirty="0" smtClean="0">
                <a:latin typeface="Century Gothic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018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EC0D4-C4D4-784B-B144-181491B88AD4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8" name="Kép 7" descr="infogfaph_2phas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31533"/>
            <a:ext cx="9144000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8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EC0D4-C4D4-784B-B144-181491B88AD4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6" name="Kép 5" descr="infograph_1phas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4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5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EC0D4-C4D4-784B-B144-181491B88AD4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10" name="Kép 9" descr="infograph_phas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9668" y="-1"/>
            <a:ext cx="9253667" cy="680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681900" y="1638017"/>
            <a:ext cx="7905840" cy="3727357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hu-HU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Tanulás európai kortársaktól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hu-HU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Kipróbált és tesztelt megoldások alkalmazása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hu-HU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Politikai döntéshozatal és végrehajtás erősítése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hu-HU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Az URBACT program támogatása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hu-HU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Pénzügyi forrásokhoz való hozzáférés </a:t>
            </a:r>
          </a:p>
          <a:p>
            <a:pPr marL="7938" indent="0">
              <a:buFont typeface="Wingdings" pitchFamily="2" charset="2"/>
              <a:buChar char="ü"/>
            </a:pP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EC0D4-C4D4-784B-B144-181491B88AD4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7"/>
          <a:stretch/>
        </p:blipFill>
        <p:spPr bwMode="auto">
          <a:xfrm>
            <a:off x="2567907" y="4859079"/>
            <a:ext cx="3955760" cy="12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41351" y="697349"/>
            <a:ext cx="13981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b="1" dirty="0" smtClean="0">
                <a:solidFill>
                  <a:srgbClr val="C4007B"/>
                </a:solidFill>
                <a:latin typeface="Century Gothic" panose="020B0502020202020204" pitchFamily="34" charset="0"/>
              </a:rPr>
              <a:t>Miért</a:t>
            </a:r>
            <a:r>
              <a:rPr lang="en-GB" sz="3200" b="1" dirty="0" smtClean="0">
                <a:solidFill>
                  <a:srgbClr val="C4007B"/>
                </a:solidFill>
                <a:latin typeface="Century Gothic" panose="020B0502020202020204" pitchFamily="34" charset="0"/>
              </a:rPr>
              <a:t>?</a:t>
            </a:r>
            <a:endParaRPr lang="en-GB" sz="24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0" r="12276"/>
          <a:stretch/>
        </p:blipFill>
        <p:spPr bwMode="auto">
          <a:xfrm rot="885435">
            <a:off x="7737521" y="229611"/>
            <a:ext cx="1167245" cy="1663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9535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EC0D4-C4D4-784B-B144-181491B88AD4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57201" y="2662985"/>
            <a:ext cx="8209004" cy="3186677"/>
          </a:xfrm>
        </p:spPr>
        <p:txBody>
          <a:bodyPr>
            <a:normAutofit lnSpcReduction="10000"/>
          </a:bodyPr>
          <a:lstStyle/>
          <a:p>
            <a:r>
              <a:rPr lang="hu-HU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Városok</a:t>
            </a:r>
            <a:endParaRPr lang="en-US" sz="2400" b="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hu-HU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Kerületek</a:t>
            </a:r>
            <a:endParaRPr lang="en-US" sz="2400" b="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hu-HU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Városi agglomerációk</a:t>
            </a:r>
            <a:endParaRPr lang="en-US" sz="2400" b="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hu-HU" sz="240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Városok által alapított állami vagy fél-állami  helyi ügynökségek</a:t>
            </a:r>
          </a:p>
          <a:p>
            <a:endParaRPr lang="hu-HU" sz="2400" b="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buNone/>
            </a:pPr>
            <a:r>
              <a:rPr lang="hu-HU" b="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(1. fázisban csak városok vehetnek részt, ügynökségek nem</a:t>
            </a:r>
          </a:p>
          <a:p>
            <a:pPr>
              <a:buNone/>
            </a:pPr>
            <a:r>
              <a:rPr lang="hu-HU" b="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2. Fázisban </a:t>
            </a:r>
            <a:r>
              <a:rPr lang="hu-HU" b="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max</a:t>
            </a:r>
            <a:r>
              <a:rPr lang="hu-HU" b="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. 2 ügynökség/projekt)</a:t>
            </a:r>
            <a:endParaRPr lang="en-US" b="0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720004" y="1555365"/>
            <a:ext cx="7704000" cy="492443"/>
          </a:xfrm>
        </p:spPr>
        <p:txBody>
          <a:bodyPr/>
          <a:lstStyle/>
          <a:p>
            <a:r>
              <a:rPr lang="hu-HU" dirty="0" smtClean="0">
                <a:solidFill>
                  <a:srgbClr val="C4007B"/>
                </a:solidFill>
                <a:latin typeface="Century Gothic" panose="020B0502020202020204" pitchFamily="34" charset="0"/>
              </a:rPr>
              <a:t>Ki jogosult? 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829" y="1244637"/>
            <a:ext cx="1032034" cy="107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9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EC0D4-C4D4-784B-B144-181491B88AD4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869543" y="2662985"/>
            <a:ext cx="7554461" cy="3186677"/>
          </a:xfrm>
        </p:spPr>
        <p:txBody>
          <a:bodyPr>
            <a:normAutofit/>
          </a:bodyPr>
          <a:lstStyle/>
          <a:p>
            <a:r>
              <a:rPr lang="hu-HU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Fölhasználható forrás </a:t>
            </a:r>
            <a:r>
              <a:rPr lang="hu-HU" sz="24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max</a:t>
            </a:r>
            <a:r>
              <a:rPr lang="hu-HU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. 600ezer euró/projekt</a:t>
            </a:r>
          </a:p>
          <a:p>
            <a:r>
              <a:rPr lang="hu-HU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ERFA társfinanszírozás: 85%, kivéve versenyképes régiók városai: 70%</a:t>
            </a:r>
          </a:p>
          <a:p>
            <a:r>
              <a:rPr lang="hu-HU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Ezen kívül további 109500 euró szakértői költségvetés, 146 szakértői napra/projekt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720004" y="1555365"/>
            <a:ext cx="7704000" cy="492443"/>
          </a:xfrm>
        </p:spPr>
        <p:txBody>
          <a:bodyPr/>
          <a:lstStyle/>
          <a:p>
            <a:r>
              <a:rPr lang="hu-HU" dirty="0" smtClean="0">
                <a:solidFill>
                  <a:srgbClr val="C4007B"/>
                </a:solidFill>
                <a:latin typeface="Century Gothic" panose="020B0502020202020204" pitchFamily="34" charset="0"/>
              </a:rPr>
              <a:t>Költségvetés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5122" name="Picture 2" descr="Bankrablás, Pénzeszsák, Kéz, Érmé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8517" y="5174629"/>
            <a:ext cx="1381856" cy="16145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09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EC0D4-C4D4-784B-B144-181491B88AD4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62607" y="2048111"/>
            <a:ext cx="8303598" cy="3753599"/>
          </a:xfrm>
        </p:spPr>
        <p:txBody>
          <a:bodyPr>
            <a:normAutofit/>
          </a:bodyPr>
          <a:lstStyle/>
          <a:p>
            <a:pPr>
              <a:buClr>
                <a:srgbClr val="F08B27"/>
              </a:buClr>
              <a:buFont typeface="Wingdings" pitchFamily="2" charset="2"/>
              <a:buChar char="v"/>
            </a:pPr>
            <a:r>
              <a:rPr lang="hu-HU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 </a:t>
            </a: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partnerként</a:t>
            </a:r>
            <a:r>
              <a:rPr lang="hu-HU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csatlakozó ún. transzfer városok </a:t>
            </a: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tanulmányozzák a 97 jó gyakorlatot</a:t>
            </a:r>
            <a:r>
              <a:rPr lang="hu-HU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, melyek azok amelyek a saját városi igényeikkel, adottságaikkal összhangban vannak. </a:t>
            </a:r>
          </a:p>
          <a:p>
            <a:pPr>
              <a:buClr>
                <a:srgbClr val="F08B27"/>
              </a:buClr>
              <a:buFont typeface="Wingdings" pitchFamily="2" charset="2"/>
              <a:buChar char="v"/>
            </a:pP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Vegyék fel a kapcsolatot </a:t>
            </a:r>
            <a:r>
              <a:rPr lang="hu-HU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az adott jó gyakorlat várossal és írják meg csatlakozási szándékukat.</a:t>
            </a:r>
          </a:p>
          <a:p>
            <a:pPr>
              <a:buNone/>
            </a:pPr>
            <a:r>
              <a:rPr lang="hu-HU" sz="2400" b="0" dirty="0" smtClean="0">
                <a:solidFill>
                  <a:srgbClr val="0070C0"/>
                </a:solidFill>
                <a:latin typeface="Century Gothic" panose="020B0502020202020204" pitchFamily="34" charset="0"/>
                <a:hlinkClick r:id="rId3"/>
              </a:rPr>
              <a:t> </a:t>
            </a:r>
          </a:p>
          <a:p>
            <a:pPr>
              <a:buNone/>
            </a:pPr>
            <a:r>
              <a:rPr lang="hu-HU" sz="2400" b="0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  <a:hlinkClick r:id="rId3"/>
              </a:rPr>
              <a:t>http://urbact.eu/good-practices/home </a:t>
            </a:r>
            <a:endParaRPr lang="hu-HU" sz="2400" b="0" dirty="0" smtClean="0">
              <a:ln w="12700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681730" y="1113917"/>
            <a:ext cx="5523120" cy="492443"/>
          </a:xfrm>
        </p:spPr>
        <p:txBody>
          <a:bodyPr/>
          <a:lstStyle/>
          <a:p>
            <a:r>
              <a:rPr lang="hu-HU" dirty="0" smtClean="0">
                <a:solidFill>
                  <a:srgbClr val="C4007B"/>
                </a:solidFill>
                <a:latin typeface="Century Gothic" panose="020B0502020202020204" pitchFamily="34" charset="0"/>
              </a:rPr>
              <a:t>Hogyan lehet pályázni?</a:t>
            </a:r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9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EC0D4-C4D4-784B-B144-181491B88AD4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62607" y="1828801"/>
            <a:ext cx="8671726" cy="3972910"/>
          </a:xfrm>
        </p:spPr>
        <p:txBody>
          <a:bodyPr>
            <a:normAutofit/>
          </a:bodyPr>
          <a:lstStyle/>
          <a:p>
            <a:pPr>
              <a:buClr>
                <a:srgbClr val="F08B27"/>
              </a:buClr>
              <a:buFont typeface="Wingdings" pitchFamily="2" charset="2"/>
              <a:buChar char="v"/>
            </a:pPr>
            <a:r>
              <a:rPr lang="hu-HU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 jó gyakorlat város, a pályázat benyújtásához elküldi a kérelmet e-mailben: </a:t>
            </a:r>
            <a:r>
              <a:rPr lang="hu-HU" sz="2400" b="0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  <a:hlinkClick r:id="rId3"/>
              </a:rPr>
              <a:t>TN@</a:t>
            </a:r>
            <a:r>
              <a:rPr lang="hu-HU" sz="2400" b="0" dirty="0" err="1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  <a:hlinkClick r:id="rId3"/>
              </a:rPr>
              <a:t>urbact.eu</a:t>
            </a:r>
            <a:r>
              <a:rPr lang="hu-HU" sz="2400" b="0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hu-HU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 </a:t>
            </a:r>
          </a:p>
          <a:p>
            <a:pPr>
              <a:buClr>
                <a:srgbClr val="F08B27"/>
              </a:buClr>
              <a:buFont typeface="Wingdings" pitchFamily="2" charset="2"/>
              <a:buChar char="v"/>
            </a:pPr>
            <a:r>
              <a:rPr lang="hu-HU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Az URBACT Titkárság megnyitja a jelentkező számára az online jelentkezési lapot. </a:t>
            </a:r>
          </a:p>
          <a:p>
            <a:pPr>
              <a:buClr>
                <a:srgbClr val="F08B27"/>
              </a:buClr>
              <a:buFont typeface="Wingdings" pitchFamily="2" charset="2"/>
              <a:buChar char="v"/>
            </a:pPr>
            <a:r>
              <a:rPr lang="hu-HU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Az Útmutató és Feladat meghatározás tartalmazza a feltételeket, követelményeket, kötelezettségeket.</a:t>
            </a:r>
          </a:p>
          <a:p>
            <a:pPr>
              <a:buClr>
                <a:srgbClr val="F08B27"/>
              </a:buClr>
              <a:buFont typeface="Wingdings" pitchFamily="2" charset="2"/>
              <a:buChar char="v"/>
            </a:pPr>
            <a:endParaRPr lang="hu-HU" sz="2400" b="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>
              <a:buClr>
                <a:srgbClr val="F08B27"/>
              </a:buClr>
              <a:buNone/>
            </a:pPr>
            <a:r>
              <a:rPr lang="hu-HU" sz="1600" b="0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  <a:hlinkClick r:id="rId4"/>
              </a:rPr>
              <a:t>http://urbact.eu/sites/default/files/guide_to_transfer_networks_final.pdf</a:t>
            </a:r>
            <a:r>
              <a:rPr lang="hu-HU" sz="1600" b="0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  </a:t>
            </a:r>
          </a:p>
          <a:p>
            <a:pPr>
              <a:buClr>
                <a:srgbClr val="F08B27"/>
              </a:buClr>
              <a:buNone/>
            </a:pPr>
            <a:r>
              <a:rPr lang="hu-HU" sz="1600" b="0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  <a:hlinkClick r:id="rId5"/>
              </a:rPr>
              <a:t>http://urbact.eu/sites/default/files/tor_-_call_for_proposals_for_transfer_networks.pdf</a:t>
            </a:r>
            <a:r>
              <a:rPr lang="hu-HU" sz="1600" b="0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</a:p>
          <a:p>
            <a:pPr>
              <a:buNone/>
            </a:pPr>
            <a:r>
              <a:rPr lang="hu-HU" sz="2400" b="0" dirty="0" smtClean="0">
                <a:solidFill>
                  <a:srgbClr val="0070C0"/>
                </a:solidFill>
                <a:latin typeface="Century Gothic" panose="020B0502020202020204" pitchFamily="34" charset="0"/>
                <a:hlinkClick r:id="rId6"/>
              </a:rPr>
              <a:t> 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681730" y="1113917"/>
            <a:ext cx="5523120" cy="492443"/>
          </a:xfrm>
        </p:spPr>
        <p:txBody>
          <a:bodyPr/>
          <a:lstStyle/>
          <a:p>
            <a:r>
              <a:rPr lang="hu-HU" dirty="0" smtClean="0">
                <a:solidFill>
                  <a:srgbClr val="C4007B"/>
                </a:solidFill>
                <a:latin typeface="Century Gothic" panose="020B0502020202020204" pitchFamily="34" charset="0"/>
              </a:rPr>
              <a:t>Hogyan lehet pályázni?</a:t>
            </a:r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9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EC0D4-C4D4-784B-B144-181491B88AD4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62607" y="1828801"/>
            <a:ext cx="8671726" cy="3972910"/>
          </a:xfrm>
        </p:spPr>
        <p:txBody>
          <a:bodyPr>
            <a:normAutofit/>
          </a:bodyPr>
          <a:lstStyle/>
          <a:p>
            <a:pPr>
              <a:buClr>
                <a:srgbClr val="F08B27"/>
              </a:buClr>
              <a:buNone/>
            </a:pPr>
            <a:endParaRPr lang="hu-H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>
              <a:buClr>
                <a:srgbClr val="F08B27"/>
              </a:buClr>
              <a:buNone/>
            </a:pP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Szakértői támogatás</a:t>
            </a:r>
          </a:p>
          <a:p>
            <a:pPr>
              <a:buClr>
                <a:srgbClr val="F08B27"/>
              </a:buClr>
              <a:buNone/>
            </a:pPr>
            <a:endParaRPr lang="hu-HU" sz="2400" b="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>
              <a:buClr>
                <a:srgbClr val="F08B27"/>
              </a:buClr>
              <a:buFont typeface="Wingdings" pitchFamily="2" charset="2"/>
              <a:buChar char="v"/>
            </a:pPr>
            <a:r>
              <a:rPr lang="hu-HU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Minden pályázónak javasolnia kell három szakértőt a hitelesített URBACT szakértői online adatbázisból akik majd a projektmunkát fogják segíteni.</a:t>
            </a:r>
          </a:p>
          <a:p>
            <a:pPr>
              <a:buClr>
                <a:srgbClr val="F08B27"/>
              </a:buClr>
              <a:buFont typeface="Wingdings" pitchFamily="2" charset="2"/>
              <a:buChar char="v"/>
            </a:pPr>
            <a:r>
              <a:rPr lang="hu-HU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 </a:t>
            </a:r>
            <a:r>
              <a:rPr lang="hu-HU" sz="24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validált</a:t>
            </a:r>
            <a:r>
              <a:rPr lang="hu-HU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szakértők csoportja:</a:t>
            </a:r>
          </a:p>
          <a:p>
            <a:pPr>
              <a:buClr>
                <a:srgbClr val="F08B27"/>
              </a:buClr>
              <a:buNone/>
            </a:pPr>
            <a:r>
              <a:rPr lang="hu-HU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	 </a:t>
            </a:r>
            <a:r>
              <a:rPr lang="hu-HU" sz="1800" b="0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  <a:hlinkClick r:id="rId3"/>
              </a:rPr>
              <a:t>http://urbact.eu/experts-list</a:t>
            </a:r>
            <a:r>
              <a:rPr lang="hu-HU" sz="1800" b="0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681730" y="1113917"/>
            <a:ext cx="5523120" cy="492443"/>
          </a:xfrm>
        </p:spPr>
        <p:txBody>
          <a:bodyPr/>
          <a:lstStyle/>
          <a:p>
            <a:r>
              <a:rPr lang="hu-HU" dirty="0" smtClean="0">
                <a:solidFill>
                  <a:srgbClr val="C4007B"/>
                </a:solidFill>
                <a:latin typeface="Century Gothic" panose="020B0502020202020204" pitchFamily="34" charset="0"/>
              </a:rPr>
              <a:t>Hogyan lehet pályázni?</a:t>
            </a:r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9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90446" y="3410146"/>
            <a:ext cx="3467099" cy="2185214"/>
          </a:xfrm>
        </p:spPr>
        <p:txBody>
          <a:bodyPr/>
          <a:lstStyle/>
          <a:p>
            <a:pPr algn="ctr"/>
            <a:r>
              <a:rPr lang="hu-HU" sz="2800" dirty="0" smtClean="0"/>
              <a:t>Transzfer VÁROSHÁLÓZAT</a:t>
            </a:r>
            <a:br>
              <a:rPr lang="hu-HU" sz="2800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hu-HU" dirty="0" smtClean="0"/>
              <a:t>PÁLYÁZATI felhívás</a:t>
            </a:r>
            <a:br>
              <a:rPr lang="hu-HU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hu-HU" sz="1400" b="0" dirty="0" smtClean="0"/>
              <a:t>2017  SZEPTEMBER</a:t>
            </a:r>
            <a:r>
              <a:rPr lang="en-GB" sz="1400" b="0" dirty="0" smtClean="0"/>
              <a:t> </a:t>
            </a:r>
            <a:endParaRPr lang="en-GB" sz="1400" b="0" dirty="0"/>
          </a:p>
        </p:txBody>
      </p:sp>
    </p:spTree>
    <p:extLst>
      <p:ext uri="{BB962C8B-B14F-4D97-AF65-F5344CB8AC3E}">
        <p14:creationId xmlns:p14="http://schemas.microsoft.com/office/powerpoint/2010/main" val="185044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EC0D4-C4D4-784B-B144-181491B88AD4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62607" y="1499173"/>
            <a:ext cx="8671725" cy="4763404"/>
          </a:xfrm>
        </p:spPr>
        <p:txBody>
          <a:bodyPr>
            <a:normAutofit/>
          </a:bodyPr>
          <a:lstStyle/>
          <a:p>
            <a:pPr>
              <a:buNone/>
            </a:pPr>
            <a:endParaRPr lang="hu-HU" sz="2400" dirty="0" smtClean="0">
              <a:ln w="12700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>
              <a:buNone/>
            </a:pPr>
            <a:r>
              <a:rPr lang="hu-HU" sz="2400" dirty="0" smtClean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Felhívás és információ a hazai és EU URBACT honlapokon</a:t>
            </a:r>
          </a:p>
          <a:p>
            <a:pPr>
              <a:buNone/>
            </a:pPr>
            <a:endParaRPr lang="hu-HU" b="0" dirty="0" smtClean="0">
              <a:ln w="12700">
                <a:solidFill>
                  <a:srgbClr val="0070C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Century Gothic" panose="020B0502020202020204" pitchFamily="34" charset="0"/>
            </a:endParaRPr>
          </a:p>
          <a:p>
            <a:pPr marL="365125">
              <a:buNone/>
            </a:pPr>
            <a:r>
              <a:rPr lang="hu-HU" b="0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hu-HU" b="0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Century Gothic" panose="020B0502020202020204" pitchFamily="34" charset="0"/>
                <a:hlinkClick r:id="rId3"/>
              </a:rPr>
              <a:t>http://www.urbact.hu/node/316</a:t>
            </a:r>
            <a:r>
              <a:rPr lang="hu-HU" b="0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>
              <a:buNone/>
            </a:pPr>
            <a:endParaRPr lang="hu-HU" b="0" dirty="0" smtClean="0">
              <a:ln w="12700">
                <a:solidFill>
                  <a:srgbClr val="0070C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Century Gothic" panose="020B0502020202020204" pitchFamily="34" charset="0"/>
            </a:endParaRPr>
          </a:p>
          <a:p>
            <a:pPr marL="365125">
              <a:buNone/>
            </a:pPr>
            <a:r>
              <a:rPr lang="en-US" b="0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Century Gothic" panose="020B0502020202020204" pitchFamily="34" charset="0"/>
                <a:hlinkClick r:id="rId4"/>
              </a:rPr>
              <a:t>http://urbact.eu/urbact-iii-call-transfer-networks-now-open</a:t>
            </a:r>
            <a:r>
              <a:rPr lang="hu-HU" b="0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>
              <a:buNone/>
            </a:pPr>
            <a:endParaRPr lang="hu-HU" b="0" dirty="0" smtClean="0">
              <a:ln w="12700">
                <a:solidFill>
                  <a:srgbClr val="0070C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Century Gothic" panose="020B0502020202020204" pitchFamily="34" charset="0"/>
            </a:endParaRPr>
          </a:p>
          <a:p>
            <a:pPr marL="365125">
              <a:buNone/>
            </a:pPr>
            <a:r>
              <a:rPr lang="en-US" b="0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Century Gothic" panose="020B0502020202020204" pitchFamily="34" charset="0"/>
                <a:hlinkClick r:id="rId5"/>
              </a:rPr>
              <a:t>http://urbact.eu/open-calls-networks</a:t>
            </a:r>
            <a:r>
              <a:rPr lang="hu-HU" b="0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>
              <a:buNone/>
            </a:pPr>
            <a:endParaRPr lang="hu-HU" b="0" dirty="0" smtClean="0">
              <a:ln w="12700">
                <a:solidFill>
                  <a:srgbClr val="0070C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Century Gothic" panose="020B0502020202020204" pitchFamily="34" charset="0"/>
            </a:endParaRPr>
          </a:p>
          <a:p>
            <a:pPr>
              <a:buNone/>
            </a:pPr>
            <a:endParaRPr lang="en-US" b="0" dirty="0">
              <a:ln w="12700">
                <a:solidFill>
                  <a:srgbClr val="0070C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083982" y="392983"/>
            <a:ext cx="4603898" cy="984885"/>
          </a:xfrm>
        </p:spPr>
        <p:txBody>
          <a:bodyPr/>
          <a:lstStyle/>
          <a:p>
            <a:r>
              <a:rPr lang="hu-HU" smtClean="0">
                <a:solidFill>
                  <a:srgbClr val="C4007B"/>
                </a:solidFill>
                <a:latin typeface="Century Gothic" panose="020B0502020202020204" pitchFamily="34" charset="0"/>
              </a:rPr>
              <a:t>Hasznos információk</a:t>
            </a:r>
            <a:endParaRPr lang="en-GB" dirty="0">
              <a:solidFill>
                <a:srgbClr val="C4007B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31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EC0D4-C4D4-784B-B144-181491B88AD4}" type="slidenum">
              <a:rPr lang="fr-FR" smtClean="0"/>
              <a:pPr/>
              <a:t>21</a:t>
            </a:fld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877" y="346483"/>
            <a:ext cx="1320740" cy="139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3385670" y="3544783"/>
            <a:ext cx="3901439" cy="375360"/>
          </a:xfrm>
        </p:spPr>
        <p:txBody>
          <a:bodyPr/>
          <a:lstStyle/>
          <a:p>
            <a:r>
              <a:rPr lang="en-GB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hlinkClick r:id="rId4"/>
              </a:rPr>
              <a:t>www.urbact.eu</a:t>
            </a:r>
            <a:endParaRPr lang="hu-HU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  <a:p>
            <a:r>
              <a:rPr lang="hu-HU" dirty="0" err="1" smtClean="0">
                <a:ln>
                  <a:solidFill>
                    <a:srgbClr val="002060"/>
                  </a:solidFill>
                </a:ln>
                <a:solidFill>
                  <a:srgbClr val="9073AC"/>
                </a:solidFill>
                <a:hlinkClick r:id="rId5"/>
              </a:rPr>
              <a:t>www.urbact.hu</a:t>
            </a:r>
            <a:r>
              <a:rPr lang="hu-HU" dirty="0" smtClean="0">
                <a:ln>
                  <a:solidFill>
                    <a:srgbClr val="002060"/>
                  </a:solidFill>
                </a:ln>
                <a:solidFill>
                  <a:srgbClr val="9073AC"/>
                </a:solidFill>
              </a:rPr>
              <a:t> </a:t>
            </a:r>
            <a:endParaRPr lang="en-GB" dirty="0">
              <a:ln>
                <a:solidFill>
                  <a:srgbClr val="002060"/>
                </a:solidFill>
              </a:ln>
              <a:solidFill>
                <a:srgbClr val="9073AC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115872" y="2330734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hu-HU" dirty="0"/>
          </a:p>
          <a:p>
            <a:pPr algn="ctr"/>
            <a:r>
              <a:rPr lang="hu-HU" sz="2000" dirty="0" err="1"/>
              <a:t>mariann.ven</a:t>
            </a:r>
            <a:r>
              <a:rPr lang="hu-HU" sz="2000" dirty="0"/>
              <a:t>@</a:t>
            </a:r>
            <a:r>
              <a:rPr lang="hu-HU" sz="2000" dirty="0" err="1"/>
              <a:t>lechnerkozpont.hu</a:t>
            </a:r>
            <a:r>
              <a:rPr lang="hu-HU" sz="2000" dirty="0"/>
              <a:t>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647" y="1445639"/>
            <a:ext cx="1648047" cy="1100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66" y="1553217"/>
            <a:ext cx="1100681" cy="110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79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EC0D4-C4D4-784B-B144-181491B88AD4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956930" y="2198355"/>
            <a:ext cx="7176977" cy="3436895"/>
          </a:xfrm>
        </p:spPr>
        <p:txBody>
          <a:bodyPr>
            <a:normAutofit fontScale="92500" lnSpcReduction="10000"/>
          </a:bodyPr>
          <a:lstStyle/>
          <a:p>
            <a:r>
              <a:rPr lang="hu-HU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Európai </a:t>
            </a:r>
            <a:r>
              <a:rPr lang="hu-HU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Területi Együttműködési Program </a:t>
            </a:r>
            <a:r>
              <a:rPr lang="hu-HU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(</a:t>
            </a:r>
            <a:r>
              <a:rPr lang="hu-HU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ETE) - ERFA </a:t>
            </a:r>
            <a:r>
              <a:rPr lang="hu-HU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által társfinanszírozott </a:t>
            </a:r>
            <a:endParaRPr lang="hu-HU" sz="2400" b="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endParaRPr lang="hu-HU" sz="2400" b="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hu-HU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Jogosult résztvevők: EU tagállamok, és 2 partnerország (Svájc és Norvégia)</a:t>
            </a:r>
          </a:p>
          <a:p>
            <a:endParaRPr lang="hu-HU" sz="2400" b="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hu-HU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Fő cél: </a:t>
            </a:r>
            <a:r>
              <a:rPr lang="hu-HU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az </a:t>
            </a:r>
            <a:r>
              <a:rPr lang="hu-HU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integrált és fenntartható városfejlesztés </a:t>
            </a:r>
            <a:r>
              <a:rPr lang="hu-HU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támogatása az európai városokban</a:t>
            </a:r>
          </a:p>
          <a:p>
            <a:endParaRPr lang="hu-HU" sz="2400" b="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hu-HU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Irányító hatóság: Franciaország/Párizs</a:t>
            </a:r>
            <a:endParaRPr lang="hu-HU" sz="2400" b="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720004" y="1395147"/>
            <a:ext cx="7704000" cy="492443"/>
          </a:xfrm>
        </p:spPr>
        <p:txBody>
          <a:bodyPr/>
          <a:lstStyle/>
          <a:p>
            <a:r>
              <a:rPr lang="en-GB" smtClean="0">
                <a:solidFill>
                  <a:srgbClr val="C4007B"/>
                </a:solidFill>
                <a:latin typeface="Century Gothic" panose="020B0502020202020204" pitchFamily="34" charset="0"/>
              </a:rPr>
              <a:t>URBACT </a:t>
            </a:r>
            <a:r>
              <a:rPr lang="en-GB" dirty="0" err="1">
                <a:solidFill>
                  <a:srgbClr val="C4007B"/>
                </a:solidFill>
                <a:latin typeface="Century Gothic" panose="020B0502020202020204" pitchFamily="34" charset="0"/>
              </a:rPr>
              <a:t>dióhéjban</a:t>
            </a:r>
            <a:endParaRPr lang="en-GB" dirty="0">
              <a:solidFill>
                <a:srgbClr val="C4007B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78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EC0D4-C4D4-784B-B144-181491B88AD4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765545" y="1807621"/>
            <a:ext cx="7213890" cy="4369895"/>
          </a:xfrm>
        </p:spPr>
        <p:txBody>
          <a:bodyPr>
            <a:normAutofit/>
          </a:bodyPr>
          <a:lstStyle/>
          <a:p>
            <a:r>
              <a:rPr lang="en-US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Városok</a:t>
            </a: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kapacitásainak</a:t>
            </a: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fejlesztése</a:t>
            </a: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n-US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hogy</a:t>
            </a: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fenntartható</a:t>
            </a:r>
            <a:r>
              <a:rPr lang="hu-HU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várospolitikájukat</a:t>
            </a:r>
            <a:r>
              <a:rPr lang="en-US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integrált</a:t>
            </a: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és</a:t>
            </a: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részvételen</a:t>
            </a: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alapuló</a:t>
            </a: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módon</a:t>
            </a:r>
            <a:r>
              <a:rPr lang="hu-HU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tudják</a:t>
            </a:r>
            <a:r>
              <a:rPr lang="en-US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kialakítani</a:t>
            </a: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és</a:t>
            </a: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érvényesíteni</a:t>
            </a:r>
            <a:endParaRPr lang="en-US" b="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7938" indent="0">
              <a:buNone/>
            </a:pPr>
            <a:endParaRPr lang="hu-HU" b="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Integrált</a:t>
            </a: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n-US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fenntartható</a:t>
            </a: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városfejlesztési</a:t>
            </a:r>
            <a:r>
              <a:rPr lang="hu-HU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stratégiák</a:t>
            </a:r>
            <a:r>
              <a:rPr lang="en-US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/</a:t>
            </a:r>
            <a:r>
              <a:rPr lang="en-US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akciótervek</a:t>
            </a:r>
            <a:r>
              <a:rPr lang="en-US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tervezésének</a:t>
            </a: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segítése</a:t>
            </a:r>
            <a:endParaRPr lang="en-US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hu-HU" b="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Integrált</a:t>
            </a: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n-US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fenntartható</a:t>
            </a: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városfejlesztési</a:t>
            </a:r>
            <a:r>
              <a:rPr lang="hu-HU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stratégiák</a:t>
            </a:r>
            <a:r>
              <a:rPr lang="en-US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/</a:t>
            </a:r>
            <a:r>
              <a:rPr lang="en-US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akciótervek</a:t>
            </a:r>
            <a:r>
              <a:rPr lang="en-US" b="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megvalósításának</a:t>
            </a: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segítése</a:t>
            </a:r>
            <a:endParaRPr lang="en-US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hu-HU" b="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Tudáshoz</a:t>
            </a:r>
            <a:r>
              <a:rPr lang="en-US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való </a:t>
            </a:r>
            <a:r>
              <a:rPr lang="en-US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hozzáférés</a:t>
            </a: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biztosítása</a:t>
            </a: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know-how</a:t>
            </a:r>
            <a:r>
              <a:rPr lang="hu-HU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megosztása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 </a:t>
            </a:r>
            <a:r>
              <a:rPr lang="en-US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döntéshozók</a:t>
            </a: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és</a:t>
            </a: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szakemberek</a:t>
            </a: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számára</a:t>
            </a: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</a:t>
            </a:r>
            <a:r>
              <a:rPr lang="hu-HU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fenntartható</a:t>
            </a:r>
            <a:r>
              <a:rPr lang="en-US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városfejlesztés</a:t>
            </a: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minden</a:t>
            </a: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területén</a:t>
            </a:r>
            <a:endParaRPr lang="en-US" b="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61211" y="1091885"/>
            <a:ext cx="7704000" cy="492443"/>
          </a:xfrm>
        </p:spPr>
        <p:txBody>
          <a:bodyPr/>
          <a:lstStyle/>
          <a:p>
            <a:r>
              <a:rPr lang="hu-HU" dirty="0">
                <a:solidFill>
                  <a:srgbClr val="C4007B"/>
                </a:solidFill>
                <a:latin typeface="Century Gothic" panose="020B0502020202020204" pitchFamily="34" charset="0"/>
              </a:rPr>
              <a:t>URBACT III - 4 fő célkitűzése</a:t>
            </a:r>
            <a:endParaRPr lang="en-GB" dirty="0">
              <a:solidFill>
                <a:srgbClr val="C4007B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9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Nuage 18"/>
          <p:cNvSpPr/>
          <p:nvPr/>
        </p:nvSpPr>
        <p:spPr>
          <a:xfrm rot="280672">
            <a:off x="3685077" y="5398947"/>
            <a:ext cx="1864324" cy="87787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Nuage 17"/>
          <p:cNvSpPr/>
          <p:nvPr/>
        </p:nvSpPr>
        <p:spPr>
          <a:xfrm rot="10800000">
            <a:off x="6614494" y="5275370"/>
            <a:ext cx="1880920" cy="900408"/>
          </a:xfrm>
          <a:prstGeom prst="cloud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Nuage 2"/>
          <p:cNvSpPr/>
          <p:nvPr/>
        </p:nvSpPr>
        <p:spPr>
          <a:xfrm>
            <a:off x="691116" y="5436401"/>
            <a:ext cx="1990915" cy="925509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EC0D4-C4D4-784B-B144-181491B88AD4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70121" y="1095152"/>
            <a:ext cx="8676167" cy="531629"/>
          </a:xfrm>
        </p:spPr>
        <p:txBody>
          <a:bodyPr/>
          <a:lstStyle/>
          <a:p>
            <a:r>
              <a:rPr lang="hu-HU" dirty="0">
                <a:solidFill>
                  <a:srgbClr val="C4007B"/>
                </a:solidFill>
                <a:latin typeface="Century Gothic" panose="020B0502020202020204" pitchFamily="34" charset="0"/>
              </a:rPr>
              <a:t>Programtevékenységek 3 fő alkotóeleme</a:t>
            </a:r>
            <a:endParaRPr lang="en-US" dirty="0">
              <a:solidFill>
                <a:srgbClr val="C4007B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0293" y="1906353"/>
            <a:ext cx="2491851" cy="3512797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fr-FR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TRANSZNACIONÁLIS</a:t>
            </a:r>
          </a:p>
          <a:p>
            <a:pPr algn="ctr" eaLnBrk="0" hangingPunct="0">
              <a:defRPr/>
            </a:pPr>
            <a:r>
              <a:rPr lang="fr-FR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TAPASZTALATCSERE &amp;</a:t>
            </a:r>
          </a:p>
          <a:p>
            <a:pPr algn="ctr" eaLnBrk="0" hangingPunct="0">
              <a:defRPr/>
            </a:pPr>
            <a:r>
              <a:rPr lang="fr-FR" sz="1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TANULÁS</a:t>
            </a:r>
            <a:endParaRPr lang="hu-HU" sz="1400" b="1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algn="ctr" eaLnBrk="0" hangingPunct="0">
              <a:defRPr/>
            </a:pPr>
            <a:endParaRPr lang="fr-FR" sz="1400" dirty="0">
              <a:solidFill>
                <a:srgbClr val="000066"/>
              </a:solidFill>
              <a:latin typeface="Century Gothic" panose="020B0502020202020204" pitchFamily="34" charset="0"/>
            </a:endParaRPr>
          </a:p>
          <a:p>
            <a:pPr algn="ctr" eaLnBrk="0" hangingPunct="0">
              <a:spcBef>
                <a:spcPts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hu-HU" altLang="fr-FR" sz="1400" dirty="0">
                <a:solidFill>
                  <a:srgbClr val="878375"/>
                </a:solidFill>
                <a:latin typeface="Century Gothic" panose="020B0502020202020204" pitchFamily="34" charset="0"/>
              </a:rPr>
              <a:t>Lehetővé tenni a</a:t>
            </a:r>
          </a:p>
          <a:p>
            <a:pPr algn="ctr" eaLnBrk="0" hangingPunct="0">
              <a:spcBef>
                <a:spcPts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hu-HU" altLang="fr-FR" sz="1400" dirty="0">
                <a:solidFill>
                  <a:srgbClr val="878375"/>
                </a:solidFill>
                <a:latin typeface="Century Gothic" panose="020B0502020202020204" pitchFamily="34" charset="0"/>
              </a:rPr>
              <a:t>városoknak hogy</a:t>
            </a:r>
          </a:p>
          <a:p>
            <a:pPr algn="ctr" eaLnBrk="0" hangingPunct="0">
              <a:spcBef>
                <a:spcPts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hu-HU" altLang="fr-FR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megosszák</a:t>
            </a:r>
          </a:p>
          <a:p>
            <a:pPr algn="ctr" eaLnBrk="0" hangingPunct="0">
              <a:spcBef>
                <a:spcPts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hu-HU" altLang="fr-FR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tapasztalataikat</a:t>
            </a:r>
            <a:r>
              <a:rPr lang="hu-HU" altLang="fr-FR" sz="1400" dirty="0" smtClean="0">
                <a:solidFill>
                  <a:srgbClr val="878375"/>
                </a:solidFill>
                <a:latin typeface="Century Gothic" panose="020B0502020202020204" pitchFamily="34" charset="0"/>
              </a:rPr>
              <a:t>/ problémáikat/ megoldásaikat</a:t>
            </a:r>
            <a:r>
              <a:rPr lang="hu-HU" altLang="fr-FR" sz="1400" dirty="0">
                <a:solidFill>
                  <a:srgbClr val="878375"/>
                </a:solidFill>
                <a:latin typeface="Century Gothic" panose="020B0502020202020204" pitchFamily="34" charset="0"/>
              </a:rPr>
              <a:t>,</a:t>
            </a:r>
          </a:p>
          <a:p>
            <a:pPr algn="ctr" eaLnBrk="0" hangingPunct="0">
              <a:spcBef>
                <a:spcPts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hu-HU" altLang="fr-FR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tanuljanak egymástól</a:t>
            </a:r>
            <a:r>
              <a:rPr lang="hu-HU" altLang="fr-FR" sz="1400" dirty="0">
                <a:solidFill>
                  <a:srgbClr val="878375"/>
                </a:solidFill>
                <a:latin typeface="Century Gothic" panose="020B0502020202020204" pitchFamily="34" charset="0"/>
              </a:rPr>
              <a:t>, jó</a:t>
            </a:r>
          </a:p>
          <a:p>
            <a:pPr algn="ctr" eaLnBrk="0" hangingPunct="0">
              <a:spcBef>
                <a:spcPts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hu-HU" altLang="fr-FR" sz="1400" dirty="0">
                <a:solidFill>
                  <a:srgbClr val="878375"/>
                </a:solidFill>
                <a:latin typeface="Century Gothic" panose="020B0502020202020204" pitchFamily="34" charset="0"/>
              </a:rPr>
              <a:t>gyakorlatokat</a:t>
            </a:r>
          </a:p>
          <a:p>
            <a:pPr algn="ctr" eaLnBrk="0" hangingPunct="0">
              <a:spcBef>
                <a:spcPts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hu-HU" altLang="fr-FR" sz="1400" dirty="0">
                <a:solidFill>
                  <a:srgbClr val="878375"/>
                </a:solidFill>
                <a:latin typeface="Century Gothic" panose="020B0502020202020204" pitchFamily="34" charset="0"/>
              </a:rPr>
              <a:t>azonosítsanak, integrált</a:t>
            </a:r>
          </a:p>
          <a:p>
            <a:pPr algn="ctr" eaLnBrk="0" hangingPunct="0">
              <a:spcBef>
                <a:spcPts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hu-HU" altLang="fr-FR" sz="1400" dirty="0">
                <a:solidFill>
                  <a:srgbClr val="878375"/>
                </a:solidFill>
                <a:latin typeface="Century Gothic" panose="020B0502020202020204" pitchFamily="34" charset="0"/>
              </a:rPr>
              <a:t>várospolitikájuk tervezése</a:t>
            </a:r>
          </a:p>
          <a:p>
            <a:pPr algn="ctr" eaLnBrk="0" hangingPunct="0">
              <a:spcBef>
                <a:spcPts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hu-HU" altLang="fr-FR" sz="1400" dirty="0">
                <a:solidFill>
                  <a:srgbClr val="878375"/>
                </a:solidFill>
                <a:latin typeface="Century Gothic" panose="020B0502020202020204" pitchFamily="34" charset="0"/>
              </a:rPr>
              <a:t>és végrehajtása érdekében</a:t>
            </a:r>
            <a:endParaRPr lang="fr-FR" sz="1400" dirty="0">
              <a:solidFill>
                <a:srgbClr val="000066"/>
              </a:solidFill>
              <a:latin typeface="Century Gothic" panose="020B0502020202020204" pitchFamily="34" charset="0"/>
            </a:endParaRPr>
          </a:p>
          <a:p>
            <a:pPr algn="ctr" eaLnBrk="0" hangingPunct="0">
              <a:defRPr/>
            </a:pPr>
            <a:endParaRPr lang="fr-FR" sz="1400" dirty="0">
              <a:solidFill>
                <a:srgbClr val="00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382380" y="1977131"/>
            <a:ext cx="2428893" cy="3237688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KAPACITÁS-ÉPÍTÉS</a:t>
            </a:r>
            <a:endParaRPr lang="fr-FR" sz="1400" dirty="0" smtClean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hu-HU" sz="1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 eaLnBrk="0" fontAlgn="auto" hangingPunct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fr-FR" sz="1400" dirty="0" err="1">
                <a:solidFill>
                  <a:srgbClr val="878375"/>
                </a:solidFill>
                <a:latin typeface="Century Gothic" panose="020B0502020202020204" pitchFamily="34" charset="0"/>
              </a:rPr>
              <a:t>Városfejlesztési</a:t>
            </a:r>
            <a:endParaRPr lang="en-US" altLang="fr-FR" sz="1400" dirty="0">
              <a:solidFill>
                <a:srgbClr val="878375"/>
              </a:solidFill>
              <a:latin typeface="Century Gothic" panose="020B0502020202020204" pitchFamily="34" charset="0"/>
            </a:endParaRPr>
          </a:p>
          <a:p>
            <a:pPr algn="ctr" eaLnBrk="0" fontAlgn="auto" hangingPunct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fr-FR" sz="14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szakemberek</a:t>
            </a:r>
            <a:r>
              <a:rPr lang="en-US" altLang="fr-FR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 </a:t>
            </a:r>
            <a:r>
              <a:rPr lang="en-US" altLang="fr-FR" sz="14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döntéshozók</a:t>
            </a:r>
            <a:endParaRPr lang="en-US" altLang="fr-FR" sz="1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 eaLnBrk="0" fontAlgn="auto" hangingPunct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fr-FR" sz="14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készségeinek</a:t>
            </a:r>
            <a:r>
              <a:rPr lang="en-US" altLang="fr-FR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altLang="fr-FR" sz="14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fejlesztése</a:t>
            </a:r>
            <a:r>
              <a:rPr lang="en-US" altLang="fr-FR" sz="1400" dirty="0">
                <a:solidFill>
                  <a:srgbClr val="878375"/>
                </a:solidFill>
                <a:latin typeface="Century Gothic" panose="020B0502020202020204" pitchFamily="34" charset="0"/>
              </a:rPr>
              <a:t>,</a:t>
            </a:r>
          </a:p>
          <a:p>
            <a:pPr algn="ctr" eaLnBrk="0" fontAlgn="auto" hangingPunct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fr-FR" sz="1400" dirty="0" err="1">
                <a:solidFill>
                  <a:srgbClr val="878375"/>
                </a:solidFill>
                <a:latin typeface="Century Gothic" panose="020B0502020202020204" pitchFamily="34" charset="0"/>
              </a:rPr>
              <a:t>hogy</a:t>
            </a:r>
            <a:r>
              <a:rPr lang="en-US" altLang="fr-FR" sz="1400" dirty="0">
                <a:solidFill>
                  <a:srgbClr val="878375"/>
                </a:solidFill>
                <a:latin typeface="Century Gothic" panose="020B0502020202020204" pitchFamily="34" charset="0"/>
              </a:rPr>
              <a:t> </a:t>
            </a:r>
            <a:r>
              <a:rPr lang="en-US" altLang="fr-FR" sz="1400" dirty="0" err="1">
                <a:solidFill>
                  <a:srgbClr val="878375"/>
                </a:solidFill>
                <a:latin typeface="Century Gothic" panose="020B0502020202020204" pitchFamily="34" charset="0"/>
              </a:rPr>
              <a:t>használják</a:t>
            </a:r>
            <a:r>
              <a:rPr lang="en-US" altLang="fr-FR" sz="1400" dirty="0">
                <a:solidFill>
                  <a:srgbClr val="878375"/>
                </a:solidFill>
                <a:latin typeface="Century Gothic" panose="020B0502020202020204" pitchFamily="34" charset="0"/>
              </a:rPr>
              <a:t> az</a:t>
            </a:r>
          </a:p>
          <a:p>
            <a:pPr algn="ctr" eaLnBrk="0" fontAlgn="auto" hangingPunct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fr-FR" sz="1400" dirty="0" err="1">
                <a:solidFill>
                  <a:srgbClr val="878375"/>
                </a:solidFill>
                <a:latin typeface="Century Gothic" panose="020B0502020202020204" pitchFamily="34" charset="0"/>
              </a:rPr>
              <a:t>integrált</a:t>
            </a:r>
            <a:r>
              <a:rPr lang="en-US" altLang="fr-FR" sz="1400" dirty="0">
                <a:solidFill>
                  <a:srgbClr val="878375"/>
                </a:solidFill>
                <a:latin typeface="Century Gothic" panose="020B0502020202020204" pitchFamily="34" charset="0"/>
              </a:rPr>
              <a:t> </a:t>
            </a:r>
            <a:r>
              <a:rPr lang="en-US" altLang="fr-FR" sz="1400" dirty="0" err="1">
                <a:solidFill>
                  <a:srgbClr val="878375"/>
                </a:solidFill>
                <a:latin typeface="Century Gothic" panose="020B0502020202020204" pitchFamily="34" charset="0"/>
              </a:rPr>
              <a:t>részvételi</a:t>
            </a:r>
            <a:endParaRPr lang="en-US" altLang="fr-FR" sz="1400" dirty="0">
              <a:solidFill>
                <a:srgbClr val="878375"/>
              </a:solidFill>
              <a:latin typeface="Century Gothic" panose="020B0502020202020204" pitchFamily="34" charset="0"/>
            </a:endParaRPr>
          </a:p>
          <a:p>
            <a:pPr algn="ctr" eaLnBrk="0" fontAlgn="auto" hangingPunct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fr-FR" sz="1400" dirty="0" err="1">
                <a:solidFill>
                  <a:srgbClr val="878375"/>
                </a:solidFill>
                <a:latin typeface="Century Gothic" panose="020B0502020202020204" pitchFamily="34" charset="0"/>
              </a:rPr>
              <a:t>megközelítést</a:t>
            </a:r>
            <a:endParaRPr lang="en-US" altLang="fr-FR" sz="1400" dirty="0">
              <a:solidFill>
                <a:srgbClr val="878375"/>
              </a:solidFill>
              <a:latin typeface="Century Gothic" panose="020B0502020202020204" pitchFamily="34" charset="0"/>
            </a:endParaRPr>
          </a:p>
          <a:p>
            <a:pPr algn="ctr" eaLnBrk="0" fontAlgn="auto" hangingPunct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fr-FR" sz="1400" dirty="0" err="1">
                <a:solidFill>
                  <a:srgbClr val="878375"/>
                </a:solidFill>
                <a:latin typeface="Century Gothic" panose="020B0502020202020204" pitchFamily="34" charset="0"/>
              </a:rPr>
              <a:t>városfejlesztési</a:t>
            </a:r>
            <a:r>
              <a:rPr lang="en-US" altLang="fr-FR" sz="1400" dirty="0">
                <a:solidFill>
                  <a:srgbClr val="878375"/>
                </a:solidFill>
                <a:latin typeface="Century Gothic" panose="020B0502020202020204" pitchFamily="34" charset="0"/>
              </a:rPr>
              <a:t> </a:t>
            </a:r>
            <a:r>
              <a:rPr lang="en-US" altLang="fr-FR" sz="1400" dirty="0" err="1">
                <a:solidFill>
                  <a:srgbClr val="878375"/>
                </a:solidFill>
                <a:latin typeface="Century Gothic" panose="020B0502020202020204" pitchFamily="34" charset="0"/>
              </a:rPr>
              <a:t>munkájuk</a:t>
            </a:r>
            <a:endParaRPr lang="en-US" altLang="fr-FR" sz="1400" dirty="0">
              <a:solidFill>
                <a:srgbClr val="878375"/>
              </a:solidFill>
              <a:latin typeface="Century Gothic" panose="020B0502020202020204" pitchFamily="34" charset="0"/>
            </a:endParaRPr>
          </a:p>
          <a:p>
            <a:pPr algn="ctr" eaLnBrk="0" fontAlgn="auto" hangingPunct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fr-FR" sz="1400" dirty="0" err="1">
                <a:solidFill>
                  <a:srgbClr val="878375"/>
                </a:solidFill>
                <a:latin typeface="Century Gothic" panose="020B0502020202020204" pitchFamily="34" charset="0"/>
              </a:rPr>
              <a:t>során</a:t>
            </a:r>
            <a:endParaRPr lang="fr-FR" sz="1400" dirty="0">
              <a:solidFill>
                <a:srgbClr val="878375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283841" y="1913333"/>
            <a:ext cx="2322535" cy="3301486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KAPITALIZÁCIÓ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/EREDMÉNYEK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TERJESZTÉSE,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HASZNOSÍTÁSA/</a:t>
            </a:r>
          </a:p>
          <a:p>
            <a:pPr algn="ctr" eaLnBrk="0" fontAlgn="auto" hangingPunct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hu-HU" altLang="fr-FR" sz="1400" dirty="0" smtClean="0">
              <a:solidFill>
                <a:srgbClr val="878375"/>
              </a:solidFill>
              <a:latin typeface="Century Gothic" panose="020B0502020202020204" pitchFamily="34" charset="0"/>
            </a:endParaRPr>
          </a:p>
          <a:p>
            <a:pPr algn="ctr" eaLnBrk="0" fontAlgn="auto" hangingPunct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hu-HU" altLang="fr-FR" sz="1400" dirty="0" smtClean="0">
              <a:solidFill>
                <a:srgbClr val="878375"/>
              </a:solidFill>
              <a:latin typeface="Century Gothic" panose="020B0502020202020204" pitchFamily="34" charset="0"/>
            </a:endParaRPr>
          </a:p>
          <a:p>
            <a:pPr algn="ctr" eaLnBrk="0" fontAlgn="auto" hangingPunct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fr-FR" sz="1400" dirty="0" err="1">
                <a:solidFill>
                  <a:srgbClr val="878375"/>
                </a:solidFill>
                <a:latin typeface="Century Gothic" panose="020B0502020202020204" pitchFamily="34" charset="0"/>
              </a:rPr>
              <a:t>Eredmények</a:t>
            </a:r>
            <a:r>
              <a:rPr lang="en-US" altLang="fr-FR" sz="1400" dirty="0">
                <a:solidFill>
                  <a:srgbClr val="878375"/>
                </a:solidFill>
                <a:latin typeface="Century Gothic" panose="020B0502020202020204" pitchFamily="34" charset="0"/>
              </a:rPr>
              <a:t>, </a:t>
            </a:r>
            <a:r>
              <a:rPr lang="en-US" altLang="fr-FR" sz="1400" dirty="0" err="1">
                <a:solidFill>
                  <a:srgbClr val="878375"/>
                </a:solidFill>
                <a:latin typeface="Century Gothic" panose="020B0502020202020204" pitchFamily="34" charset="0"/>
              </a:rPr>
              <a:t>ismeretek</a:t>
            </a:r>
            <a:r>
              <a:rPr lang="en-US" altLang="fr-FR" sz="1400" dirty="0">
                <a:solidFill>
                  <a:srgbClr val="878375"/>
                </a:solidFill>
                <a:latin typeface="Century Gothic" panose="020B0502020202020204" pitchFamily="34" charset="0"/>
              </a:rPr>
              <a:t>,</a:t>
            </a:r>
          </a:p>
          <a:p>
            <a:pPr algn="ctr" eaLnBrk="0" fontAlgn="auto" hangingPunct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fr-FR" sz="1400" dirty="0" err="1">
                <a:solidFill>
                  <a:srgbClr val="878375"/>
                </a:solidFill>
                <a:latin typeface="Century Gothic" panose="020B0502020202020204" pitchFamily="34" charset="0"/>
              </a:rPr>
              <a:t>szakpolitikai</a:t>
            </a:r>
            <a:r>
              <a:rPr lang="en-US" altLang="fr-FR" sz="1400" dirty="0">
                <a:solidFill>
                  <a:srgbClr val="878375"/>
                </a:solidFill>
                <a:latin typeface="Century Gothic" panose="020B0502020202020204" pitchFamily="34" charset="0"/>
              </a:rPr>
              <a:t> </a:t>
            </a:r>
            <a:r>
              <a:rPr lang="en-US" altLang="fr-FR" sz="1400" dirty="0" err="1">
                <a:solidFill>
                  <a:srgbClr val="878375"/>
                </a:solidFill>
                <a:latin typeface="Century Gothic" panose="020B0502020202020204" pitchFamily="34" charset="0"/>
              </a:rPr>
              <a:t>ajánlások</a:t>
            </a:r>
            <a:r>
              <a:rPr lang="en-US" altLang="fr-FR" sz="1400" dirty="0">
                <a:solidFill>
                  <a:srgbClr val="878375"/>
                </a:solidFill>
                <a:latin typeface="Century Gothic" panose="020B0502020202020204" pitchFamily="34" charset="0"/>
              </a:rPr>
              <a:t>, </a:t>
            </a:r>
            <a:r>
              <a:rPr lang="hu-HU" altLang="fr-FR" sz="1400" dirty="0" smtClean="0">
                <a:solidFill>
                  <a:srgbClr val="878375"/>
                </a:solidFill>
                <a:latin typeface="Century Gothic" panose="020B0502020202020204" pitchFamily="34" charset="0"/>
              </a:rPr>
              <a:t> </a:t>
            </a:r>
            <a:r>
              <a:rPr lang="en-US" altLang="fr-FR" sz="14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jó</a:t>
            </a:r>
            <a:r>
              <a:rPr lang="hu-HU" altLang="fr-FR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altLang="fr-FR" sz="14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gyakorlatok</a:t>
            </a:r>
            <a:r>
              <a:rPr lang="en-US" altLang="fr-FR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altLang="fr-FR" sz="14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hasznosítása</a:t>
            </a:r>
            <a:r>
              <a:rPr lang="en-US" altLang="fr-FR" sz="1400" dirty="0">
                <a:solidFill>
                  <a:srgbClr val="878375"/>
                </a:solidFill>
                <a:latin typeface="Century Gothic" panose="020B0502020202020204" pitchFamily="34" charset="0"/>
              </a:rPr>
              <a:t>,</a:t>
            </a:r>
          </a:p>
          <a:p>
            <a:pPr algn="ctr" eaLnBrk="0" fontAlgn="auto" hangingPunct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fr-FR" sz="1400" dirty="0" err="1">
                <a:solidFill>
                  <a:srgbClr val="878375"/>
                </a:solidFill>
                <a:latin typeface="Century Gothic" panose="020B0502020202020204" pitchFamily="34" charset="0"/>
              </a:rPr>
              <a:t>terjesztése</a:t>
            </a:r>
            <a:r>
              <a:rPr lang="en-US" altLang="fr-FR" sz="1400" dirty="0">
                <a:solidFill>
                  <a:srgbClr val="878375"/>
                </a:solidFill>
                <a:latin typeface="Century Gothic" panose="020B0502020202020204" pitchFamily="34" charset="0"/>
              </a:rPr>
              <a:t> </a:t>
            </a:r>
            <a:r>
              <a:rPr lang="en-US" altLang="fr-FR" sz="1400" dirty="0" err="1">
                <a:solidFill>
                  <a:srgbClr val="878375"/>
                </a:solidFill>
                <a:latin typeface="Century Gothic" panose="020B0502020202020204" pitchFamily="34" charset="0"/>
              </a:rPr>
              <a:t>széles</a:t>
            </a:r>
            <a:r>
              <a:rPr lang="en-US" altLang="fr-FR" sz="1400" dirty="0">
                <a:solidFill>
                  <a:srgbClr val="878375"/>
                </a:solidFill>
                <a:latin typeface="Century Gothic" panose="020B0502020202020204" pitchFamily="34" charset="0"/>
              </a:rPr>
              <a:t> </a:t>
            </a:r>
            <a:r>
              <a:rPr lang="en-US" altLang="fr-FR" sz="1400" dirty="0" err="1">
                <a:solidFill>
                  <a:srgbClr val="878375"/>
                </a:solidFill>
                <a:latin typeface="Century Gothic" panose="020B0502020202020204" pitchFamily="34" charset="0"/>
              </a:rPr>
              <a:t>körben</a:t>
            </a:r>
            <a:endParaRPr lang="fr-FR" sz="1400" dirty="0">
              <a:solidFill>
                <a:srgbClr val="878375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ZoneTexte 12"/>
          <p:cNvSpPr txBox="1">
            <a:spLocks noChangeArrowheads="1"/>
          </p:cNvSpPr>
          <p:nvPr/>
        </p:nvSpPr>
        <p:spPr bwMode="auto">
          <a:xfrm>
            <a:off x="847875" y="5710292"/>
            <a:ext cx="18341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VÁROSHÁLÓZATOK</a:t>
            </a: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4075141" y="5669316"/>
            <a:ext cx="11272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4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TRÉNINGEK</a:t>
            </a:r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6875446" y="5523176"/>
            <a:ext cx="14765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rgbClr val="F08B27"/>
                </a:solidFill>
                <a:latin typeface="Century Gothic" panose="020B0502020202020204" pitchFamily="34" charset="0"/>
              </a:rPr>
              <a:t>TUDÁS</a:t>
            </a:r>
          </a:p>
          <a:p>
            <a:pPr algn="ctr"/>
            <a:r>
              <a:rPr lang="fr-FR" sz="1400" b="1" dirty="0">
                <a:solidFill>
                  <a:srgbClr val="F08B27"/>
                </a:solidFill>
                <a:latin typeface="Century Gothic" panose="020B0502020202020204" pitchFamily="34" charset="0"/>
              </a:rPr>
              <a:t>PLATFORM</a:t>
            </a:r>
          </a:p>
        </p:txBody>
      </p:sp>
    </p:spTree>
    <p:extLst>
      <p:ext uri="{BB962C8B-B14F-4D97-AF65-F5344CB8AC3E}">
        <p14:creationId xmlns:p14="http://schemas.microsoft.com/office/powerpoint/2010/main" val="26609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7848" y="1104899"/>
            <a:ext cx="7704000" cy="984885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rgbClr val="C4007B"/>
                </a:solidFill>
              </a:rPr>
              <a:t>Pályázati felhívás transzfer városhálózati projektek létrehozására</a:t>
            </a:r>
            <a:endParaRPr lang="hu-HU" dirty="0">
              <a:solidFill>
                <a:srgbClr val="C4007B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EC0D4-C4D4-784B-B144-181491B88AD4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49" y="2476500"/>
            <a:ext cx="12763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églalap 7"/>
          <p:cNvSpPr/>
          <p:nvPr/>
        </p:nvSpPr>
        <p:spPr>
          <a:xfrm>
            <a:off x="527849" y="2476500"/>
            <a:ext cx="81383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 smtClean="0">
                <a:latin typeface="Century Gothic" pitchFamily="34" charset="0"/>
              </a:rPr>
              <a:t>A pályázat benyújtási határideje: </a:t>
            </a:r>
          </a:p>
          <a:p>
            <a:pPr algn="ctr"/>
            <a:r>
              <a:rPr lang="hu-HU" sz="2400" b="1" dirty="0" smtClean="0">
                <a:latin typeface="Century Gothic" pitchFamily="34" charset="0"/>
              </a:rPr>
              <a:t>2018. január 10. - 15.00 óra</a:t>
            </a:r>
          </a:p>
          <a:p>
            <a:pPr algn="ctr"/>
            <a:endParaRPr lang="hu-HU" sz="2400" b="1" dirty="0" smtClean="0">
              <a:latin typeface="Century Gothic" pitchFamily="34" charset="0"/>
            </a:endParaRPr>
          </a:p>
          <a:p>
            <a:pPr algn="ctr"/>
            <a:r>
              <a:rPr lang="hu-HU" sz="2400" dirty="0" smtClean="0">
                <a:latin typeface="Century Gothic" pitchFamily="34" charset="0"/>
              </a:rPr>
              <a:t>25 projekt kiválasztása</a:t>
            </a:r>
          </a:p>
          <a:p>
            <a:pPr algn="ctr"/>
            <a:endParaRPr lang="hu-HU" sz="2400" dirty="0" smtClean="0">
              <a:latin typeface="Century Gothic" pitchFamily="34" charset="0"/>
            </a:endParaRPr>
          </a:p>
          <a:p>
            <a:pPr algn="ctr"/>
            <a:r>
              <a:rPr lang="hu-HU" sz="2400" dirty="0" smtClean="0">
                <a:latin typeface="Century Gothic" pitchFamily="34" charset="0"/>
              </a:rPr>
              <a:t>3 féle városhálózati URBACT projekt típus:</a:t>
            </a:r>
          </a:p>
          <a:p>
            <a:pPr algn="ctr">
              <a:buFontTx/>
              <a:buChar char="-"/>
            </a:pPr>
            <a:r>
              <a:rPr lang="hu-HU" sz="2400" dirty="0" smtClean="0">
                <a:latin typeface="Century Gothic" pitchFamily="34" charset="0"/>
              </a:rPr>
              <a:t>Akciótervezési </a:t>
            </a:r>
          </a:p>
          <a:p>
            <a:pPr algn="ctr">
              <a:buFontTx/>
              <a:buChar char="-"/>
            </a:pPr>
            <a:r>
              <a:rPr lang="hu-HU" sz="2400" dirty="0" smtClean="0">
                <a:latin typeface="Century Gothic" pitchFamily="34" charset="0"/>
              </a:rPr>
              <a:t> Megvalósítási</a:t>
            </a:r>
          </a:p>
          <a:p>
            <a:pPr algn="ctr">
              <a:buFontTx/>
              <a:buChar char="-"/>
            </a:pPr>
            <a:r>
              <a:rPr lang="hu-HU" sz="2400" b="1" dirty="0" smtClean="0">
                <a:latin typeface="Century Gothic" pitchFamily="34" charset="0"/>
              </a:rPr>
              <a:t> Transzfer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6018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EC0D4-C4D4-784B-B144-181491B88AD4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3055"/>
            <a:ext cx="12763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églalap 7"/>
          <p:cNvSpPr/>
          <p:nvPr/>
        </p:nvSpPr>
        <p:spPr>
          <a:xfrm>
            <a:off x="527849" y="1562100"/>
            <a:ext cx="81383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>
                <a:latin typeface="Century Gothic" pitchFamily="34" charset="0"/>
              </a:rPr>
              <a:t>A transzfer projektek lényege:</a:t>
            </a:r>
          </a:p>
          <a:p>
            <a:endParaRPr lang="hu-HU" sz="2400" b="1" dirty="0" smtClean="0">
              <a:latin typeface="Century Gothic" pitchFamily="34" charset="0"/>
            </a:endParaRPr>
          </a:p>
          <a:p>
            <a:r>
              <a:rPr lang="hu-HU" sz="2400" dirty="0" smtClean="0">
                <a:latin typeface="Century Gothic" pitchFamily="34" charset="0"/>
              </a:rPr>
              <a:t>díjazott városi jó gyakorlatok átadása és adaptálása más városokban a helyi adottságokhoz igazítva.</a:t>
            </a:r>
          </a:p>
          <a:p>
            <a:endParaRPr lang="hu-HU" sz="2400" dirty="0" smtClean="0">
              <a:latin typeface="Century Gothic" pitchFamily="34" charset="0"/>
            </a:endParaRPr>
          </a:p>
          <a:p>
            <a:r>
              <a:rPr lang="hu-HU" sz="2400" b="1" dirty="0" smtClean="0">
                <a:latin typeface="Century Gothic" pitchFamily="34" charset="0"/>
              </a:rPr>
              <a:t>Irányító, pályázat benyújtó : </a:t>
            </a:r>
            <a:r>
              <a:rPr lang="hu-HU" sz="2400" dirty="0" smtClean="0">
                <a:latin typeface="Century Gothic" pitchFamily="34" charset="0"/>
              </a:rPr>
              <a:t>2017 júniusában jó gyakorlat címet nyert városok (97 város)</a:t>
            </a:r>
          </a:p>
          <a:p>
            <a:endParaRPr lang="hu-HU" sz="2400" dirty="0" smtClean="0">
              <a:latin typeface="Century Gothic" pitchFamily="34" charset="0"/>
            </a:endParaRPr>
          </a:p>
          <a:p>
            <a:endParaRPr lang="hu-HU" sz="2400" dirty="0" smtClean="0">
              <a:latin typeface="Century Gothic" pitchFamily="34" charset="0"/>
            </a:endParaRPr>
          </a:p>
          <a:p>
            <a:endParaRPr lang="hu-HU" sz="2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18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66900" y="682942"/>
            <a:ext cx="5372100" cy="492443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rgbClr val="C4007B"/>
                </a:solidFill>
              </a:rPr>
              <a:t>Kinek szól?</a:t>
            </a:r>
            <a:endParaRPr lang="hu-HU" dirty="0">
              <a:solidFill>
                <a:srgbClr val="C4007B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EC0D4-C4D4-784B-B144-181491B88AD4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8" name="Téglalap 7"/>
          <p:cNvSpPr/>
          <p:nvPr/>
        </p:nvSpPr>
        <p:spPr>
          <a:xfrm>
            <a:off x="527849" y="1409700"/>
            <a:ext cx="81383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>
                <a:latin typeface="Century Gothic" pitchFamily="34" charset="0"/>
              </a:rPr>
              <a:t>1.	aki, átvenné a 97 bevált jó gyakorlat egyikét</a:t>
            </a:r>
          </a:p>
          <a:p>
            <a:r>
              <a:rPr lang="hu-HU" sz="2400" dirty="0" smtClean="0">
                <a:latin typeface="Century Gothic" pitchFamily="34" charset="0"/>
              </a:rPr>
              <a:t>- adott városi szakpolitikai célját integrált, 	fenntartható megoldással kívánja elérni</a:t>
            </a:r>
          </a:p>
          <a:p>
            <a:r>
              <a:rPr lang="hu-HU" sz="2400" dirty="0" smtClean="0">
                <a:latin typeface="Century Gothic" pitchFamily="34" charset="0"/>
              </a:rPr>
              <a:t>- a tesztelt jó gyakorlatot átveszi és hasznosítja saját 	városi kontextusában</a:t>
            </a:r>
          </a:p>
          <a:p>
            <a:endParaRPr lang="hu-HU" sz="2400" b="1" dirty="0" smtClean="0">
              <a:latin typeface="Century Gothic" pitchFamily="34" charset="0"/>
            </a:endParaRPr>
          </a:p>
          <a:p>
            <a:r>
              <a:rPr lang="hu-HU" sz="2400" b="1" dirty="0" smtClean="0">
                <a:latin typeface="Century Gothic" pitchFamily="34" charset="0"/>
              </a:rPr>
              <a:t>2.	aki, jó gyakorlat város díjat kapott</a:t>
            </a:r>
          </a:p>
          <a:p>
            <a:r>
              <a:rPr lang="hu-HU" sz="2400" dirty="0" smtClean="0">
                <a:latin typeface="Century Gothic" pitchFamily="34" charset="0"/>
              </a:rPr>
              <a:t>- vezeti és mentorálja a jó gyakorlat átadási 	folyamatot</a:t>
            </a:r>
          </a:p>
          <a:p>
            <a:r>
              <a:rPr lang="hu-HU" sz="2400" dirty="0" smtClean="0">
                <a:latin typeface="Century Gothic" pitchFamily="34" charset="0"/>
              </a:rPr>
              <a:t>- a saját módszertanát finomítja, fejleszti</a:t>
            </a:r>
          </a:p>
          <a:p>
            <a:r>
              <a:rPr lang="hu-HU" sz="2400" dirty="0" smtClean="0">
                <a:latin typeface="Century Gothic" pitchFamily="34" charset="0"/>
              </a:rPr>
              <a:t>	partnervárosi értékelésen keresztül és az URBACT 	szakértőinek támogatásával</a:t>
            </a:r>
          </a:p>
          <a:p>
            <a:pPr algn="ctr"/>
            <a:endParaRPr lang="hu-HU" sz="2400" b="1" dirty="0" smtClean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18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1650" y="682942"/>
            <a:ext cx="5372100" cy="492443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rgbClr val="C4007B"/>
                </a:solidFill>
              </a:rPr>
              <a:t>Módszer</a:t>
            </a:r>
            <a:endParaRPr lang="hu-HU" dirty="0">
              <a:solidFill>
                <a:srgbClr val="C4007B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EC0D4-C4D4-784B-B144-181491B88AD4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8" name="Téglalap 7"/>
          <p:cNvSpPr/>
          <p:nvPr/>
        </p:nvSpPr>
        <p:spPr>
          <a:xfrm>
            <a:off x="527849" y="1409700"/>
            <a:ext cx="81383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>
                <a:latin typeface="Century Gothic" pitchFamily="34" charset="0"/>
              </a:rPr>
              <a:t>2 szakaszos megvalósítás (30 hónap)</a:t>
            </a:r>
          </a:p>
          <a:p>
            <a:endParaRPr lang="hu-HU" sz="2400" b="1" dirty="0" smtClean="0">
              <a:latin typeface="Century Gothic" pitchFamily="34" charset="0"/>
            </a:endParaRPr>
          </a:p>
          <a:p>
            <a:pPr marL="457200" indent="-457200">
              <a:buAutoNum type="arabicPeriod"/>
            </a:pPr>
            <a:r>
              <a:rPr lang="hu-HU" sz="2400" b="1" dirty="0" smtClean="0">
                <a:latin typeface="Century Gothic" pitchFamily="34" charset="0"/>
              </a:rPr>
              <a:t>fázis, 6 hónap</a:t>
            </a:r>
            <a:r>
              <a:rPr lang="hu-HU" sz="2400" dirty="0" smtClean="0">
                <a:latin typeface="Century Gothic" pitchFamily="34" charset="0"/>
              </a:rPr>
              <a:t>: </a:t>
            </a:r>
          </a:p>
          <a:p>
            <a:pPr marL="457200" indent="-457200"/>
            <a:r>
              <a:rPr lang="hu-HU" sz="2400" dirty="0" smtClean="0">
                <a:latin typeface="Century Gothic" pitchFamily="34" charset="0"/>
              </a:rPr>
              <a:t>	</a:t>
            </a:r>
            <a:r>
              <a:rPr lang="hu-HU" sz="2400" i="1" dirty="0" smtClean="0">
                <a:latin typeface="Century Gothic" pitchFamily="34" charset="0"/>
              </a:rPr>
              <a:t>Transzfer tanulmány </a:t>
            </a:r>
            <a:r>
              <a:rPr lang="hu-HU" sz="2400" dirty="0" smtClean="0">
                <a:latin typeface="Century Gothic" pitchFamily="34" charset="0"/>
              </a:rPr>
              <a:t>készítése a legfontosabb információkkal a partnervárosokról és a megvalósítandó jó gyakorlatról, </a:t>
            </a:r>
            <a:r>
              <a:rPr lang="hu-HU" sz="2400" i="1" dirty="0" smtClean="0">
                <a:latin typeface="Century Gothic" pitchFamily="34" charset="0"/>
              </a:rPr>
              <a:t>partneri kör bővítése</a:t>
            </a:r>
          </a:p>
          <a:p>
            <a:endParaRPr lang="hu-HU" sz="2400" dirty="0" smtClean="0">
              <a:latin typeface="Century Gothic" pitchFamily="34" charset="0"/>
            </a:endParaRPr>
          </a:p>
          <a:p>
            <a:pPr marL="457200" indent="-457200">
              <a:buAutoNum type="arabicPeriod" startAt="2"/>
            </a:pPr>
            <a:r>
              <a:rPr lang="hu-HU" sz="2400" b="1" dirty="0" smtClean="0">
                <a:latin typeface="Century Gothic" pitchFamily="34" charset="0"/>
              </a:rPr>
              <a:t>fázis, 24 hónap</a:t>
            </a:r>
            <a:r>
              <a:rPr lang="hu-HU" sz="2400" dirty="0" smtClean="0">
                <a:latin typeface="Century Gothic" pitchFamily="34" charset="0"/>
              </a:rPr>
              <a:t>:</a:t>
            </a:r>
          </a:p>
          <a:p>
            <a:pPr marL="457200" indent="-457200"/>
            <a:r>
              <a:rPr lang="hu-HU" sz="2400" dirty="0" smtClean="0">
                <a:latin typeface="Century Gothic" pitchFamily="34" charset="0"/>
              </a:rPr>
              <a:t>	</a:t>
            </a:r>
            <a:r>
              <a:rPr lang="hu-HU" sz="2400" i="1" dirty="0" smtClean="0">
                <a:latin typeface="Century Gothic" pitchFamily="34" charset="0"/>
              </a:rPr>
              <a:t>Transzfer napló </a:t>
            </a:r>
            <a:r>
              <a:rPr lang="hu-HU" sz="2400" dirty="0" smtClean="0">
                <a:latin typeface="Century Gothic" pitchFamily="34" charset="0"/>
              </a:rPr>
              <a:t>készítése partnerenként az adaptálási folyamatról, akadályokról és segítő tényezőkről, eredményekről az </a:t>
            </a:r>
            <a:r>
              <a:rPr lang="hu-HU" sz="2400" i="1" dirty="0" smtClean="0">
                <a:latin typeface="Century Gothic" pitchFamily="34" charset="0"/>
              </a:rPr>
              <a:t>adaptációs terv </a:t>
            </a:r>
            <a:r>
              <a:rPr lang="hu-HU" sz="2400" dirty="0" smtClean="0">
                <a:latin typeface="Century Gothic" pitchFamily="34" charset="0"/>
              </a:rPr>
              <a:t>alapján, URBACT template </a:t>
            </a:r>
            <a:endParaRPr lang="hu-HU" sz="2400" b="1" dirty="0" smtClean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18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CT-GeneralPresentation-161028">
  <a:themeElements>
    <a:clrScheme name="URBACT 2">
      <a:dk1>
        <a:srgbClr val="000000"/>
      </a:dk1>
      <a:lt1>
        <a:srgbClr val="E4843B"/>
      </a:lt1>
      <a:dk2>
        <a:srgbClr val="ECAA48"/>
      </a:dk2>
      <a:lt2>
        <a:srgbClr val="FACE39"/>
      </a:lt2>
      <a:accent1>
        <a:srgbClr val="216CA2"/>
      </a:accent1>
      <a:accent2>
        <a:srgbClr val="35B2B8"/>
      </a:accent2>
      <a:accent3>
        <a:srgbClr val="AE1E75"/>
      </a:accent3>
      <a:accent4>
        <a:srgbClr val="84B63F"/>
      </a:accent4>
      <a:accent5>
        <a:srgbClr val="1B9782"/>
      </a:accent5>
      <a:accent6>
        <a:srgbClr val="7E6A9B"/>
      </a:accent6>
      <a:hlink>
        <a:srgbClr val="CFD1CC"/>
      </a:hlink>
      <a:folHlink>
        <a:srgbClr val="86827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URBACT-PwpT-GeneralPresentation" id="{ADE52F00-850E-7E42-B7E2-56F7EAB0F34A}" vid="{C3CE40BD-2744-7A4C-A826-9B10038D92C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URBACT-GeneralPresentation-161028</Template>
  <TotalTime>1079</TotalTime>
  <Words>705</Words>
  <Application>Microsoft Office PowerPoint</Application>
  <PresentationFormat>Egyéni</PresentationFormat>
  <Paragraphs>198</Paragraphs>
  <Slides>21</Slides>
  <Notes>21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2" baseType="lpstr">
      <vt:lpstr>URBACT-GeneralPresentation-161028</vt:lpstr>
      <vt:lpstr>PowerPoint bemutató</vt:lpstr>
      <vt:lpstr>Transzfer VÁROSHÁLÓZAT  PÁLYÁZATI felhívás  2017  SZEPTEMBER </vt:lpstr>
      <vt:lpstr>URBACT dióhéjban</vt:lpstr>
      <vt:lpstr>URBACT III - 4 fő célkitűzése</vt:lpstr>
      <vt:lpstr>Programtevékenységek 3 fő alkotóeleme</vt:lpstr>
      <vt:lpstr>Pályázati felhívás transzfer városhálózati projektek létrehozására</vt:lpstr>
      <vt:lpstr>PowerPoint bemutató</vt:lpstr>
      <vt:lpstr>Kinek szól?</vt:lpstr>
      <vt:lpstr>Módszer</vt:lpstr>
      <vt:lpstr>Partnerség</vt:lpstr>
      <vt:lpstr>PowerPoint bemutató</vt:lpstr>
      <vt:lpstr>PowerPoint bemutató</vt:lpstr>
      <vt:lpstr>PowerPoint bemutató</vt:lpstr>
      <vt:lpstr>PowerPoint bemutató</vt:lpstr>
      <vt:lpstr>Ki jogosult? </vt:lpstr>
      <vt:lpstr>Költségvetés</vt:lpstr>
      <vt:lpstr>Hogyan lehet pályázni?</vt:lpstr>
      <vt:lpstr>Hogyan lehet pályázni?</vt:lpstr>
      <vt:lpstr>Hogyan lehet pályázni?</vt:lpstr>
      <vt:lpstr>Hasznos információk</vt:lpstr>
      <vt:lpstr>PowerPoint bemutató</vt:lpstr>
    </vt:vector>
  </TitlesOfParts>
  <Company>Datar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Kristijan RADOJCIC</dc:creator>
  <cp:lastModifiedBy>Majorné Vén Mariann</cp:lastModifiedBy>
  <cp:revision>126</cp:revision>
  <cp:lastPrinted>2016-12-15T20:17:12Z</cp:lastPrinted>
  <dcterms:created xsi:type="dcterms:W3CDTF">2016-12-02T13:50:28Z</dcterms:created>
  <dcterms:modified xsi:type="dcterms:W3CDTF">2017-09-25T07:23:40Z</dcterms:modified>
</cp:coreProperties>
</file>